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56" r:id="rId2"/>
    <p:sldId id="257" r:id="rId3"/>
    <p:sldId id="258" r:id="rId4"/>
    <p:sldId id="259" r:id="rId5"/>
    <p:sldId id="273" r:id="rId6"/>
    <p:sldId id="262" r:id="rId7"/>
    <p:sldId id="263" r:id="rId8"/>
    <p:sldId id="264" r:id="rId9"/>
    <p:sldId id="265" r:id="rId10"/>
    <p:sldId id="266" r:id="rId11"/>
    <p:sldId id="290" r:id="rId12"/>
    <p:sldId id="28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323" r:id="rId29"/>
    <p:sldId id="287" r:id="rId30"/>
    <p:sldId id="292" r:id="rId31"/>
    <p:sldId id="293" r:id="rId32"/>
    <p:sldId id="294" r:id="rId33"/>
    <p:sldId id="324" r:id="rId34"/>
    <p:sldId id="296" r:id="rId35"/>
    <p:sldId id="297" r:id="rId36"/>
    <p:sldId id="298" r:id="rId37"/>
    <p:sldId id="299" r:id="rId38"/>
    <p:sldId id="300" r:id="rId39"/>
    <p:sldId id="301" r:id="rId40"/>
    <p:sldId id="302" r:id="rId41"/>
    <p:sldId id="303" r:id="rId42"/>
    <p:sldId id="304" r:id="rId43"/>
    <p:sldId id="305" r:id="rId44"/>
    <p:sldId id="306" r:id="rId45"/>
    <p:sldId id="307" r:id="rId46"/>
    <p:sldId id="308" r:id="rId47"/>
    <p:sldId id="309" r:id="rId48"/>
    <p:sldId id="310" r:id="rId49"/>
    <p:sldId id="311" r:id="rId50"/>
    <p:sldId id="325" r:id="rId51"/>
    <p:sldId id="313" r:id="rId52"/>
    <p:sldId id="314" r:id="rId53"/>
    <p:sldId id="315" r:id="rId54"/>
    <p:sldId id="316" r:id="rId55"/>
    <p:sldId id="317" r:id="rId56"/>
    <p:sldId id="318" r:id="rId57"/>
    <p:sldId id="319" r:id="rId58"/>
    <p:sldId id="320" r:id="rId59"/>
    <p:sldId id="321" r:id="rId60"/>
    <p:sldId id="326" r:id="rId6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3232"/>
    <a:srgbClr val="5CCA4A"/>
    <a:srgbClr val="DD1C0D"/>
    <a:srgbClr val="0000F6"/>
    <a:srgbClr val="62FC56"/>
    <a:srgbClr val="AA72D4"/>
    <a:srgbClr val="F89088"/>
    <a:srgbClr val="FCD5B5"/>
    <a:srgbClr val="F20000"/>
    <a:srgbClr val="2457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18" autoAdjust="0"/>
    <p:restoredTop sz="93548" autoAdjust="0"/>
  </p:normalViewPr>
  <p:slideViewPr>
    <p:cSldViewPr>
      <p:cViewPr varScale="1">
        <p:scale>
          <a:sx n="69" d="100"/>
          <a:sy n="69" d="100"/>
        </p:scale>
        <p:origin x="416" y="56"/>
      </p:cViewPr>
      <p:guideLst>
        <p:guide orient="horz" pos="2160"/>
        <p:guide pos="3839"/>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E08B0A-6CAE-4B55-A0CF-A157470F430F}"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IN"/>
        </a:p>
      </dgm:t>
    </dgm:pt>
    <dgm:pt modelId="{A3D9EBF6-5429-4B0E-BDA6-677A4E0DA869}">
      <dgm:prSet phldrT="[Text]" custT="1">
        <dgm:style>
          <a:lnRef idx="1">
            <a:schemeClr val="accent4"/>
          </a:lnRef>
          <a:fillRef idx="2">
            <a:schemeClr val="accent4"/>
          </a:fillRef>
          <a:effectRef idx="1">
            <a:schemeClr val="accent4"/>
          </a:effectRef>
          <a:fontRef idx="minor">
            <a:schemeClr val="dk1"/>
          </a:fontRef>
        </dgm:style>
      </dgm:prSet>
      <dgm:spPr/>
      <dgm:t>
        <a:bodyPr/>
        <a:lstStyle/>
        <a:p>
          <a:r>
            <a:rPr lang="en-IN" sz="1700" dirty="0"/>
            <a:t>K Jayakumar Business Head</a:t>
          </a:r>
        </a:p>
      </dgm:t>
    </dgm:pt>
    <dgm:pt modelId="{9C54B534-6EB6-457E-B24B-11AE28C1073D}" type="parTrans" cxnId="{406BC361-7E13-401F-8372-A97FF3841F33}">
      <dgm:prSet/>
      <dgm:spPr/>
      <dgm:t>
        <a:bodyPr/>
        <a:lstStyle/>
        <a:p>
          <a:endParaRPr lang="en-IN"/>
        </a:p>
      </dgm:t>
    </dgm:pt>
    <dgm:pt modelId="{266AD820-B89D-49D3-8048-0E9E315EE375}" type="sibTrans" cxnId="{406BC361-7E13-401F-8372-A97FF3841F33}">
      <dgm:prSet/>
      <dgm:spPr/>
      <dgm:t>
        <a:bodyPr/>
        <a:lstStyle/>
        <a:p>
          <a:endParaRPr lang="en-IN"/>
        </a:p>
      </dgm:t>
    </dgm:pt>
    <dgm:pt modelId="{3BF56FEC-570A-4F59-A745-A1653D78FCF0}" type="asst">
      <dgm:prSet>
        <dgm:style>
          <a:lnRef idx="1">
            <a:schemeClr val="accent1"/>
          </a:lnRef>
          <a:fillRef idx="2">
            <a:schemeClr val="accent1"/>
          </a:fillRef>
          <a:effectRef idx="1">
            <a:schemeClr val="accent1"/>
          </a:effectRef>
          <a:fontRef idx="minor">
            <a:schemeClr val="dk1"/>
          </a:fontRef>
        </dgm:style>
      </dgm:prSet>
      <dgm:spPr/>
      <dgm:t>
        <a:bodyPr/>
        <a:lstStyle/>
        <a:p>
          <a:r>
            <a:rPr lang="en-IN" dirty="0"/>
            <a:t>J Rajesh Prabhu</a:t>
          </a:r>
        </a:p>
        <a:p>
          <a:r>
            <a:rPr lang="en-IN" dirty="0"/>
            <a:t>Head Marketing</a:t>
          </a:r>
        </a:p>
      </dgm:t>
    </dgm:pt>
    <dgm:pt modelId="{1097FEB3-BBCB-4F5F-9282-6B8FE4F48AC7}" type="parTrans" cxnId="{89632E9E-72B6-411B-9235-CFF1D0646753}">
      <dgm:prSet/>
      <dgm:spPr>
        <a:ln>
          <a:solidFill>
            <a:schemeClr val="bg1"/>
          </a:solidFill>
        </a:ln>
      </dgm:spPr>
      <dgm:t>
        <a:bodyPr/>
        <a:lstStyle/>
        <a:p>
          <a:endParaRPr lang="en-IN"/>
        </a:p>
      </dgm:t>
    </dgm:pt>
    <dgm:pt modelId="{CA5B7AC0-FA33-4A85-8D95-79E441DD9B32}" type="sibTrans" cxnId="{89632E9E-72B6-411B-9235-CFF1D0646753}">
      <dgm:prSet/>
      <dgm:spPr/>
      <dgm:t>
        <a:bodyPr/>
        <a:lstStyle/>
        <a:p>
          <a:endParaRPr lang="en-IN"/>
        </a:p>
      </dgm:t>
    </dgm:pt>
    <dgm:pt modelId="{CD3585A8-D047-4807-AD08-F261E8269997}" type="asst">
      <dgm:prSet>
        <dgm:style>
          <a:lnRef idx="1">
            <a:schemeClr val="accent1"/>
          </a:lnRef>
          <a:fillRef idx="2">
            <a:schemeClr val="accent1"/>
          </a:fillRef>
          <a:effectRef idx="1">
            <a:schemeClr val="accent1"/>
          </a:effectRef>
          <a:fontRef idx="minor">
            <a:schemeClr val="dk1"/>
          </a:fontRef>
        </dgm:style>
      </dgm:prSet>
      <dgm:spPr/>
      <dgm:t>
        <a:bodyPr/>
        <a:lstStyle/>
        <a:p>
          <a:r>
            <a:rPr lang="en-IN" dirty="0"/>
            <a:t>A Maharaja Head Purchase</a:t>
          </a:r>
        </a:p>
      </dgm:t>
    </dgm:pt>
    <dgm:pt modelId="{3FF99F4E-B0A1-404B-B5E8-1F14A8CA476E}" type="parTrans" cxnId="{AF509AEC-5C7C-4BB5-A777-4DE21DAEA430}">
      <dgm:prSet/>
      <dgm:spPr>
        <a:ln>
          <a:solidFill>
            <a:schemeClr val="bg1"/>
          </a:solidFill>
        </a:ln>
      </dgm:spPr>
      <dgm:t>
        <a:bodyPr/>
        <a:lstStyle/>
        <a:p>
          <a:endParaRPr lang="en-IN"/>
        </a:p>
      </dgm:t>
    </dgm:pt>
    <dgm:pt modelId="{B42A2898-D736-4828-AFE3-D69D54B7889F}" type="sibTrans" cxnId="{AF509AEC-5C7C-4BB5-A777-4DE21DAEA430}">
      <dgm:prSet/>
      <dgm:spPr/>
      <dgm:t>
        <a:bodyPr/>
        <a:lstStyle/>
        <a:p>
          <a:endParaRPr lang="en-IN"/>
        </a:p>
      </dgm:t>
    </dgm:pt>
    <dgm:pt modelId="{C98B5368-1813-4230-8E96-0C40CC4BC8B8}" type="asst">
      <dgm:prSet>
        <dgm:style>
          <a:lnRef idx="1">
            <a:schemeClr val="accent1"/>
          </a:lnRef>
          <a:fillRef idx="2">
            <a:schemeClr val="accent1"/>
          </a:fillRef>
          <a:effectRef idx="1">
            <a:schemeClr val="accent1"/>
          </a:effectRef>
          <a:fontRef idx="minor">
            <a:schemeClr val="dk1"/>
          </a:fontRef>
        </dgm:style>
      </dgm:prSet>
      <dgm:spPr/>
      <dgm:t>
        <a:bodyPr/>
        <a:lstStyle/>
        <a:p>
          <a:r>
            <a:rPr lang="en-IN" dirty="0"/>
            <a:t>S </a:t>
          </a:r>
          <a:r>
            <a:rPr lang="en-IN" dirty="0" err="1"/>
            <a:t>Gurusami</a:t>
          </a:r>
          <a:r>
            <a:rPr lang="en-IN" dirty="0"/>
            <a:t> Head Operations</a:t>
          </a:r>
        </a:p>
      </dgm:t>
    </dgm:pt>
    <dgm:pt modelId="{7FBCFB53-72A2-4DAB-BA50-BFEE89A56FAF}" type="parTrans" cxnId="{203E4C81-E4FF-4CB0-8C2F-84B0D635ACE0}">
      <dgm:prSet/>
      <dgm:spPr>
        <a:ln>
          <a:solidFill>
            <a:schemeClr val="bg1"/>
          </a:solidFill>
        </a:ln>
      </dgm:spPr>
      <dgm:t>
        <a:bodyPr/>
        <a:lstStyle/>
        <a:p>
          <a:endParaRPr lang="en-IN"/>
        </a:p>
      </dgm:t>
    </dgm:pt>
    <dgm:pt modelId="{0BC5B813-210E-4A85-824C-039DA8128E52}" type="sibTrans" cxnId="{203E4C81-E4FF-4CB0-8C2F-84B0D635ACE0}">
      <dgm:prSet/>
      <dgm:spPr/>
      <dgm:t>
        <a:bodyPr/>
        <a:lstStyle/>
        <a:p>
          <a:endParaRPr lang="en-IN"/>
        </a:p>
      </dgm:t>
    </dgm:pt>
    <dgm:pt modelId="{FE59FD23-7B6C-45AC-9A68-220F35BDAD4E}" type="asst">
      <dgm:prSet>
        <dgm:style>
          <a:lnRef idx="1">
            <a:schemeClr val="accent2"/>
          </a:lnRef>
          <a:fillRef idx="2">
            <a:schemeClr val="accent2"/>
          </a:fillRef>
          <a:effectRef idx="1">
            <a:schemeClr val="accent2"/>
          </a:effectRef>
          <a:fontRef idx="minor">
            <a:schemeClr val="dk1"/>
          </a:fontRef>
        </dgm:style>
      </dgm:prSet>
      <dgm:spPr/>
      <dgm:t>
        <a:bodyPr/>
        <a:lstStyle/>
        <a:p>
          <a:r>
            <a:rPr lang="en-IN" dirty="0"/>
            <a:t>M Vijayakumar Head QA</a:t>
          </a:r>
        </a:p>
      </dgm:t>
    </dgm:pt>
    <dgm:pt modelId="{FF7A23E7-A358-4BF0-B455-340206F2204C}" type="parTrans" cxnId="{666B52EB-AC67-48D4-9C7E-A0189B68C41D}">
      <dgm:prSet/>
      <dgm:spPr>
        <a:ln>
          <a:solidFill>
            <a:schemeClr val="bg1"/>
          </a:solidFill>
        </a:ln>
      </dgm:spPr>
      <dgm:t>
        <a:bodyPr/>
        <a:lstStyle/>
        <a:p>
          <a:endParaRPr lang="en-IN"/>
        </a:p>
      </dgm:t>
    </dgm:pt>
    <dgm:pt modelId="{F2CFE951-326D-4DA2-A6F8-37125856B4EC}" type="sibTrans" cxnId="{666B52EB-AC67-48D4-9C7E-A0189B68C41D}">
      <dgm:prSet/>
      <dgm:spPr/>
      <dgm:t>
        <a:bodyPr/>
        <a:lstStyle/>
        <a:p>
          <a:endParaRPr lang="en-IN"/>
        </a:p>
      </dgm:t>
    </dgm:pt>
    <dgm:pt modelId="{C81BA3CC-A661-49CD-8CC0-562B2A552FB8}" type="asst">
      <dgm:prSet>
        <dgm:style>
          <a:lnRef idx="1">
            <a:schemeClr val="accent2"/>
          </a:lnRef>
          <a:fillRef idx="2">
            <a:schemeClr val="accent2"/>
          </a:fillRef>
          <a:effectRef idx="1">
            <a:schemeClr val="accent2"/>
          </a:effectRef>
          <a:fontRef idx="minor">
            <a:schemeClr val="dk1"/>
          </a:fontRef>
        </dgm:style>
      </dgm:prSet>
      <dgm:spPr/>
      <dgm:t>
        <a:bodyPr/>
        <a:lstStyle/>
        <a:p>
          <a:r>
            <a:rPr lang="en-IN" dirty="0" err="1"/>
            <a:t>Lalithamani</a:t>
          </a:r>
          <a:r>
            <a:rPr lang="en-IN" dirty="0"/>
            <a:t> Head Planning</a:t>
          </a:r>
        </a:p>
      </dgm:t>
    </dgm:pt>
    <dgm:pt modelId="{D7AA2933-644E-4295-A3C4-5C58575EB7E7}" type="parTrans" cxnId="{144D26C8-FEEB-4FF1-AF8F-C52473340B71}">
      <dgm:prSet/>
      <dgm:spPr>
        <a:ln>
          <a:solidFill>
            <a:schemeClr val="bg1"/>
          </a:solidFill>
        </a:ln>
      </dgm:spPr>
      <dgm:t>
        <a:bodyPr/>
        <a:lstStyle/>
        <a:p>
          <a:endParaRPr lang="en-IN"/>
        </a:p>
      </dgm:t>
    </dgm:pt>
    <dgm:pt modelId="{A37C262C-631C-47AF-8367-762C1381CBF7}" type="sibTrans" cxnId="{144D26C8-FEEB-4FF1-AF8F-C52473340B71}">
      <dgm:prSet/>
      <dgm:spPr/>
      <dgm:t>
        <a:bodyPr/>
        <a:lstStyle/>
        <a:p>
          <a:endParaRPr lang="en-IN"/>
        </a:p>
      </dgm:t>
    </dgm:pt>
    <dgm:pt modelId="{BEECE9F0-B0FA-4042-80F5-EA98752945F9}" type="asst">
      <dgm:prSet>
        <dgm:style>
          <a:lnRef idx="1">
            <a:schemeClr val="accent2"/>
          </a:lnRef>
          <a:fillRef idx="2">
            <a:schemeClr val="accent2"/>
          </a:fillRef>
          <a:effectRef idx="1">
            <a:schemeClr val="accent2"/>
          </a:effectRef>
          <a:fontRef idx="minor">
            <a:schemeClr val="dk1"/>
          </a:fontRef>
        </dgm:style>
      </dgm:prSet>
      <dgm:spPr/>
      <dgm:t>
        <a:bodyPr/>
        <a:lstStyle/>
        <a:p>
          <a:r>
            <a:rPr lang="en-IN" dirty="0"/>
            <a:t>Shripad Desai Head Production 2</a:t>
          </a:r>
        </a:p>
      </dgm:t>
    </dgm:pt>
    <dgm:pt modelId="{3F3BA481-9BBD-4BB1-B637-A5C6CD4ECFAC}" type="parTrans" cxnId="{183E11A5-12C3-40E6-8228-E03006BB8985}">
      <dgm:prSet/>
      <dgm:spPr>
        <a:ln>
          <a:solidFill>
            <a:schemeClr val="bg1"/>
          </a:solidFill>
        </a:ln>
      </dgm:spPr>
      <dgm:t>
        <a:bodyPr/>
        <a:lstStyle/>
        <a:p>
          <a:endParaRPr lang="en-IN"/>
        </a:p>
      </dgm:t>
    </dgm:pt>
    <dgm:pt modelId="{E78414A4-9568-4F73-8382-C3699696B8DE}" type="sibTrans" cxnId="{183E11A5-12C3-40E6-8228-E03006BB8985}">
      <dgm:prSet/>
      <dgm:spPr/>
      <dgm:t>
        <a:bodyPr/>
        <a:lstStyle/>
        <a:p>
          <a:endParaRPr lang="en-IN"/>
        </a:p>
      </dgm:t>
    </dgm:pt>
    <dgm:pt modelId="{71811A45-C8B9-4F27-A2FF-FBE289945FE0}" type="asst">
      <dgm:prSet>
        <dgm:style>
          <a:lnRef idx="1">
            <a:schemeClr val="accent1"/>
          </a:lnRef>
          <a:fillRef idx="2">
            <a:schemeClr val="accent1"/>
          </a:fillRef>
          <a:effectRef idx="1">
            <a:schemeClr val="accent1"/>
          </a:effectRef>
          <a:fontRef idx="minor">
            <a:schemeClr val="dk1"/>
          </a:fontRef>
        </dgm:style>
      </dgm:prSet>
      <dgm:spPr/>
      <dgm:t>
        <a:bodyPr/>
        <a:lstStyle/>
        <a:p>
          <a:r>
            <a:rPr lang="en-IN" dirty="0"/>
            <a:t>R </a:t>
          </a:r>
          <a:r>
            <a:rPr lang="en-IN" dirty="0" err="1"/>
            <a:t>Surendran</a:t>
          </a:r>
          <a:r>
            <a:rPr lang="en-IN" dirty="0"/>
            <a:t> Head IT</a:t>
          </a:r>
        </a:p>
      </dgm:t>
    </dgm:pt>
    <dgm:pt modelId="{82D2A024-E61E-4A77-B220-B08FF59B330C}" type="parTrans" cxnId="{D5CEAA5C-B661-46A4-9FE5-F0D90E215AF5}">
      <dgm:prSet/>
      <dgm:spPr>
        <a:ln>
          <a:solidFill>
            <a:schemeClr val="bg1"/>
          </a:solidFill>
        </a:ln>
      </dgm:spPr>
      <dgm:t>
        <a:bodyPr/>
        <a:lstStyle/>
        <a:p>
          <a:endParaRPr lang="en-IN"/>
        </a:p>
      </dgm:t>
    </dgm:pt>
    <dgm:pt modelId="{BCAD40EB-44E5-492D-8FEA-CD5B9D6BA364}" type="sibTrans" cxnId="{D5CEAA5C-B661-46A4-9FE5-F0D90E215AF5}">
      <dgm:prSet/>
      <dgm:spPr/>
      <dgm:t>
        <a:bodyPr/>
        <a:lstStyle/>
        <a:p>
          <a:endParaRPr lang="en-IN"/>
        </a:p>
      </dgm:t>
    </dgm:pt>
    <dgm:pt modelId="{66A89D23-2945-4C1F-8537-C7730B8A75F6}" type="asst">
      <dgm:prSet>
        <dgm:style>
          <a:lnRef idx="1">
            <a:schemeClr val="accent2"/>
          </a:lnRef>
          <a:fillRef idx="2">
            <a:schemeClr val="accent2"/>
          </a:fillRef>
          <a:effectRef idx="1">
            <a:schemeClr val="accent2"/>
          </a:effectRef>
          <a:fontRef idx="minor">
            <a:schemeClr val="dk1"/>
          </a:fontRef>
        </dgm:style>
      </dgm:prSet>
      <dgm:spPr/>
      <dgm:t>
        <a:bodyPr/>
        <a:lstStyle/>
        <a:p>
          <a:r>
            <a:rPr lang="en-IN" dirty="0"/>
            <a:t>V Ramalingam Head Production 1</a:t>
          </a:r>
        </a:p>
      </dgm:t>
    </dgm:pt>
    <dgm:pt modelId="{D790968E-D9FF-459E-AA0A-B0A608B5BAE9}" type="parTrans" cxnId="{46AC70D6-F788-4499-97FF-323E1202A230}">
      <dgm:prSet/>
      <dgm:spPr>
        <a:ln>
          <a:solidFill>
            <a:schemeClr val="bg1"/>
          </a:solidFill>
        </a:ln>
      </dgm:spPr>
      <dgm:t>
        <a:bodyPr/>
        <a:lstStyle/>
        <a:p>
          <a:endParaRPr lang="en-IN"/>
        </a:p>
      </dgm:t>
    </dgm:pt>
    <dgm:pt modelId="{3E9D6510-349A-4FB0-BFE6-D055D7C9B4D8}" type="sibTrans" cxnId="{46AC70D6-F788-4499-97FF-323E1202A230}">
      <dgm:prSet/>
      <dgm:spPr/>
      <dgm:t>
        <a:bodyPr/>
        <a:lstStyle/>
        <a:p>
          <a:endParaRPr lang="en-IN"/>
        </a:p>
      </dgm:t>
    </dgm:pt>
    <dgm:pt modelId="{9BBA7807-1783-4F5B-94DD-82A4447DFE5C}" type="asst">
      <dgm:prSet>
        <dgm:style>
          <a:lnRef idx="1">
            <a:schemeClr val="accent2"/>
          </a:lnRef>
          <a:fillRef idx="2">
            <a:schemeClr val="accent2"/>
          </a:fillRef>
          <a:effectRef idx="1">
            <a:schemeClr val="accent2"/>
          </a:effectRef>
          <a:fontRef idx="minor">
            <a:schemeClr val="dk1"/>
          </a:fontRef>
        </dgm:style>
      </dgm:prSet>
      <dgm:spPr/>
      <dgm:t>
        <a:bodyPr/>
        <a:lstStyle/>
        <a:p>
          <a:r>
            <a:rPr lang="en-IN" dirty="0" err="1"/>
            <a:t>Raajkumar</a:t>
          </a:r>
          <a:endParaRPr lang="en-IN" dirty="0"/>
        </a:p>
        <a:p>
          <a:r>
            <a:rPr lang="en-IN" dirty="0"/>
            <a:t>Head Design</a:t>
          </a:r>
        </a:p>
      </dgm:t>
    </dgm:pt>
    <dgm:pt modelId="{0A4EA261-6CDF-4CE2-84CD-150FACC86C23}" type="parTrans" cxnId="{6E4A8C45-A20D-4CAB-8EC7-CE4BE0A3EDE1}">
      <dgm:prSet/>
      <dgm:spPr>
        <a:ln>
          <a:solidFill>
            <a:schemeClr val="bg1"/>
          </a:solidFill>
        </a:ln>
      </dgm:spPr>
      <dgm:t>
        <a:bodyPr/>
        <a:lstStyle/>
        <a:p>
          <a:endParaRPr lang="en-IN"/>
        </a:p>
      </dgm:t>
    </dgm:pt>
    <dgm:pt modelId="{AF8794B2-227B-49E9-87D1-2039FA36AE49}" type="sibTrans" cxnId="{6E4A8C45-A20D-4CAB-8EC7-CE4BE0A3EDE1}">
      <dgm:prSet/>
      <dgm:spPr/>
      <dgm:t>
        <a:bodyPr/>
        <a:lstStyle/>
        <a:p>
          <a:endParaRPr lang="en-IN"/>
        </a:p>
      </dgm:t>
    </dgm:pt>
    <dgm:pt modelId="{7F562CF1-70AC-42D4-AEC8-C481298FDB4F}">
      <dgm:prSet>
        <dgm:style>
          <a:lnRef idx="1">
            <a:schemeClr val="accent2"/>
          </a:lnRef>
          <a:fillRef idx="2">
            <a:schemeClr val="accent2"/>
          </a:fillRef>
          <a:effectRef idx="1">
            <a:schemeClr val="accent2"/>
          </a:effectRef>
          <a:fontRef idx="minor">
            <a:schemeClr val="dk1"/>
          </a:fontRef>
        </dgm:style>
      </dgm:prSet>
      <dgm:spPr/>
      <dgm:t>
        <a:bodyPr/>
        <a:lstStyle/>
        <a:p>
          <a:r>
            <a:rPr lang="en-IN" dirty="0" err="1"/>
            <a:t>Muthukumar</a:t>
          </a:r>
          <a:endParaRPr lang="en-IN" dirty="0"/>
        </a:p>
        <a:p>
          <a:r>
            <a:rPr lang="en-IN" dirty="0"/>
            <a:t>Project </a:t>
          </a:r>
          <a:r>
            <a:rPr lang="en-IN" dirty="0" err="1"/>
            <a:t>Mgr</a:t>
          </a:r>
          <a:r>
            <a:rPr lang="en-IN" dirty="0"/>
            <a:t> 1</a:t>
          </a:r>
        </a:p>
      </dgm:t>
    </dgm:pt>
    <dgm:pt modelId="{4818AE45-2A14-4F4B-B28B-0A89668D47C2}" type="parTrans" cxnId="{986432A3-6A38-44B8-9765-491395A13816}">
      <dgm:prSet/>
      <dgm:spPr>
        <a:ln>
          <a:solidFill>
            <a:schemeClr val="bg1"/>
          </a:solidFill>
        </a:ln>
      </dgm:spPr>
      <dgm:t>
        <a:bodyPr/>
        <a:lstStyle/>
        <a:p>
          <a:endParaRPr lang="en-IN"/>
        </a:p>
      </dgm:t>
    </dgm:pt>
    <dgm:pt modelId="{39CD8A5C-A3BB-4A8F-9056-A1A43278D2EE}" type="sibTrans" cxnId="{986432A3-6A38-44B8-9765-491395A13816}">
      <dgm:prSet/>
      <dgm:spPr/>
      <dgm:t>
        <a:bodyPr/>
        <a:lstStyle/>
        <a:p>
          <a:endParaRPr lang="en-IN"/>
        </a:p>
      </dgm:t>
    </dgm:pt>
    <dgm:pt modelId="{E2DE5A60-7E79-4A4D-98AC-9E1733153516}" type="asst">
      <dgm:prSet>
        <dgm:style>
          <a:lnRef idx="1">
            <a:schemeClr val="accent1"/>
          </a:lnRef>
          <a:fillRef idx="2">
            <a:schemeClr val="accent1"/>
          </a:fillRef>
          <a:effectRef idx="1">
            <a:schemeClr val="accent1"/>
          </a:effectRef>
          <a:fontRef idx="minor">
            <a:schemeClr val="dk1"/>
          </a:fontRef>
        </dgm:style>
      </dgm:prSet>
      <dgm:spPr/>
      <dgm:t>
        <a:bodyPr/>
        <a:lstStyle/>
        <a:p>
          <a:r>
            <a:rPr lang="en-IN" dirty="0" err="1"/>
            <a:t>Venkit</a:t>
          </a:r>
          <a:r>
            <a:rPr lang="en-IN" dirty="0"/>
            <a:t> Kumar Head Plant Maintenance</a:t>
          </a:r>
        </a:p>
      </dgm:t>
    </dgm:pt>
    <dgm:pt modelId="{66D4FAF3-65A7-402C-867D-69FDB10D8616}" type="parTrans" cxnId="{B3C95469-D320-4593-886A-C07830487B0D}">
      <dgm:prSet/>
      <dgm:spPr>
        <a:ln>
          <a:solidFill>
            <a:schemeClr val="bg1"/>
          </a:solidFill>
        </a:ln>
      </dgm:spPr>
      <dgm:t>
        <a:bodyPr/>
        <a:lstStyle/>
        <a:p>
          <a:endParaRPr lang="en-IN"/>
        </a:p>
      </dgm:t>
    </dgm:pt>
    <dgm:pt modelId="{FACEEEEE-E6DC-4586-AEF7-4C8189FAF0AF}" type="sibTrans" cxnId="{B3C95469-D320-4593-886A-C07830487B0D}">
      <dgm:prSet/>
      <dgm:spPr/>
      <dgm:t>
        <a:bodyPr/>
        <a:lstStyle/>
        <a:p>
          <a:endParaRPr lang="en-IN"/>
        </a:p>
      </dgm:t>
    </dgm:pt>
    <dgm:pt modelId="{368CD3B4-D133-475C-B79D-E776FDD323A8}" type="pres">
      <dgm:prSet presAssocID="{1BE08B0A-6CAE-4B55-A0CF-A157470F430F}" presName="mainComposite" presStyleCnt="0">
        <dgm:presLayoutVars>
          <dgm:chPref val="1"/>
          <dgm:dir/>
          <dgm:animOne val="branch"/>
          <dgm:animLvl val="lvl"/>
          <dgm:resizeHandles val="exact"/>
        </dgm:presLayoutVars>
      </dgm:prSet>
      <dgm:spPr/>
      <dgm:t>
        <a:bodyPr/>
        <a:lstStyle/>
        <a:p>
          <a:endParaRPr lang="en-US"/>
        </a:p>
      </dgm:t>
    </dgm:pt>
    <dgm:pt modelId="{E0A1DFD8-BBD1-4D71-8B9F-4E09E1FB48B3}" type="pres">
      <dgm:prSet presAssocID="{1BE08B0A-6CAE-4B55-A0CF-A157470F430F}" presName="hierFlow" presStyleCnt="0"/>
      <dgm:spPr/>
    </dgm:pt>
    <dgm:pt modelId="{37AFD078-3990-437B-A0B8-5495330BFC01}" type="pres">
      <dgm:prSet presAssocID="{1BE08B0A-6CAE-4B55-A0CF-A157470F430F}" presName="hierChild1" presStyleCnt="0">
        <dgm:presLayoutVars>
          <dgm:chPref val="1"/>
          <dgm:animOne val="branch"/>
          <dgm:animLvl val="lvl"/>
        </dgm:presLayoutVars>
      </dgm:prSet>
      <dgm:spPr/>
    </dgm:pt>
    <dgm:pt modelId="{D92D6B36-E516-407B-8D25-4930718199E9}" type="pres">
      <dgm:prSet presAssocID="{A3D9EBF6-5429-4B0E-BDA6-677A4E0DA869}" presName="Name14" presStyleCnt="0"/>
      <dgm:spPr/>
    </dgm:pt>
    <dgm:pt modelId="{91F35002-1CFC-4067-8D49-7F17017C79F7}" type="pres">
      <dgm:prSet presAssocID="{A3D9EBF6-5429-4B0E-BDA6-677A4E0DA869}" presName="level1Shape" presStyleLbl="node0" presStyleIdx="0" presStyleCnt="1" custScaleX="124357" custScaleY="83941">
        <dgm:presLayoutVars>
          <dgm:chPref val="3"/>
        </dgm:presLayoutVars>
      </dgm:prSet>
      <dgm:spPr/>
      <dgm:t>
        <a:bodyPr/>
        <a:lstStyle/>
        <a:p>
          <a:endParaRPr lang="en-US"/>
        </a:p>
      </dgm:t>
    </dgm:pt>
    <dgm:pt modelId="{BF42E59C-735B-49D6-A8F2-858BE3CF6FAB}" type="pres">
      <dgm:prSet presAssocID="{A3D9EBF6-5429-4B0E-BDA6-677A4E0DA869}" presName="hierChild2" presStyleCnt="0"/>
      <dgm:spPr/>
    </dgm:pt>
    <dgm:pt modelId="{7B5B081B-4C1D-4D8A-99FC-633B39F5A21A}" type="pres">
      <dgm:prSet presAssocID="{1097FEB3-BBCB-4F5F-9282-6B8FE4F48AC7}" presName="Name19" presStyleLbl="parChTrans1D2" presStyleIdx="0" presStyleCnt="5"/>
      <dgm:spPr/>
      <dgm:t>
        <a:bodyPr/>
        <a:lstStyle/>
        <a:p>
          <a:endParaRPr lang="en-US"/>
        </a:p>
      </dgm:t>
    </dgm:pt>
    <dgm:pt modelId="{47BD12CC-1091-42BC-B904-8D768304AE1E}" type="pres">
      <dgm:prSet presAssocID="{3BF56FEC-570A-4F59-A745-A1653D78FCF0}" presName="Name21" presStyleCnt="0"/>
      <dgm:spPr/>
    </dgm:pt>
    <dgm:pt modelId="{D631F39D-4276-4D28-AEB2-06733F1F9481}" type="pres">
      <dgm:prSet presAssocID="{3BF56FEC-570A-4F59-A745-A1653D78FCF0}" presName="level2Shape" presStyleLbl="asst1" presStyleIdx="0" presStyleCnt="10"/>
      <dgm:spPr/>
      <dgm:t>
        <a:bodyPr/>
        <a:lstStyle/>
        <a:p>
          <a:endParaRPr lang="en-US"/>
        </a:p>
      </dgm:t>
    </dgm:pt>
    <dgm:pt modelId="{86981497-A6E8-48D9-9EE1-E4F83D8454D7}" type="pres">
      <dgm:prSet presAssocID="{3BF56FEC-570A-4F59-A745-A1653D78FCF0}" presName="hierChild3" presStyleCnt="0"/>
      <dgm:spPr/>
    </dgm:pt>
    <dgm:pt modelId="{A9C74388-EA97-459C-9DB2-376C7448A108}" type="pres">
      <dgm:prSet presAssocID="{4818AE45-2A14-4F4B-B28B-0A89668D47C2}" presName="Name19" presStyleLbl="parChTrans1D3" presStyleIdx="0" presStyleCnt="6"/>
      <dgm:spPr/>
      <dgm:t>
        <a:bodyPr/>
        <a:lstStyle/>
        <a:p>
          <a:endParaRPr lang="en-US"/>
        </a:p>
      </dgm:t>
    </dgm:pt>
    <dgm:pt modelId="{73FB25C4-4203-4844-AE36-C0C29E8CD2CB}" type="pres">
      <dgm:prSet presAssocID="{7F562CF1-70AC-42D4-AEC8-C481298FDB4F}" presName="Name21" presStyleCnt="0"/>
      <dgm:spPr/>
    </dgm:pt>
    <dgm:pt modelId="{34EA98A6-E0DB-44F9-A890-DCA3A2580608}" type="pres">
      <dgm:prSet presAssocID="{7F562CF1-70AC-42D4-AEC8-C481298FDB4F}" presName="level2Shape" presStyleLbl="node3" presStyleIdx="0" presStyleCnt="1"/>
      <dgm:spPr/>
      <dgm:t>
        <a:bodyPr/>
        <a:lstStyle/>
        <a:p>
          <a:endParaRPr lang="en-US"/>
        </a:p>
      </dgm:t>
    </dgm:pt>
    <dgm:pt modelId="{925DB02F-AD2D-4F25-B4F3-13AF7BBB64AD}" type="pres">
      <dgm:prSet presAssocID="{7F562CF1-70AC-42D4-AEC8-C481298FDB4F}" presName="hierChild3" presStyleCnt="0"/>
      <dgm:spPr/>
    </dgm:pt>
    <dgm:pt modelId="{90ACABA4-ED9D-471F-A3AB-7E097D0095FA}" type="pres">
      <dgm:prSet presAssocID="{3FF99F4E-B0A1-404B-B5E8-1F14A8CA476E}" presName="Name19" presStyleLbl="parChTrans1D2" presStyleIdx="1" presStyleCnt="5"/>
      <dgm:spPr/>
      <dgm:t>
        <a:bodyPr/>
        <a:lstStyle/>
        <a:p>
          <a:endParaRPr lang="en-US"/>
        </a:p>
      </dgm:t>
    </dgm:pt>
    <dgm:pt modelId="{C1017764-5BB6-4C9B-9494-B3DAFBCE9A76}" type="pres">
      <dgm:prSet presAssocID="{CD3585A8-D047-4807-AD08-F261E8269997}" presName="Name21" presStyleCnt="0"/>
      <dgm:spPr/>
    </dgm:pt>
    <dgm:pt modelId="{9C17BB1A-8378-40A2-9B34-521073F4A10E}" type="pres">
      <dgm:prSet presAssocID="{CD3585A8-D047-4807-AD08-F261E8269997}" presName="level2Shape" presStyleLbl="asst1" presStyleIdx="1" presStyleCnt="10"/>
      <dgm:spPr/>
      <dgm:t>
        <a:bodyPr/>
        <a:lstStyle/>
        <a:p>
          <a:endParaRPr lang="en-US"/>
        </a:p>
      </dgm:t>
    </dgm:pt>
    <dgm:pt modelId="{DD081070-E889-4306-AFE6-39C7336600C0}" type="pres">
      <dgm:prSet presAssocID="{CD3585A8-D047-4807-AD08-F261E8269997}" presName="hierChild3" presStyleCnt="0"/>
      <dgm:spPr/>
    </dgm:pt>
    <dgm:pt modelId="{717017F1-D742-44D0-9083-04D6568B61E9}" type="pres">
      <dgm:prSet presAssocID="{82D2A024-E61E-4A77-B220-B08FF59B330C}" presName="Name19" presStyleLbl="parChTrans1D2" presStyleIdx="2" presStyleCnt="5"/>
      <dgm:spPr/>
      <dgm:t>
        <a:bodyPr/>
        <a:lstStyle/>
        <a:p>
          <a:endParaRPr lang="en-US"/>
        </a:p>
      </dgm:t>
    </dgm:pt>
    <dgm:pt modelId="{69BDEA5A-A5B0-4E13-8E54-E6A516D67313}" type="pres">
      <dgm:prSet presAssocID="{71811A45-C8B9-4F27-A2FF-FBE289945FE0}" presName="Name21" presStyleCnt="0"/>
      <dgm:spPr/>
    </dgm:pt>
    <dgm:pt modelId="{C83DD644-3F45-4C26-9D57-5A8E4962EE41}" type="pres">
      <dgm:prSet presAssocID="{71811A45-C8B9-4F27-A2FF-FBE289945FE0}" presName="level2Shape" presStyleLbl="asst1" presStyleIdx="2" presStyleCnt="10"/>
      <dgm:spPr/>
      <dgm:t>
        <a:bodyPr/>
        <a:lstStyle/>
        <a:p>
          <a:endParaRPr lang="en-US"/>
        </a:p>
      </dgm:t>
    </dgm:pt>
    <dgm:pt modelId="{5A0D6870-5440-4514-A779-EE83C2955156}" type="pres">
      <dgm:prSet presAssocID="{71811A45-C8B9-4F27-A2FF-FBE289945FE0}" presName="hierChild3" presStyleCnt="0"/>
      <dgm:spPr/>
    </dgm:pt>
    <dgm:pt modelId="{4EDAFCAA-15C4-40CE-9D33-9D86A02A3B7B}" type="pres">
      <dgm:prSet presAssocID="{7FBCFB53-72A2-4DAB-BA50-BFEE89A56FAF}" presName="Name19" presStyleLbl="parChTrans1D2" presStyleIdx="3" presStyleCnt="5"/>
      <dgm:spPr/>
      <dgm:t>
        <a:bodyPr/>
        <a:lstStyle/>
        <a:p>
          <a:endParaRPr lang="en-US"/>
        </a:p>
      </dgm:t>
    </dgm:pt>
    <dgm:pt modelId="{8F27DF3E-B811-4FB3-A765-4E08E77A582F}" type="pres">
      <dgm:prSet presAssocID="{C98B5368-1813-4230-8E96-0C40CC4BC8B8}" presName="Name21" presStyleCnt="0"/>
      <dgm:spPr/>
    </dgm:pt>
    <dgm:pt modelId="{CCE0E11C-3180-4083-B744-EF11BE29BC58}" type="pres">
      <dgm:prSet presAssocID="{C98B5368-1813-4230-8E96-0C40CC4BC8B8}" presName="level2Shape" presStyleLbl="asst1" presStyleIdx="3" presStyleCnt="10"/>
      <dgm:spPr/>
      <dgm:t>
        <a:bodyPr/>
        <a:lstStyle/>
        <a:p>
          <a:endParaRPr lang="en-US"/>
        </a:p>
      </dgm:t>
    </dgm:pt>
    <dgm:pt modelId="{C9F16851-4967-4052-B475-6DEC84F8A1BD}" type="pres">
      <dgm:prSet presAssocID="{C98B5368-1813-4230-8E96-0C40CC4BC8B8}" presName="hierChild3" presStyleCnt="0"/>
      <dgm:spPr/>
    </dgm:pt>
    <dgm:pt modelId="{01163855-2277-45E2-812A-43440D13772E}" type="pres">
      <dgm:prSet presAssocID="{D790968E-D9FF-459E-AA0A-B0A608B5BAE9}" presName="Name19" presStyleLbl="parChTrans1D3" presStyleIdx="1" presStyleCnt="6"/>
      <dgm:spPr/>
      <dgm:t>
        <a:bodyPr/>
        <a:lstStyle/>
        <a:p>
          <a:endParaRPr lang="en-US"/>
        </a:p>
      </dgm:t>
    </dgm:pt>
    <dgm:pt modelId="{BE9B226D-E52F-4AA1-A331-D86779505DBF}" type="pres">
      <dgm:prSet presAssocID="{66A89D23-2945-4C1F-8537-C7730B8A75F6}" presName="Name21" presStyleCnt="0"/>
      <dgm:spPr/>
    </dgm:pt>
    <dgm:pt modelId="{FF721DE6-E95E-4EE8-8987-59284173033B}" type="pres">
      <dgm:prSet presAssocID="{66A89D23-2945-4C1F-8537-C7730B8A75F6}" presName="level2Shape" presStyleLbl="asst1" presStyleIdx="4" presStyleCnt="10"/>
      <dgm:spPr/>
      <dgm:t>
        <a:bodyPr/>
        <a:lstStyle/>
        <a:p>
          <a:endParaRPr lang="en-US"/>
        </a:p>
      </dgm:t>
    </dgm:pt>
    <dgm:pt modelId="{C3EFCFB0-7039-4ACC-9CDA-7A3FDE5705C0}" type="pres">
      <dgm:prSet presAssocID="{66A89D23-2945-4C1F-8537-C7730B8A75F6}" presName="hierChild3" presStyleCnt="0"/>
      <dgm:spPr/>
    </dgm:pt>
    <dgm:pt modelId="{41C79CBB-F254-4218-82A2-4E71F7F7FDC0}" type="pres">
      <dgm:prSet presAssocID="{3F3BA481-9BBD-4BB1-B637-A5C6CD4ECFAC}" presName="Name19" presStyleLbl="parChTrans1D3" presStyleIdx="2" presStyleCnt="6"/>
      <dgm:spPr/>
      <dgm:t>
        <a:bodyPr/>
        <a:lstStyle/>
        <a:p>
          <a:endParaRPr lang="en-US"/>
        </a:p>
      </dgm:t>
    </dgm:pt>
    <dgm:pt modelId="{9FB60912-6894-40E6-B685-0796805E95F7}" type="pres">
      <dgm:prSet presAssocID="{BEECE9F0-B0FA-4042-80F5-EA98752945F9}" presName="Name21" presStyleCnt="0"/>
      <dgm:spPr/>
    </dgm:pt>
    <dgm:pt modelId="{3B41660C-2126-4908-9DFF-DB5E69AF12BF}" type="pres">
      <dgm:prSet presAssocID="{BEECE9F0-B0FA-4042-80F5-EA98752945F9}" presName="level2Shape" presStyleLbl="asst1" presStyleIdx="5" presStyleCnt="10"/>
      <dgm:spPr/>
      <dgm:t>
        <a:bodyPr/>
        <a:lstStyle/>
        <a:p>
          <a:endParaRPr lang="en-US"/>
        </a:p>
      </dgm:t>
    </dgm:pt>
    <dgm:pt modelId="{C1ADC8D3-5C95-4570-9B45-3F924ACF9FE9}" type="pres">
      <dgm:prSet presAssocID="{BEECE9F0-B0FA-4042-80F5-EA98752945F9}" presName="hierChild3" presStyleCnt="0"/>
      <dgm:spPr/>
    </dgm:pt>
    <dgm:pt modelId="{4B083CBC-7B20-43B7-8E16-DF396E1F260A}" type="pres">
      <dgm:prSet presAssocID="{0A4EA261-6CDF-4CE2-84CD-150FACC86C23}" presName="Name19" presStyleLbl="parChTrans1D3" presStyleIdx="3" presStyleCnt="6"/>
      <dgm:spPr/>
      <dgm:t>
        <a:bodyPr/>
        <a:lstStyle/>
        <a:p>
          <a:endParaRPr lang="en-US"/>
        </a:p>
      </dgm:t>
    </dgm:pt>
    <dgm:pt modelId="{F19A4930-1541-4306-B151-3516E9E8993C}" type="pres">
      <dgm:prSet presAssocID="{9BBA7807-1783-4F5B-94DD-82A4447DFE5C}" presName="Name21" presStyleCnt="0"/>
      <dgm:spPr/>
    </dgm:pt>
    <dgm:pt modelId="{D0409E3E-E64A-4801-9138-71625CA60654}" type="pres">
      <dgm:prSet presAssocID="{9BBA7807-1783-4F5B-94DD-82A4447DFE5C}" presName="level2Shape" presStyleLbl="asst1" presStyleIdx="6" presStyleCnt="10"/>
      <dgm:spPr/>
      <dgm:t>
        <a:bodyPr/>
        <a:lstStyle/>
        <a:p>
          <a:endParaRPr lang="en-US"/>
        </a:p>
      </dgm:t>
    </dgm:pt>
    <dgm:pt modelId="{B532E13A-A38F-40DB-888D-11FEEAC3AAEB}" type="pres">
      <dgm:prSet presAssocID="{9BBA7807-1783-4F5B-94DD-82A4447DFE5C}" presName="hierChild3" presStyleCnt="0"/>
      <dgm:spPr/>
    </dgm:pt>
    <dgm:pt modelId="{CA19005D-E9ED-4741-843B-C30A28EF8D60}" type="pres">
      <dgm:prSet presAssocID="{D7AA2933-644E-4295-A3C4-5C58575EB7E7}" presName="Name19" presStyleLbl="parChTrans1D3" presStyleIdx="4" presStyleCnt="6"/>
      <dgm:spPr/>
      <dgm:t>
        <a:bodyPr/>
        <a:lstStyle/>
        <a:p>
          <a:endParaRPr lang="en-US"/>
        </a:p>
      </dgm:t>
    </dgm:pt>
    <dgm:pt modelId="{5840BB77-8324-4C75-9CC9-969ED11143C5}" type="pres">
      <dgm:prSet presAssocID="{C81BA3CC-A661-49CD-8CC0-562B2A552FB8}" presName="Name21" presStyleCnt="0"/>
      <dgm:spPr/>
    </dgm:pt>
    <dgm:pt modelId="{F3BE5444-B5FE-46F9-8A56-992D690C7E07}" type="pres">
      <dgm:prSet presAssocID="{C81BA3CC-A661-49CD-8CC0-562B2A552FB8}" presName="level2Shape" presStyleLbl="asst1" presStyleIdx="7" presStyleCnt="10"/>
      <dgm:spPr/>
      <dgm:t>
        <a:bodyPr/>
        <a:lstStyle/>
        <a:p>
          <a:endParaRPr lang="en-US"/>
        </a:p>
      </dgm:t>
    </dgm:pt>
    <dgm:pt modelId="{7A3C3291-CA88-4F33-86C3-BEC4EC04CE22}" type="pres">
      <dgm:prSet presAssocID="{C81BA3CC-A661-49CD-8CC0-562B2A552FB8}" presName="hierChild3" presStyleCnt="0"/>
      <dgm:spPr/>
    </dgm:pt>
    <dgm:pt modelId="{BA27EE9B-9454-4604-97DC-937BED9B7AB9}" type="pres">
      <dgm:prSet presAssocID="{FF7A23E7-A358-4BF0-B455-340206F2204C}" presName="Name19" presStyleLbl="parChTrans1D3" presStyleIdx="5" presStyleCnt="6"/>
      <dgm:spPr/>
      <dgm:t>
        <a:bodyPr/>
        <a:lstStyle/>
        <a:p>
          <a:endParaRPr lang="en-US"/>
        </a:p>
      </dgm:t>
    </dgm:pt>
    <dgm:pt modelId="{F0EC3826-4BCE-4AEC-81C3-077B4AD39444}" type="pres">
      <dgm:prSet presAssocID="{FE59FD23-7B6C-45AC-9A68-220F35BDAD4E}" presName="Name21" presStyleCnt="0"/>
      <dgm:spPr/>
    </dgm:pt>
    <dgm:pt modelId="{F0A49756-27D0-4349-9D91-3AAA7712DC9F}" type="pres">
      <dgm:prSet presAssocID="{FE59FD23-7B6C-45AC-9A68-220F35BDAD4E}" presName="level2Shape" presStyleLbl="asst1" presStyleIdx="8" presStyleCnt="10"/>
      <dgm:spPr/>
      <dgm:t>
        <a:bodyPr/>
        <a:lstStyle/>
        <a:p>
          <a:endParaRPr lang="en-US"/>
        </a:p>
      </dgm:t>
    </dgm:pt>
    <dgm:pt modelId="{B7ED5BA8-A9AE-44C5-ABCB-3BD70FB2975B}" type="pres">
      <dgm:prSet presAssocID="{FE59FD23-7B6C-45AC-9A68-220F35BDAD4E}" presName="hierChild3" presStyleCnt="0"/>
      <dgm:spPr/>
    </dgm:pt>
    <dgm:pt modelId="{1EBA3CC2-921A-4C60-9F26-96996E4B1DF5}" type="pres">
      <dgm:prSet presAssocID="{66D4FAF3-65A7-402C-867D-69FDB10D8616}" presName="Name19" presStyleLbl="parChTrans1D2" presStyleIdx="4" presStyleCnt="5"/>
      <dgm:spPr/>
      <dgm:t>
        <a:bodyPr/>
        <a:lstStyle/>
        <a:p>
          <a:endParaRPr lang="en-US"/>
        </a:p>
      </dgm:t>
    </dgm:pt>
    <dgm:pt modelId="{46064679-E9EC-4706-B3DB-096BEC4C3C70}" type="pres">
      <dgm:prSet presAssocID="{E2DE5A60-7E79-4A4D-98AC-9E1733153516}" presName="Name21" presStyleCnt="0"/>
      <dgm:spPr/>
    </dgm:pt>
    <dgm:pt modelId="{19D71D36-F35A-4113-B971-C2D6B51235B6}" type="pres">
      <dgm:prSet presAssocID="{E2DE5A60-7E79-4A4D-98AC-9E1733153516}" presName="level2Shape" presStyleLbl="asst1" presStyleIdx="9" presStyleCnt="10"/>
      <dgm:spPr/>
      <dgm:t>
        <a:bodyPr/>
        <a:lstStyle/>
        <a:p>
          <a:endParaRPr lang="en-US"/>
        </a:p>
      </dgm:t>
    </dgm:pt>
    <dgm:pt modelId="{AFE6256C-E62A-4B20-935C-0EA3FB69DAD0}" type="pres">
      <dgm:prSet presAssocID="{E2DE5A60-7E79-4A4D-98AC-9E1733153516}" presName="hierChild3" presStyleCnt="0"/>
      <dgm:spPr/>
    </dgm:pt>
    <dgm:pt modelId="{4AF34E89-A810-453A-9B0F-1F9D281D7AF8}" type="pres">
      <dgm:prSet presAssocID="{1BE08B0A-6CAE-4B55-A0CF-A157470F430F}" presName="bgShapesFlow" presStyleCnt="0"/>
      <dgm:spPr/>
    </dgm:pt>
  </dgm:ptLst>
  <dgm:cxnLst>
    <dgm:cxn modelId="{1B15E8AF-BB96-4402-8727-4570C92F4A49}" type="presOf" srcId="{82D2A024-E61E-4A77-B220-B08FF59B330C}" destId="{717017F1-D742-44D0-9083-04D6568B61E9}" srcOrd="0" destOrd="0" presId="urn:microsoft.com/office/officeart/2005/8/layout/hierarchy6"/>
    <dgm:cxn modelId="{14F380A5-29F0-4EE1-B15E-E2216240A1E7}" type="presOf" srcId="{FF7A23E7-A358-4BF0-B455-340206F2204C}" destId="{BA27EE9B-9454-4604-97DC-937BED9B7AB9}" srcOrd="0" destOrd="0" presId="urn:microsoft.com/office/officeart/2005/8/layout/hierarchy6"/>
    <dgm:cxn modelId="{7279A6F4-458C-4206-8DAA-EA3DFA73B9FF}" type="presOf" srcId="{66D4FAF3-65A7-402C-867D-69FDB10D8616}" destId="{1EBA3CC2-921A-4C60-9F26-96996E4B1DF5}" srcOrd="0" destOrd="0" presId="urn:microsoft.com/office/officeart/2005/8/layout/hierarchy6"/>
    <dgm:cxn modelId="{04E34F7D-CA80-4BAD-B37A-E16FA4111E47}" type="presOf" srcId="{3F3BA481-9BBD-4BB1-B637-A5C6CD4ECFAC}" destId="{41C79CBB-F254-4218-82A2-4E71F7F7FDC0}" srcOrd="0" destOrd="0" presId="urn:microsoft.com/office/officeart/2005/8/layout/hierarchy6"/>
    <dgm:cxn modelId="{183E11A5-12C3-40E6-8228-E03006BB8985}" srcId="{C98B5368-1813-4230-8E96-0C40CC4BC8B8}" destId="{BEECE9F0-B0FA-4042-80F5-EA98752945F9}" srcOrd="1" destOrd="0" parTransId="{3F3BA481-9BBD-4BB1-B637-A5C6CD4ECFAC}" sibTransId="{E78414A4-9568-4F73-8382-C3699696B8DE}"/>
    <dgm:cxn modelId="{B3C95469-D320-4593-886A-C07830487B0D}" srcId="{A3D9EBF6-5429-4B0E-BDA6-677A4E0DA869}" destId="{E2DE5A60-7E79-4A4D-98AC-9E1733153516}" srcOrd="4" destOrd="0" parTransId="{66D4FAF3-65A7-402C-867D-69FDB10D8616}" sibTransId="{FACEEEEE-E6DC-4586-AEF7-4C8189FAF0AF}"/>
    <dgm:cxn modelId="{ADACEE0A-44A8-4562-8702-DF4FD319CD2C}" type="presOf" srcId="{C81BA3CC-A661-49CD-8CC0-562B2A552FB8}" destId="{F3BE5444-B5FE-46F9-8A56-992D690C7E07}" srcOrd="0" destOrd="0" presId="urn:microsoft.com/office/officeart/2005/8/layout/hierarchy6"/>
    <dgm:cxn modelId="{986432A3-6A38-44B8-9765-491395A13816}" srcId="{3BF56FEC-570A-4F59-A745-A1653D78FCF0}" destId="{7F562CF1-70AC-42D4-AEC8-C481298FDB4F}" srcOrd="0" destOrd="0" parTransId="{4818AE45-2A14-4F4B-B28B-0A89668D47C2}" sibTransId="{39CD8A5C-A3BB-4A8F-9056-A1A43278D2EE}"/>
    <dgm:cxn modelId="{D5CEAA5C-B661-46A4-9FE5-F0D90E215AF5}" srcId="{A3D9EBF6-5429-4B0E-BDA6-677A4E0DA869}" destId="{71811A45-C8B9-4F27-A2FF-FBE289945FE0}" srcOrd="2" destOrd="0" parTransId="{82D2A024-E61E-4A77-B220-B08FF59B330C}" sibTransId="{BCAD40EB-44E5-492D-8FEA-CD5B9D6BA364}"/>
    <dgm:cxn modelId="{02818898-BA47-4DA2-A146-F16CAAC636E0}" type="presOf" srcId="{CD3585A8-D047-4807-AD08-F261E8269997}" destId="{9C17BB1A-8378-40A2-9B34-521073F4A10E}" srcOrd="0" destOrd="0" presId="urn:microsoft.com/office/officeart/2005/8/layout/hierarchy6"/>
    <dgm:cxn modelId="{EF4A15C4-DDFC-4B74-899B-714249A1E372}" type="presOf" srcId="{A3D9EBF6-5429-4B0E-BDA6-677A4E0DA869}" destId="{91F35002-1CFC-4067-8D49-7F17017C79F7}" srcOrd="0" destOrd="0" presId="urn:microsoft.com/office/officeart/2005/8/layout/hierarchy6"/>
    <dgm:cxn modelId="{203E4C81-E4FF-4CB0-8C2F-84B0D635ACE0}" srcId="{A3D9EBF6-5429-4B0E-BDA6-677A4E0DA869}" destId="{C98B5368-1813-4230-8E96-0C40CC4BC8B8}" srcOrd="3" destOrd="0" parTransId="{7FBCFB53-72A2-4DAB-BA50-BFEE89A56FAF}" sibTransId="{0BC5B813-210E-4A85-824C-039DA8128E52}"/>
    <dgm:cxn modelId="{666B52EB-AC67-48D4-9C7E-A0189B68C41D}" srcId="{C98B5368-1813-4230-8E96-0C40CC4BC8B8}" destId="{FE59FD23-7B6C-45AC-9A68-220F35BDAD4E}" srcOrd="4" destOrd="0" parTransId="{FF7A23E7-A358-4BF0-B455-340206F2204C}" sibTransId="{F2CFE951-326D-4DA2-A6F8-37125856B4EC}"/>
    <dgm:cxn modelId="{46AC70D6-F788-4499-97FF-323E1202A230}" srcId="{C98B5368-1813-4230-8E96-0C40CC4BC8B8}" destId="{66A89D23-2945-4C1F-8537-C7730B8A75F6}" srcOrd="0" destOrd="0" parTransId="{D790968E-D9FF-459E-AA0A-B0A608B5BAE9}" sibTransId="{3E9D6510-349A-4FB0-BFE6-D055D7C9B4D8}"/>
    <dgm:cxn modelId="{984DBB03-68CE-47B4-B1DB-80EE2F46203E}" type="presOf" srcId="{1BE08B0A-6CAE-4B55-A0CF-A157470F430F}" destId="{368CD3B4-D133-475C-B79D-E776FDD323A8}" srcOrd="0" destOrd="0" presId="urn:microsoft.com/office/officeart/2005/8/layout/hierarchy6"/>
    <dgm:cxn modelId="{478F888A-C568-4061-A530-F8D864320F35}" type="presOf" srcId="{0A4EA261-6CDF-4CE2-84CD-150FACC86C23}" destId="{4B083CBC-7B20-43B7-8E16-DF396E1F260A}" srcOrd="0" destOrd="0" presId="urn:microsoft.com/office/officeart/2005/8/layout/hierarchy6"/>
    <dgm:cxn modelId="{144D26C8-FEEB-4FF1-AF8F-C52473340B71}" srcId="{C98B5368-1813-4230-8E96-0C40CC4BC8B8}" destId="{C81BA3CC-A661-49CD-8CC0-562B2A552FB8}" srcOrd="3" destOrd="0" parTransId="{D7AA2933-644E-4295-A3C4-5C58575EB7E7}" sibTransId="{A37C262C-631C-47AF-8367-762C1381CBF7}"/>
    <dgm:cxn modelId="{3F810DBE-C605-452A-B43B-9530BCA9B009}" type="presOf" srcId="{4818AE45-2A14-4F4B-B28B-0A89668D47C2}" destId="{A9C74388-EA97-459C-9DB2-376C7448A108}" srcOrd="0" destOrd="0" presId="urn:microsoft.com/office/officeart/2005/8/layout/hierarchy6"/>
    <dgm:cxn modelId="{29A39FD7-4FC0-4C85-98B6-9CCE6E53DF41}" type="presOf" srcId="{7F562CF1-70AC-42D4-AEC8-C481298FDB4F}" destId="{34EA98A6-E0DB-44F9-A890-DCA3A2580608}" srcOrd="0" destOrd="0" presId="urn:microsoft.com/office/officeart/2005/8/layout/hierarchy6"/>
    <dgm:cxn modelId="{AF509AEC-5C7C-4BB5-A777-4DE21DAEA430}" srcId="{A3D9EBF6-5429-4B0E-BDA6-677A4E0DA869}" destId="{CD3585A8-D047-4807-AD08-F261E8269997}" srcOrd="1" destOrd="0" parTransId="{3FF99F4E-B0A1-404B-B5E8-1F14A8CA476E}" sibTransId="{B42A2898-D736-4828-AFE3-D69D54B7889F}"/>
    <dgm:cxn modelId="{24D87201-9DC6-4BE1-A4E8-7A8ED8002CF5}" type="presOf" srcId="{D790968E-D9FF-459E-AA0A-B0A608B5BAE9}" destId="{01163855-2277-45E2-812A-43440D13772E}" srcOrd="0" destOrd="0" presId="urn:microsoft.com/office/officeart/2005/8/layout/hierarchy6"/>
    <dgm:cxn modelId="{55262A44-9671-46D3-B7CD-6E5D3416F94C}" type="presOf" srcId="{3BF56FEC-570A-4F59-A745-A1653D78FCF0}" destId="{D631F39D-4276-4D28-AEB2-06733F1F9481}" srcOrd="0" destOrd="0" presId="urn:microsoft.com/office/officeart/2005/8/layout/hierarchy6"/>
    <dgm:cxn modelId="{A78251D2-DA74-4E29-8A14-4AD8EAD67C91}" type="presOf" srcId="{BEECE9F0-B0FA-4042-80F5-EA98752945F9}" destId="{3B41660C-2126-4908-9DFF-DB5E69AF12BF}" srcOrd="0" destOrd="0" presId="urn:microsoft.com/office/officeart/2005/8/layout/hierarchy6"/>
    <dgm:cxn modelId="{11B49A4E-A37B-46C4-93BC-50376F36CD68}" type="presOf" srcId="{C98B5368-1813-4230-8E96-0C40CC4BC8B8}" destId="{CCE0E11C-3180-4083-B744-EF11BE29BC58}" srcOrd="0" destOrd="0" presId="urn:microsoft.com/office/officeart/2005/8/layout/hierarchy6"/>
    <dgm:cxn modelId="{FCAACCFC-FF9E-4E92-9979-4A1D32B1298A}" type="presOf" srcId="{D7AA2933-644E-4295-A3C4-5C58575EB7E7}" destId="{CA19005D-E9ED-4741-843B-C30A28EF8D60}" srcOrd="0" destOrd="0" presId="urn:microsoft.com/office/officeart/2005/8/layout/hierarchy6"/>
    <dgm:cxn modelId="{7795527C-8C35-4692-944F-F519AB3177B1}" type="presOf" srcId="{3FF99F4E-B0A1-404B-B5E8-1F14A8CA476E}" destId="{90ACABA4-ED9D-471F-A3AB-7E097D0095FA}" srcOrd="0" destOrd="0" presId="urn:microsoft.com/office/officeart/2005/8/layout/hierarchy6"/>
    <dgm:cxn modelId="{45287B46-3DD8-43BC-8D39-7A41DE2F5199}" type="presOf" srcId="{7FBCFB53-72A2-4DAB-BA50-BFEE89A56FAF}" destId="{4EDAFCAA-15C4-40CE-9D33-9D86A02A3B7B}" srcOrd="0" destOrd="0" presId="urn:microsoft.com/office/officeart/2005/8/layout/hierarchy6"/>
    <dgm:cxn modelId="{406BC361-7E13-401F-8372-A97FF3841F33}" srcId="{1BE08B0A-6CAE-4B55-A0CF-A157470F430F}" destId="{A3D9EBF6-5429-4B0E-BDA6-677A4E0DA869}" srcOrd="0" destOrd="0" parTransId="{9C54B534-6EB6-457E-B24B-11AE28C1073D}" sibTransId="{266AD820-B89D-49D3-8048-0E9E315EE375}"/>
    <dgm:cxn modelId="{6E4A8C45-A20D-4CAB-8EC7-CE4BE0A3EDE1}" srcId="{C98B5368-1813-4230-8E96-0C40CC4BC8B8}" destId="{9BBA7807-1783-4F5B-94DD-82A4447DFE5C}" srcOrd="2" destOrd="0" parTransId="{0A4EA261-6CDF-4CE2-84CD-150FACC86C23}" sibTransId="{AF8794B2-227B-49E9-87D1-2039FA36AE49}"/>
    <dgm:cxn modelId="{25C007AB-C893-430E-8D28-BF91E152A050}" type="presOf" srcId="{FE59FD23-7B6C-45AC-9A68-220F35BDAD4E}" destId="{F0A49756-27D0-4349-9D91-3AAA7712DC9F}" srcOrd="0" destOrd="0" presId="urn:microsoft.com/office/officeart/2005/8/layout/hierarchy6"/>
    <dgm:cxn modelId="{2E7C9C34-EA5E-429A-BA88-001EACB6D761}" type="presOf" srcId="{9BBA7807-1783-4F5B-94DD-82A4447DFE5C}" destId="{D0409E3E-E64A-4801-9138-71625CA60654}" srcOrd="0" destOrd="0" presId="urn:microsoft.com/office/officeart/2005/8/layout/hierarchy6"/>
    <dgm:cxn modelId="{52A20AA7-14C7-4EC3-AD0A-65D7A597F45E}" type="presOf" srcId="{E2DE5A60-7E79-4A4D-98AC-9E1733153516}" destId="{19D71D36-F35A-4113-B971-C2D6B51235B6}" srcOrd="0" destOrd="0" presId="urn:microsoft.com/office/officeart/2005/8/layout/hierarchy6"/>
    <dgm:cxn modelId="{74EBB56D-B97A-43EB-A2C5-7C52202ED881}" type="presOf" srcId="{71811A45-C8B9-4F27-A2FF-FBE289945FE0}" destId="{C83DD644-3F45-4C26-9D57-5A8E4962EE41}" srcOrd="0" destOrd="0" presId="urn:microsoft.com/office/officeart/2005/8/layout/hierarchy6"/>
    <dgm:cxn modelId="{89632E9E-72B6-411B-9235-CFF1D0646753}" srcId="{A3D9EBF6-5429-4B0E-BDA6-677A4E0DA869}" destId="{3BF56FEC-570A-4F59-A745-A1653D78FCF0}" srcOrd="0" destOrd="0" parTransId="{1097FEB3-BBCB-4F5F-9282-6B8FE4F48AC7}" sibTransId="{CA5B7AC0-FA33-4A85-8D95-79E441DD9B32}"/>
    <dgm:cxn modelId="{F21EA00A-092E-46B8-831C-6A0FAA35323D}" type="presOf" srcId="{66A89D23-2945-4C1F-8537-C7730B8A75F6}" destId="{FF721DE6-E95E-4EE8-8987-59284173033B}" srcOrd="0" destOrd="0" presId="urn:microsoft.com/office/officeart/2005/8/layout/hierarchy6"/>
    <dgm:cxn modelId="{34B1B323-420A-4729-AB4A-5282373AFCF0}" type="presOf" srcId="{1097FEB3-BBCB-4F5F-9282-6B8FE4F48AC7}" destId="{7B5B081B-4C1D-4D8A-99FC-633B39F5A21A}" srcOrd="0" destOrd="0" presId="urn:microsoft.com/office/officeart/2005/8/layout/hierarchy6"/>
    <dgm:cxn modelId="{EB429FDD-A468-462A-AEF4-DACDC6987D5F}" type="presParOf" srcId="{368CD3B4-D133-475C-B79D-E776FDD323A8}" destId="{E0A1DFD8-BBD1-4D71-8B9F-4E09E1FB48B3}" srcOrd="0" destOrd="0" presId="urn:microsoft.com/office/officeart/2005/8/layout/hierarchy6"/>
    <dgm:cxn modelId="{99A01E5B-2714-4D69-AD2B-CF417557B9B1}" type="presParOf" srcId="{E0A1DFD8-BBD1-4D71-8B9F-4E09E1FB48B3}" destId="{37AFD078-3990-437B-A0B8-5495330BFC01}" srcOrd="0" destOrd="0" presId="urn:microsoft.com/office/officeart/2005/8/layout/hierarchy6"/>
    <dgm:cxn modelId="{F090DBDA-43CB-473D-80F9-2B6A481E8ACC}" type="presParOf" srcId="{37AFD078-3990-437B-A0B8-5495330BFC01}" destId="{D92D6B36-E516-407B-8D25-4930718199E9}" srcOrd="0" destOrd="0" presId="urn:microsoft.com/office/officeart/2005/8/layout/hierarchy6"/>
    <dgm:cxn modelId="{AD946B5C-6549-45D8-AFDF-A0EB5EFD3D7A}" type="presParOf" srcId="{D92D6B36-E516-407B-8D25-4930718199E9}" destId="{91F35002-1CFC-4067-8D49-7F17017C79F7}" srcOrd="0" destOrd="0" presId="urn:microsoft.com/office/officeart/2005/8/layout/hierarchy6"/>
    <dgm:cxn modelId="{D0989F01-86D0-40B5-B480-CB9DF098BB23}" type="presParOf" srcId="{D92D6B36-E516-407B-8D25-4930718199E9}" destId="{BF42E59C-735B-49D6-A8F2-858BE3CF6FAB}" srcOrd="1" destOrd="0" presId="urn:microsoft.com/office/officeart/2005/8/layout/hierarchy6"/>
    <dgm:cxn modelId="{14A1C57A-12F2-455E-8885-3D6EA57CE135}" type="presParOf" srcId="{BF42E59C-735B-49D6-A8F2-858BE3CF6FAB}" destId="{7B5B081B-4C1D-4D8A-99FC-633B39F5A21A}" srcOrd="0" destOrd="0" presId="urn:microsoft.com/office/officeart/2005/8/layout/hierarchy6"/>
    <dgm:cxn modelId="{B98D69DF-28C9-4623-9CBC-A3C64DC2E509}" type="presParOf" srcId="{BF42E59C-735B-49D6-A8F2-858BE3CF6FAB}" destId="{47BD12CC-1091-42BC-B904-8D768304AE1E}" srcOrd="1" destOrd="0" presId="urn:microsoft.com/office/officeart/2005/8/layout/hierarchy6"/>
    <dgm:cxn modelId="{DA133687-3F8A-4AD5-BA4C-C6E572F9FC28}" type="presParOf" srcId="{47BD12CC-1091-42BC-B904-8D768304AE1E}" destId="{D631F39D-4276-4D28-AEB2-06733F1F9481}" srcOrd="0" destOrd="0" presId="urn:microsoft.com/office/officeart/2005/8/layout/hierarchy6"/>
    <dgm:cxn modelId="{65FD8FC0-2323-4210-ADC5-ACB575AAE88A}" type="presParOf" srcId="{47BD12CC-1091-42BC-B904-8D768304AE1E}" destId="{86981497-A6E8-48D9-9EE1-E4F83D8454D7}" srcOrd="1" destOrd="0" presId="urn:microsoft.com/office/officeart/2005/8/layout/hierarchy6"/>
    <dgm:cxn modelId="{DAE0A68D-304C-4049-9FB7-CB184F74F048}" type="presParOf" srcId="{86981497-A6E8-48D9-9EE1-E4F83D8454D7}" destId="{A9C74388-EA97-459C-9DB2-376C7448A108}" srcOrd="0" destOrd="0" presId="urn:microsoft.com/office/officeart/2005/8/layout/hierarchy6"/>
    <dgm:cxn modelId="{70E48318-E276-4B0A-B5CE-A1A45779E42E}" type="presParOf" srcId="{86981497-A6E8-48D9-9EE1-E4F83D8454D7}" destId="{73FB25C4-4203-4844-AE36-C0C29E8CD2CB}" srcOrd="1" destOrd="0" presId="urn:microsoft.com/office/officeart/2005/8/layout/hierarchy6"/>
    <dgm:cxn modelId="{8D1C20D9-0F49-44D1-B157-4E4EB578B5CF}" type="presParOf" srcId="{73FB25C4-4203-4844-AE36-C0C29E8CD2CB}" destId="{34EA98A6-E0DB-44F9-A890-DCA3A2580608}" srcOrd="0" destOrd="0" presId="urn:microsoft.com/office/officeart/2005/8/layout/hierarchy6"/>
    <dgm:cxn modelId="{4BBEB2E4-13B0-4C05-B377-3030DEA59843}" type="presParOf" srcId="{73FB25C4-4203-4844-AE36-C0C29E8CD2CB}" destId="{925DB02F-AD2D-4F25-B4F3-13AF7BBB64AD}" srcOrd="1" destOrd="0" presId="urn:microsoft.com/office/officeart/2005/8/layout/hierarchy6"/>
    <dgm:cxn modelId="{C529B2C3-0A94-47F0-9D9A-C491C824653A}" type="presParOf" srcId="{BF42E59C-735B-49D6-A8F2-858BE3CF6FAB}" destId="{90ACABA4-ED9D-471F-A3AB-7E097D0095FA}" srcOrd="2" destOrd="0" presId="urn:microsoft.com/office/officeart/2005/8/layout/hierarchy6"/>
    <dgm:cxn modelId="{73FE9566-DB90-4149-962F-969DC4CA2E4C}" type="presParOf" srcId="{BF42E59C-735B-49D6-A8F2-858BE3CF6FAB}" destId="{C1017764-5BB6-4C9B-9494-B3DAFBCE9A76}" srcOrd="3" destOrd="0" presId="urn:microsoft.com/office/officeart/2005/8/layout/hierarchy6"/>
    <dgm:cxn modelId="{907D1782-3B25-4C32-ACBA-A2D9CCEF4B1C}" type="presParOf" srcId="{C1017764-5BB6-4C9B-9494-B3DAFBCE9A76}" destId="{9C17BB1A-8378-40A2-9B34-521073F4A10E}" srcOrd="0" destOrd="0" presId="urn:microsoft.com/office/officeart/2005/8/layout/hierarchy6"/>
    <dgm:cxn modelId="{BC8FD894-92E8-45B5-971D-36E53E9C9924}" type="presParOf" srcId="{C1017764-5BB6-4C9B-9494-B3DAFBCE9A76}" destId="{DD081070-E889-4306-AFE6-39C7336600C0}" srcOrd="1" destOrd="0" presId="urn:microsoft.com/office/officeart/2005/8/layout/hierarchy6"/>
    <dgm:cxn modelId="{F6AD8A93-BE77-4699-901A-6F46CEBAA986}" type="presParOf" srcId="{BF42E59C-735B-49D6-A8F2-858BE3CF6FAB}" destId="{717017F1-D742-44D0-9083-04D6568B61E9}" srcOrd="4" destOrd="0" presId="urn:microsoft.com/office/officeart/2005/8/layout/hierarchy6"/>
    <dgm:cxn modelId="{09FF308D-7FE5-40B1-B1F9-DE1E08E7CC81}" type="presParOf" srcId="{BF42E59C-735B-49D6-A8F2-858BE3CF6FAB}" destId="{69BDEA5A-A5B0-4E13-8E54-E6A516D67313}" srcOrd="5" destOrd="0" presId="urn:microsoft.com/office/officeart/2005/8/layout/hierarchy6"/>
    <dgm:cxn modelId="{E40F0622-21D7-40CF-B62C-706A72663B4D}" type="presParOf" srcId="{69BDEA5A-A5B0-4E13-8E54-E6A516D67313}" destId="{C83DD644-3F45-4C26-9D57-5A8E4962EE41}" srcOrd="0" destOrd="0" presId="urn:microsoft.com/office/officeart/2005/8/layout/hierarchy6"/>
    <dgm:cxn modelId="{72025322-9897-49C4-8E17-E02A56CB37B2}" type="presParOf" srcId="{69BDEA5A-A5B0-4E13-8E54-E6A516D67313}" destId="{5A0D6870-5440-4514-A779-EE83C2955156}" srcOrd="1" destOrd="0" presId="urn:microsoft.com/office/officeart/2005/8/layout/hierarchy6"/>
    <dgm:cxn modelId="{BCFF2170-5B70-4526-84D7-EACD4E65E7D6}" type="presParOf" srcId="{BF42E59C-735B-49D6-A8F2-858BE3CF6FAB}" destId="{4EDAFCAA-15C4-40CE-9D33-9D86A02A3B7B}" srcOrd="6" destOrd="0" presId="urn:microsoft.com/office/officeart/2005/8/layout/hierarchy6"/>
    <dgm:cxn modelId="{4764FDC0-F689-400D-9704-B7B00DD2AB1D}" type="presParOf" srcId="{BF42E59C-735B-49D6-A8F2-858BE3CF6FAB}" destId="{8F27DF3E-B811-4FB3-A765-4E08E77A582F}" srcOrd="7" destOrd="0" presId="urn:microsoft.com/office/officeart/2005/8/layout/hierarchy6"/>
    <dgm:cxn modelId="{A6E070FB-804D-40C4-9A3E-56A2D40ACE84}" type="presParOf" srcId="{8F27DF3E-B811-4FB3-A765-4E08E77A582F}" destId="{CCE0E11C-3180-4083-B744-EF11BE29BC58}" srcOrd="0" destOrd="0" presId="urn:microsoft.com/office/officeart/2005/8/layout/hierarchy6"/>
    <dgm:cxn modelId="{6B89F640-5DA2-48C4-88E9-5CC22B535CEF}" type="presParOf" srcId="{8F27DF3E-B811-4FB3-A765-4E08E77A582F}" destId="{C9F16851-4967-4052-B475-6DEC84F8A1BD}" srcOrd="1" destOrd="0" presId="urn:microsoft.com/office/officeart/2005/8/layout/hierarchy6"/>
    <dgm:cxn modelId="{520D613F-508A-4A7A-B04F-E7D12C86C2C8}" type="presParOf" srcId="{C9F16851-4967-4052-B475-6DEC84F8A1BD}" destId="{01163855-2277-45E2-812A-43440D13772E}" srcOrd="0" destOrd="0" presId="urn:microsoft.com/office/officeart/2005/8/layout/hierarchy6"/>
    <dgm:cxn modelId="{64C9A882-F59A-4FB4-9B54-EDBC0D479A8C}" type="presParOf" srcId="{C9F16851-4967-4052-B475-6DEC84F8A1BD}" destId="{BE9B226D-E52F-4AA1-A331-D86779505DBF}" srcOrd="1" destOrd="0" presId="urn:microsoft.com/office/officeart/2005/8/layout/hierarchy6"/>
    <dgm:cxn modelId="{A01607A3-DEB4-4381-A46A-24F689A725D2}" type="presParOf" srcId="{BE9B226D-E52F-4AA1-A331-D86779505DBF}" destId="{FF721DE6-E95E-4EE8-8987-59284173033B}" srcOrd="0" destOrd="0" presId="urn:microsoft.com/office/officeart/2005/8/layout/hierarchy6"/>
    <dgm:cxn modelId="{275EE39D-CAC1-4781-A340-C8F35F0910C3}" type="presParOf" srcId="{BE9B226D-E52F-4AA1-A331-D86779505DBF}" destId="{C3EFCFB0-7039-4ACC-9CDA-7A3FDE5705C0}" srcOrd="1" destOrd="0" presId="urn:microsoft.com/office/officeart/2005/8/layout/hierarchy6"/>
    <dgm:cxn modelId="{C9213472-02ED-42C5-A397-5A3579BD0D74}" type="presParOf" srcId="{C9F16851-4967-4052-B475-6DEC84F8A1BD}" destId="{41C79CBB-F254-4218-82A2-4E71F7F7FDC0}" srcOrd="2" destOrd="0" presId="urn:microsoft.com/office/officeart/2005/8/layout/hierarchy6"/>
    <dgm:cxn modelId="{9DEDC3E8-8952-4FEC-B873-892F340EA914}" type="presParOf" srcId="{C9F16851-4967-4052-B475-6DEC84F8A1BD}" destId="{9FB60912-6894-40E6-B685-0796805E95F7}" srcOrd="3" destOrd="0" presId="urn:microsoft.com/office/officeart/2005/8/layout/hierarchy6"/>
    <dgm:cxn modelId="{522A72B6-7DF7-4A76-A446-18F79A970A9D}" type="presParOf" srcId="{9FB60912-6894-40E6-B685-0796805E95F7}" destId="{3B41660C-2126-4908-9DFF-DB5E69AF12BF}" srcOrd="0" destOrd="0" presId="urn:microsoft.com/office/officeart/2005/8/layout/hierarchy6"/>
    <dgm:cxn modelId="{2D723ADA-1F28-411A-896B-0AC09FF18027}" type="presParOf" srcId="{9FB60912-6894-40E6-B685-0796805E95F7}" destId="{C1ADC8D3-5C95-4570-9B45-3F924ACF9FE9}" srcOrd="1" destOrd="0" presId="urn:microsoft.com/office/officeart/2005/8/layout/hierarchy6"/>
    <dgm:cxn modelId="{82F1CAB0-1760-4120-8E5E-F1D230CEEF4E}" type="presParOf" srcId="{C9F16851-4967-4052-B475-6DEC84F8A1BD}" destId="{4B083CBC-7B20-43B7-8E16-DF396E1F260A}" srcOrd="4" destOrd="0" presId="urn:microsoft.com/office/officeart/2005/8/layout/hierarchy6"/>
    <dgm:cxn modelId="{2AA6C248-F61D-4B0A-92B3-D9550A0D14B0}" type="presParOf" srcId="{C9F16851-4967-4052-B475-6DEC84F8A1BD}" destId="{F19A4930-1541-4306-B151-3516E9E8993C}" srcOrd="5" destOrd="0" presId="urn:microsoft.com/office/officeart/2005/8/layout/hierarchy6"/>
    <dgm:cxn modelId="{83E2CE7E-2C04-415D-B6A2-8F7918D3EFC5}" type="presParOf" srcId="{F19A4930-1541-4306-B151-3516E9E8993C}" destId="{D0409E3E-E64A-4801-9138-71625CA60654}" srcOrd="0" destOrd="0" presId="urn:microsoft.com/office/officeart/2005/8/layout/hierarchy6"/>
    <dgm:cxn modelId="{2EDE954A-A539-40F7-8A18-B643DCCA7455}" type="presParOf" srcId="{F19A4930-1541-4306-B151-3516E9E8993C}" destId="{B532E13A-A38F-40DB-888D-11FEEAC3AAEB}" srcOrd="1" destOrd="0" presId="urn:microsoft.com/office/officeart/2005/8/layout/hierarchy6"/>
    <dgm:cxn modelId="{D6AED34F-68F5-4B98-A65B-8A54B5B8CE98}" type="presParOf" srcId="{C9F16851-4967-4052-B475-6DEC84F8A1BD}" destId="{CA19005D-E9ED-4741-843B-C30A28EF8D60}" srcOrd="6" destOrd="0" presId="urn:microsoft.com/office/officeart/2005/8/layout/hierarchy6"/>
    <dgm:cxn modelId="{1043BBBB-2F39-4DB7-9212-0FC7D02A10DA}" type="presParOf" srcId="{C9F16851-4967-4052-B475-6DEC84F8A1BD}" destId="{5840BB77-8324-4C75-9CC9-969ED11143C5}" srcOrd="7" destOrd="0" presId="urn:microsoft.com/office/officeart/2005/8/layout/hierarchy6"/>
    <dgm:cxn modelId="{DD71E19A-27FA-4BF4-8F8D-79586907D484}" type="presParOf" srcId="{5840BB77-8324-4C75-9CC9-969ED11143C5}" destId="{F3BE5444-B5FE-46F9-8A56-992D690C7E07}" srcOrd="0" destOrd="0" presId="urn:microsoft.com/office/officeart/2005/8/layout/hierarchy6"/>
    <dgm:cxn modelId="{89CEFF0D-3D7D-4991-887A-C67BEE9929F0}" type="presParOf" srcId="{5840BB77-8324-4C75-9CC9-969ED11143C5}" destId="{7A3C3291-CA88-4F33-86C3-BEC4EC04CE22}" srcOrd="1" destOrd="0" presId="urn:microsoft.com/office/officeart/2005/8/layout/hierarchy6"/>
    <dgm:cxn modelId="{F4A36C0E-1F2E-4C28-B3CE-0989BCAAA754}" type="presParOf" srcId="{C9F16851-4967-4052-B475-6DEC84F8A1BD}" destId="{BA27EE9B-9454-4604-97DC-937BED9B7AB9}" srcOrd="8" destOrd="0" presId="urn:microsoft.com/office/officeart/2005/8/layout/hierarchy6"/>
    <dgm:cxn modelId="{F7BF09F5-A387-4EA8-A967-86A8A7F52518}" type="presParOf" srcId="{C9F16851-4967-4052-B475-6DEC84F8A1BD}" destId="{F0EC3826-4BCE-4AEC-81C3-077B4AD39444}" srcOrd="9" destOrd="0" presId="urn:microsoft.com/office/officeart/2005/8/layout/hierarchy6"/>
    <dgm:cxn modelId="{388578ED-9E63-41E5-A1B9-C14E4CAE0B6E}" type="presParOf" srcId="{F0EC3826-4BCE-4AEC-81C3-077B4AD39444}" destId="{F0A49756-27D0-4349-9D91-3AAA7712DC9F}" srcOrd="0" destOrd="0" presId="urn:microsoft.com/office/officeart/2005/8/layout/hierarchy6"/>
    <dgm:cxn modelId="{433340DA-0925-4AA7-AAD5-202483CF6AEC}" type="presParOf" srcId="{F0EC3826-4BCE-4AEC-81C3-077B4AD39444}" destId="{B7ED5BA8-A9AE-44C5-ABCB-3BD70FB2975B}" srcOrd="1" destOrd="0" presId="urn:microsoft.com/office/officeart/2005/8/layout/hierarchy6"/>
    <dgm:cxn modelId="{3842A0CD-F1D0-4756-B8EA-751404A3A8F3}" type="presParOf" srcId="{BF42E59C-735B-49D6-A8F2-858BE3CF6FAB}" destId="{1EBA3CC2-921A-4C60-9F26-96996E4B1DF5}" srcOrd="8" destOrd="0" presId="urn:microsoft.com/office/officeart/2005/8/layout/hierarchy6"/>
    <dgm:cxn modelId="{56418F7C-D637-48BF-B30D-C351CF65C8E0}" type="presParOf" srcId="{BF42E59C-735B-49D6-A8F2-858BE3CF6FAB}" destId="{46064679-E9EC-4706-B3DB-096BEC4C3C70}" srcOrd="9" destOrd="0" presId="urn:microsoft.com/office/officeart/2005/8/layout/hierarchy6"/>
    <dgm:cxn modelId="{D4AF99C2-5061-449F-8826-011170D61ED6}" type="presParOf" srcId="{46064679-E9EC-4706-B3DB-096BEC4C3C70}" destId="{19D71D36-F35A-4113-B971-C2D6B51235B6}" srcOrd="0" destOrd="0" presId="urn:microsoft.com/office/officeart/2005/8/layout/hierarchy6"/>
    <dgm:cxn modelId="{05B8F672-F3C5-43CE-A781-41505E988B47}" type="presParOf" srcId="{46064679-E9EC-4706-B3DB-096BEC4C3C70}" destId="{AFE6256C-E62A-4B20-935C-0EA3FB69DAD0}" srcOrd="1" destOrd="0" presId="urn:microsoft.com/office/officeart/2005/8/layout/hierarchy6"/>
    <dgm:cxn modelId="{8C6A7C9F-ED3F-4FBA-8BCA-E5F16CEDD536}" type="presParOf" srcId="{368CD3B4-D133-475C-B79D-E776FDD323A8}" destId="{4AF34E89-A810-453A-9B0F-1F9D281D7AF8}"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F35002-1CFC-4067-8D49-7F17017C79F7}">
      <dsp:nvSpPr>
        <dsp:cNvPr id="0" name=""/>
        <dsp:cNvSpPr/>
      </dsp:nvSpPr>
      <dsp:spPr>
        <a:xfrm>
          <a:off x="3826639" y="568794"/>
          <a:ext cx="1919501" cy="863775"/>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IN" sz="1700" kern="1200" dirty="0"/>
            <a:t>K Jayakumar Business Head</a:t>
          </a:r>
        </a:p>
      </dsp:txBody>
      <dsp:txXfrm>
        <a:off x="3826639" y="568794"/>
        <a:ext cx="1919501" cy="863775"/>
      </dsp:txXfrm>
    </dsp:sp>
    <dsp:sp modelId="{7B5B081B-4C1D-4D8A-99FC-633B39F5A21A}">
      <dsp:nvSpPr>
        <dsp:cNvPr id="0" name=""/>
        <dsp:cNvSpPr/>
      </dsp:nvSpPr>
      <dsp:spPr>
        <a:xfrm>
          <a:off x="773183" y="1432570"/>
          <a:ext cx="4013206" cy="411610"/>
        </a:xfrm>
        <a:custGeom>
          <a:avLst/>
          <a:gdLst/>
          <a:ahLst/>
          <a:cxnLst/>
          <a:rect l="0" t="0" r="0" b="0"/>
          <a:pathLst>
            <a:path>
              <a:moveTo>
                <a:pt x="4013206" y="0"/>
              </a:moveTo>
              <a:lnTo>
                <a:pt x="4013206" y="205805"/>
              </a:lnTo>
              <a:lnTo>
                <a:pt x="0" y="205805"/>
              </a:lnTo>
              <a:lnTo>
                <a:pt x="0" y="411610"/>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D631F39D-4276-4D28-AEB2-06733F1F9481}">
      <dsp:nvSpPr>
        <dsp:cNvPr id="0" name=""/>
        <dsp:cNvSpPr/>
      </dsp:nvSpPr>
      <dsp:spPr>
        <a:xfrm>
          <a:off x="1413" y="1844181"/>
          <a:ext cx="1543540" cy="1029027"/>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a:t>J Rajesh Prabhu</a:t>
          </a:r>
        </a:p>
        <a:p>
          <a:pPr lvl="0" algn="ctr" defTabSz="711200">
            <a:lnSpc>
              <a:spcPct val="90000"/>
            </a:lnSpc>
            <a:spcBef>
              <a:spcPct val="0"/>
            </a:spcBef>
            <a:spcAft>
              <a:spcPct val="35000"/>
            </a:spcAft>
          </a:pPr>
          <a:r>
            <a:rPr lang="en-IN" sz="1600" kern="1200" dirty="0"/>
            <a:t>Head Marketing</a:t>
          </a:r>
        </a:p>
      </dsp:txBody>
      <dsp:txXfrm>
        <a:off x="1413" y="1844181"/>
        <a:ext cx="1543540" cy="1029027"/>
      </dsp:txXfrm>
    </dsp:sp>
    <dsp:sp modelId="{A9C74388-EA97-459C-9DB2-376C7448A108}">
      <dsp:nvSpPr>
        <dsp:cNvPr id="0" name=""/>
        <dsp:cNvSpPr/>
      </dsp:nvSpPr>
      <dsp:spPr>
        <a:xfrm>
          <a:off x="727463" y="2873208"/>
          <a:ext cx="91440" cy="411610"/>
        </a:xfrm>
        <a:custGeom>
          <a:avLst/>
          <a:gdLst/>
          <a:ahLst/>
          <a:cxnLst/>
          <a:rect l="0" t="0" r="0" b="0"/>
          <a:pathLst>
            <a:path>
              <a:moveTo>
                <a:pt x="45720" y="0"/>
              </a:moveTo>
              <a:lnTo>
                <a:pt x="45720" y="411610"/>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34EA98A6-E0DB-44F9-A890-DCA3A2580608}">
      <dsp:nvSpPr>
        <dsp:cNvPr id="0" name=""/>
        <dsp:cNvSpPr/>
      </dsp:nvSpPr>
      <dsp:spPr>
        <a:xfrm>
          <a:off x="1413" y="3284819"/>
          <a:ext cx="1543540" cy="1029027"/>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err="1"/>
            <a:t>Muthukumar</a:t>
          </a:r>
          <a:endParaRPr lang="en-IN" sz="1600" kern="1200" dirty="0"/>
        </a:p>
        <a:p>
          <a:pPr lvl="0" algn="ctr" defTabSz="711200">
            <a:lnSpc>
              <a:spcPct val="90000"/>
            </a:lnSpc>
            <a:spcBef>
              <a:spcPct val="0"/>
            </a:spcBef>
            <a:spcAft>
              <a:spcPct val="35000"/>
            </a:spcAft>
          </a:pPr>
          <a:r>
            <a:rPr lang="en-IN" sz="1600" kern="1200" dirty="0"/>
            <a:t>Project </a:t>
          </a:r>
          <a:r>
            <a:rPr lang="en-IN" sz="1600" kern="1200" dirty="0" err="1"/>
            <a:t>Mgr</a:t>
          </a:r>
          <a:r>
            <a:rPr lang="en-IN" sz="1600" kern="1200" dirty="0"/>
            <a:t> 1</a:t>
          </a:r>
        </a:p>
      </dsp:txBody>
      <dsp:txXfrm>
        <a:off x="1413" y="3284819"/>
        <a:ext cx="1543540" cy="1029027"/>
      </dsp:txXfrm>
    </dsp:sp>
    <dsp:sp modelId="{90ACABA4-ED9D-471F-A3AB-7E097D0095FA}">
      <dsp:nvSpPr>
        <dsp:cNvPr id="0" name=""/>
        <dsp:cNvSpPr/>
      </dsp:nvSpPr>
      <dsp:spPr>
        <a:xfrm>
          <a:off x="2779787" y="1432570"/>
          <a:ext cx="2006603" cy="411610"/>
        </a:xfrm>
        <a:custGeom>
          <a:avLst/>
          <a:gdLst/>
          <a:ahLst/>
          <a:cxnLst/>
          <a:rect l="0" t="0" r="0" b="0"/>
          <a:pathLst>
            <a:path>
              <a:moveTo>
                <a:pt x="2006603" y="0"/>
              </a:moveTo>
              <a:lnTo>
                <a:pt x="2006603" y="205805"/>
              </a:lnTo>
              <a:lnTo>
                <a:pt x="0" y="205805"/>
              </a:lnTo>
              <a:lnTo>
                <a:pt x="0" y="411610"/>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9C17BB1A-8378-40A2-9B34-521073F4A10E}">
      <dsp:nvSpPr>
        <dsp:cNvPr id="0" name=""/>
        <dsp:cNvSpPr/>
      </dsp:nvSpPr>
      <dsp:spPr>
        <a:xfrm>
          <a:off x="2008016" y="1844181"/>
          <a:ext cx="1543540" cy="1029027"/>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a:t>A Maharaja Head Purchase</a:t>
          </a:r>
        </a:p>
      </dsp:txBody>
      <dsp:txXfrm>
        <a:off x="2008016" y="1844181"/>
        <a:ext cx="1543540" cy="1029027"/>
      </dsp:txXfrm>
    </dsp:sp>
    <dsp:sp modelId="{717017F1-D742-44D0-9083-04D6568B61E9}">
      <dsp:nvSpPr>
        <dsp:cNvPr id="0" name=""/>
        <dsp:cNvSpPr/>
      </dsp:nvSpPr>
      <dsp:spPr>
        <a:xfrm>
          <a:off x="4740670" y="1432570"/>
          <a:ext cx="91440" cy="411610"/>
        </a:xfrm>
        <a:custGeom>
          <a:avLst/>
          <a:gdLst/>
          <a:ahLst/>
          <a:cxnLst/>
          <a:rect l="0" t="0" r="0" b="0"/>
          <a:pathLst>
            <a:path>
              <a:moveTo>
                <a:pt x="45720" y="0"/>
              </a:moveTo>
              <a:lnTo>
                <a:pt x="45720" y="411610"/>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C83DD644-3F45-4C26-9D57-5A8E4962EE41}">
      <dsp:nvSpPr>
        <dsp:cNvPr id="0" name=""/>
        <dsp:cNvSpPr/>
      </dsp:nvSpPr>
      <dsp:spPr>
        <a:xfrm>
          <a:off x="4014619" y="1844181"/>
          <a:ext cx="1543540" cy="1029027"/>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a:t>R </a:t>
          </a:r>
          <a:r>
            <a:rPr lang="en-IN" sz="1600" kern="1200" dirty="0" err="1"/>
            <a:t>Surendran</a:t>
          </a:r>
          <a:r>
            <a:rPr lang="en-IN" sz="1600" kern="1200" dirty="0"/>
            <a:t> Head IT</a:t>
          </a:r>
        </a:p>
      </dsp:txBody>
      <dsp:txXfrm>
        <a:off x="4014619" y="1844181"/>
        <a:ext cx="1543540" cy="1029027"/>
      </dsp:txXfrm>
    </dsp:sp>
    <dsp:sp modelId="{4EDAFCAA-15C4-40CE-9D33-9D86A02A3B7B}">
      <dsp:nvSpPr>
        <dsp:cNvPr id="0" name=""/>
        <dsp:cNvSpPr/>
      </dsp:nvSpPr>
      <dsp:spPr>
        <a:xfrm>
          <a:off x="4786390" y="1432570"/>
          <a:ext cx="2006603" cy="411610"/>
        </a:xfrm>
        <a:custGeom>
          <a:avLst/>
          <a:gdLst/>
          <a:ahLst/>
          <a:cxnLst/>
          <a:rect l="0" t="0" r="0" b="0"/>
          <a:pathLst>
            <a:path>
              <a:moveTo>
                <a:pt x="0" y="0"/>
              </a:moveTo>
              <a:lnTo>
                <a:pt x="0" y="205805"/>
              </a:lnTo>
              <a:lnTo>
                <a:pt x="2006603" y="205805"/>
              </a:lnTo>
              <a:lnTo>
                <a:pt x="2006603" y="411610"/>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CCE0E11C-3180-4083-B744-EF11BE29BC58}">
      <dsp:nvSpPr>
        <dsp:cNvPr id="0" name=""/>
        <dsp:cNvSpPr/>
      </dsp:nvSpPr>
      <dsp:spPr>
        <a:xfrm>
          <a:off x="6021223" y="1844181"/>
          <a:ext cx="1543540" cy="1029027"/>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a:t>S </a:t>
          </a:r>
          <a:r>
            <a:rPr lang="en-IN" sz="1600" kern="1200" dirty="0" err="1"/>
            <a:t>Gurusami</a:t>
          </a:r>
          <a:r>
            <a:rPr lang="en-IN" sz="1600" kern="1200" dirty="0"/>
            <a:t> Head Operations</a:t>
          </a:r>
        </a:p>
      </dsp:txBody>
      <dsp:txXfrm>
        <a:off x="6021223" y="1844181"/>
        <a:ext cx="1543540" cy="1029027"/>
      </dsp:txXfrm>
    </dsp:sp>
    <dsp:sp modelId="{01163855-2277-45E2-812A-43440D13772E}">
      <dsp:nvSpPr>
        <dsp:cNvPr id="0" name=""/>
        <dsp:cNvSpPr/>
      </dsp:nvSpPr>
      <dsp:spPr>
        <a:xfrm>
          <a:off x="2779787" y="2873208"/>
          <a:ext cx="4013206" cy="411610"/>
        </a:xfrm>
        <a:custGeom>
          <a:avLst/>
          <a:gdLst/>
          <a:ahLst/>
          <a:cxnLst/>
          <a:rect l="0" t="0" r="0" b="0"/>
          <a:pathLst>
            <a:path>
              <a:moveTo>
                <a:pt x="4013206" y="0"/>
              </a:moveTo>
              <a:lnTo>
                <a:pt x="4013206" y="205805"/>
              </a:lnTo>
              <a:lnTo>
                <a:pt x="0" y="205805"/>
              </a:lnTo>
              <a:lnTo>
                <a:pt x="0" y="411610"/>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FF721DE6-E95E-4EE8-8987-59284173033B}">
      <dsp:nvSpPr>
        <dsp:cNvPr id="0" name=""/>
        <dsp:cNvSpPr/>
      </dsp:nvSpPr>
      <dsp:spPr>
        <a:xfrm>
          <a:off x="2008016" y="3284819"/>
          <a:ext cx="1543540" cy="1029027"/>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a:t>V Ramalingam Head Production 1</a:t>
          </a:r>
        </a:p>
      </dsp:txBody>
      <dsp:txXfrm>
        <a:off x="2008016" y="3284819"/>
        <a:ext cx="1543540" cy="1029027"/>
      </dsp:txXfrm>
    </dsp:sp>
    <dsp:sp modelId="{41C79CBB-F254-4218-82A2-4E71F7F7FDC0}">
      <dsp:nvSpPr>
        <dsp:cNvPr id="0" name=""/>
        <dsp:cNvSpPr/>
      </dsp:nvSpPr>
      <dsp:spPr>
        <a:xfrm>
          <a:off x="4786390" y="2873208"/>
          <a:ext cx="2006603" cy="411610"/>
        </a:xfrm>
        <a:custGeom>
          <a:avLst/>
          <a:gdLst/>
          <a:ahLst/>
          <a:cxnLst/>
          <a:rect l="0" t="0" r="0" b="0"/>
          <a:pathLst>
            <a:path>
              <a:moveTo>
                <a:pt x="2006603" y="0"/>
              </a:moveTo>
              <a:lnTo>
                <a:pt x="2006603" y="205805"/>
              </a:lnTo>
              <a:lnTo>
                <a:pt x="0" y="205805"/>
              </a:lnTo>
              <a:lnTo>
                <a:pt x="0" y="411610"/>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3B41660C-2126-4908-9DFF-DB5E69AF12BF}">
      <dsp:nvSpPr>
        <dsp:cNvPr id="0" name=""/>
        <dsp:cNvSpPr/>
      </dsp:nvSpPr>
      <dsp:spPr>
        <a:xfrm>
          <a:off x="4014619" y="3284819"/>
          <a:ext cx="1543540" cy="1029027"/>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a:t>Shripad Desai Head Production 2</a:t>
          </a:r>
        </a:p>
      </dsp:txBody>
      <dsp:txXfrm>
        <a:off x="4014619" y="3284819"/>
        <a:ext cx="1543540" cy="1029027"/>
      </dsp:txXfrm>
    </dsp:sp>
    <dsp:sp modelId="{4B083CBC-7B20-43B7-8E16-DF396E1F260A}">
      <dsp:nvSpPr>
        <dsp:cNvPr id="0" name=""/>
        <dsp:cNvSpPr/>
      </dsp:nvSpPr>
      <dsp:spPr>
        <a:xfrm>
          <a:off x="6747273" y="2873208"/>
          <a:ext cx="91440" cy="411610"/>
        </a:xfrm>
        <a:custGeom>
          <a:avLst/>
          <a:gdLst/>
          <a:ahLst/>
          <a:cxnLst/>
          <a:rect l="0" t="0" r="0" b="0"/>
          <a:pathLst>
            <a:path>
              <a:moveTo>
                <a:pt x="45720" y="0"/>
              </a:moveTo>
              <a:lnTo>
                <a:pt x="45720" y="411610"/>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D0409E3E-E64A-4801-9138-71625CA60654}">
      <dsp:nvSpPr>
        <dsp:cNvPr id="0" name=""/>
        <dsp:cNvSpPr/>
      </dsp:nvSpPr>
      <dsp:spPr>
        <a:xfrm>
          <a:off x="6021223" y="3284819"/>
          <a:ext cx="1543540" cy="1029027"/>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err="1"/>
            <a:t>Raajkumar</a:t>
          </a:r>
          <a:endParaRPr lang="en-IN" sz="1600" kern="1200" dirty="0"/>
        </a:p>
        <a:p>
          <a:pPr lvl="0" algn="ctr" defTabSz="711200">
            <a:lnSpc>
              <a:spcPct val="90000"/>
            </a:lnSpc>
            <a:spcBef>
              <a:spcPct val="0"/>
            </a:spcBef>
            <a:spcAft>
              <a:spcPct val="35000"/>
            </a:spcAft>
          </a:pPr>
          <a:r>
            <a:rPr lang="en-IN" sz="1600" kern="1200" dirty="0"/>
            <a:t>Head Design</a:t>
          </a:r>
        </a:p>
      </dsp:txBody>
      <dsp:txXfrm>
        <a:off x="6021223" y="3284819"/>
        <a:ext cx="1543540" cy="1029027"/>
      </dsp:txXfrm>
    </dsp:sp>
    <dsp:sp modelId="{CA19005D-E9ED-4741-843B-C30A28EF8D60}">
      <dsp:nvSpPr>
        <dsp:cNvPr id="0" name=""/>
        <dsp:cNvSpPr/>
      </dsp:nvSpPr>
      <dsp:spPr>
        <a:xfrm>
          <a:off x="6792993" y="2873208"/>
          <a:ext cx="2006603" cy="411610"/>
        </a:xfrm>
        <a:custGeom>
          <a:avLst/>
          <a:gdLst/>
          <a:ahLst/>
          <a:cxnLst/>
          <a:rect l="0" t="0" r="0" b="0"/>
          <a:pathLst>
            <a:path>
              <a:moveTo>
                <a:pt x="0" y="0"/>
              </a:moveTo>
              <a:lnTo>
                <a:pt x="0" y="205805"/>
              </a:lnTo>
              <a:lnTo>
                <a:pt x="2006603" y="205805"/>
              </a:lnTo>
              <a:lnTo>
                <a:pt x="2006603" y="411610"/>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F3BE5444-B5FE-46F9-8A56-992D690C7E07}">
      <dsp:nvSpPr>
        <dsp:cNvPr id="0" name=""/>
        <dsp:cNvSpPr/>
      </dsp:nvSpPr>
      <dsp:spPr>
        <a:xfrm>
          <a:off x="8027826" y="3284819"/>
          <a:ext cx="1543540" cy="1029027"/>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err="1"/>
            <a:t>Lalithamani</a:t>
          </a:r>
          <a:r>
            <a:rPr lang="en-IN" sz="1600" kern="1200" dirty="0"/>
            <a:t> Head Planning</a:t>
          </a:r>
        </a:p>
      </dsp:txBody>
      <dsp:txXfrm>
        <a:off x="8027826" y="3284819"/>
        <a:ext cx="1543540" cy="1029027"/>
      </dsp:txXfrm>
    </dsp:sp>
    <dsp:sp modelId="{BA27EE9B-9454-4604-97DC-937BED9B7AB9}">
      <dsp:nvSpPr>
        <dsp:cNvPr id="0" name=""/>
        <dsp:cNvSpPr/>
      </dsp:nvSpPr>
      <dsp:spPr>
        <a:xfrm>
          <a:off x="6792993" y="2873208"/>
          <a:ext cx="4013206" cy="411610"/>
        </a:xfrm>
        <a:custGeom>
          <a:avLst/>
          <a:gdLst/>
          <a:ahLst/>
          <a:cxnLst/>
          <a:rect l="0" t="0" r="0" b="0"/>
          <a:pathLst>
            <a:path>
              <a:moveTo>
                <a:pt x="0" y="0"/>
              </a:moveTo>
              <a:lnTo>
                <a:pt x="0" y="205805"/>
              </a:lnTo>
              <a:lnTo>
                <a:pt x="4013206" y="205805"/>
              </a:lnTo>
              <a:lnTo>
                <a:pt x="4013206" y="411610"/>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F0A49756-27D0-4349-9D91-3AAA7712DC9F}">
      <dsp:nvSpPr>
        <dsp:cNvPr id="0" name=""/>
        <dsp:cNvSpPr/>
      </dsp:nvSpPr>
      <dsp:spPr>
        <a:xfrm>
          <a:off x="10034429" y="3284819"/>
          <a:ext cx="1543540" cy="1029027"/>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a:t>M Vijayakumar Head QA</a:t>
          </a:r>
        </a:p>
      </dsp:txBody>
      <dsp:txXfrm>
        <a:off x="10034429" y="3284819"/>
        <a:ext cx="1543540" cy="1029027"/>
      </dsp:txXfrm>
    </dsp:sp>
    <dsp:sp modelId="{1EBA3CC2-921A-4C60-9F26-96996E4B1DF5}">
      <dsp:nvSpPr>
        <dsp:cNvPr id="0" name=""/>
        <dsp:cNvSpPr/>
      </dsp:nvSpPr>
      <dsp:spPr>
        <a:xfrm>
          <a:off x="4786390" y="1432570"/>
          <a:ext cx="4013206" cy="411610"/>
        </a:xfrm>
        <a:custGeom>
          <a:avLst/>
          <a:gdLst/>
          <a:ahLst/>
          <a:cxnLst/>
          <a:rect l="0" t="0" r="0" b="0"/>
          <a:pathLst>
            <a:path>
              <a:moveTo>
                <a:pt x="0" y="0"/>
              </a:moveTo>
              <a:lnTo>
                <a:pt x="0" y="205805"/>
              </a:lnTo>
              <a:lnTo>
                <a:pt x="4013206" y="205805"/>
              </a:lnTo>
              <a:lnTo>
                <a:pt x="4013206" y="411610"/>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19D71D36-F35A-4113-B971-C2D6B51235B6}">
      <dsp:nvSpPr>
        <dsp:cNvPr id="0" name=""/>
        <dsp:cNvSpPr/>
      </dsp:nvSpPr>
      <dsp:spPr>
        <a:xfrm>
          <a:off x="8027826" y="1844181"/>
          <a:ext cx="1543540" cy="1029027"/>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err="1"/>
            <a:t>Venkit</a:t>
          </a:r>
          <a:r>
            <a:rPr lang="en-IN" sz="1600" kern="1200" dirty="0"/>
            <a:t> Kumar Head Plant Maintenance</a:t>
          </a:r>
        </a:p>
      </dsp:txBody>
      <dsp:txXfrm>
        <a:off x="8027826" y="1844181"/>
        <a:ext cx="1543540" cy="102902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CCB575-EF05-4DC6-A376-3CD2C48626A8}" type="datetimeFigureOut">
              <a:rPr lang="en-US" smtClean="0"/>
              <a:pPr/>
              <a:t>1/14/2020</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E67776-B61D-41EF-ACD2-BE196714A3C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E67776-B61D-41EF-ACD2-BE196714A3C0}" type="slidenum">
              <a:rPr lang="en-US" smtClean="0"/>
              <a:pPr/>
              <a:t>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9E67776-B61D-41EF-ACD2-BE196714A3C0}" type="slidenum">
              <a:rPr lang="en-US" smtClean="0"/>
              <a:pPr/>
              <a:t>15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9E67776-B61D-41EF-ACD2-BE196714A3C0}" type="slidenum">
              <a:rPr lang="en-US" smtClean="0"/>
              <a:pPr/>
              <a:t>17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9E67776-B61D-41EF-ACD2-BE196714A3C0}" type="slidenum">
              <a:rPr lang="en-US" smtClean="0"/>
              <a:pPr/>
              <a:t>20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9E67776-B61D-41EF-ACD2-BE196714A3C0}" type="slidenum">
              <a:rPr lang="en-US" smtClean="0"/>
              <a:pPr/>
              <a:t>23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9E67776-B61D-41EF-ACD2-BE196714A3C0}" type="slidenum">
              <a:rPr lang="en-US" smtClean="0"/>
              <a:pPr/>
              <a:t>24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E67776-B61D-41EF-ACD2-BE196714A3C0}" type="slidenum">
              <a:rPr lang="en-US" smtClean="0"/>
              <a:pPr/>
              <a:t>32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7668F47-93EA-483F-BB46-6EF8EB5346B0}" type="slidenum">
              <a:rPr lang="en-IN" smtClean="0"/>
              <a:pPr/>
              <a:t>34</a:t>
            </a:fld>
            <a:endParaRPr lang="en-IN"/>
          </a:p>
        </p:txBody>
      </p:sp>
    </p:spTree>
    <p:extLst>
      <p:ext uri="{BB962C8B-B14F-4D97-AF65-F5344CB8AC3E}">
        <p14:creationId xmlns:p14="http://schemas.microsoft.com/office/powerpoint/2010/main" val="3933906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7668F47-93EA-483F-BB46-6EF8EB5346B0}" type="slidenum">
              <a:rPr lang="en-IN" smtClean="0"/>
              <a:pPr/>
              <a:t>49</a:t>
            </a:fld>
            <a:endParaRPr lang="en-IN"/>
          </a:p>
        </p:txBody>
      </p:sp>
    </p:spTree>
    <p:extLst>
      <p:ext uri="{BB962C8B-B14F-4D97-AF65-F5344CB8AC3E}">
        <p14:creationId xmlns:p14="http://schemas.microsoft.com/office/powerpoint/2010/main" val="2519675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2130430"/>
            <a:ext cx="10360501"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5870CCF-AEB0-4DEC-BD50-C6CE9E9442E2}" type="datetime1">
              <a:rPr lang="en-US" smtClean="0"/>
              <a:t>1/14/2020</a:t>
            </a:fld>
            <a:endParaRPr lang="en-US"/>
          </a:p>
        </p:txBody>
      </p:sp>
      <p:sp>
        <p:nvSpPr>
          <p:cNvPr id="5" name="Footer Placeholder 4"/>
          <p:cNvSpPr>
            <a:spLocks noGrp="1"/>
          </p:cNvSpPr>
          <p:nvPr>
            <p:ph type="ftr" sz="quarter" idx="11"/>
          </p:nvPr>
        </p:nvSpPr>
        <p:spPr/>
        <p:txBody>
          <a:bodyPr/>
          <a:lstStyle/>
          <a:p>
            <a:r>
              <a:rPr lang="en-US" smtClean="0"/>
              <a:t>www.lecsindia.com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B1625C-4BB5-4051-96CB-673AD08B1CE7}" type="datetime1">
              <a:rPr lang="en-US" smtClean="0"/>
              <a:t>1/14/2020</a:t>
            </a:fld>
            <a:endParaRPr lang="en-US"/>
          </a:p>
        </p:txBody>
      </p:sp>
      <p:sp>
        <p:nvSpPr>
          <p:cNvPr id="5" name="Footer Placeholder 4"/>
          <p:cNvSpPr>
            <a:spLocks noGrp="1"/>
          </p:cNvSpPr>
          <p:nvPr>
            <p:ph type="ftr" sz="quarter" idx="11"/>
          </p:nvPr>
        </p:nvSpPr>
        <p:spPr/>
        <p:txBody>
          <a:bodyPr/>
          <a:lstStyle/>
          <a:p>
            <a:r>
              <a:rPr lang="en-US" smtClean="0"/>
              <a:t>www.lecsindia.com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5"/>
            <a:ext cx="10360501"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2DF795-E8F8-41F0-9153-C5A74B8D411D}" type="datetime1">
              <a:rPr lang="en-US" smtClean="0"/>
              <a:t>1/14/2020</a:t>
            </a:fld>
            <a:endParaRPr lang="en-US"/>
          </a:p>
        </p:txBody>
      </p:sp>
      <p:sp>
        <p:nvSpPr>
          <p:cNvPr id="5" name="Footer Placeholder 4"/>
          <p:cNvSpPr>
            <a:spLocks noGrp="1"/>
          </p:cNvSpPr>
          <p:nvPr>
            <p:ph type="ftr" sz="quarter" idx="11"/>
          </p:nvPr>
        </p:nvSpPr>
        <p:spPr/>
        <p:txBody>
          <a:bodyPr/>
          <a:lstStyle/>
          <a:p>
            <a:r>
              <a:rPr lang="en-US" smtClean="0"/>
              <a:t>www.lecsindia.com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441" y="1600204"/>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5986" y="1600204"/>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A6E7B25-207B-4BF9-9E14-26AE3533ADA2}" type="datetime1">
              <a:rPr lang="en-US" smtClean="0"/>
              <a:t>1/14/2020</a:t>
            </a:fld>
            <a:endParaRPr lang="en-US"/>
          </a:p>
        </p:txBody>
      </p:sp>
      <p:sp>
        <p:nvSpPr>
          <p:cNvPr id="6" name="Footer Placeholder 5"/>
          <p:cNvSpPr>
            <a:spLocks noGrp="1"/>
          </p:cNvSpPr>
          <p:nvPr>
            <p:ph type="ftr" sz="quarter" idx="11"/>
          </p:nvPr>
        </p:nvSpPr>
        <p:spPr/>
        <p:txBody>
          <a:bodyPr/>
          <a:lstStyle/>
          <a:p>
            <a:r>
              <a:rPr lang="en-US" smtClean="0"/>
              <a:t>www.lecsindia.com</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1756"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6"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80AF0F-923F-4554-813B-0018F4A4F9DD}" type="datetime1">
              <a:rPr lang="en-US" smtClean="0"/>
              <a:t>1/14/2020</a:t>
            </a:fld>
            <a:endParaRPr lang="en-US"/>
          </a:p>
        </p:txBody>
      </p:sp>
      <p:sp>
        <p:nvSpPr>
          <p:cNvPr id="8" name="Footer Placeholder 7"/>
          <p:cNvSpPr>
            <a:spLocks noGrp="1"/>
          </p:cNvSpPr>
          <p:nvPr>
            <p:ph type="ftr" sz="quarter" idx="11"/>
          </p:nvPr>
        </p:nvSpPr>
        <p:spPr/>
        <p:txBody>
          <a:bodyPr/>
          <a:lstStyle/>
          <a:p>
            <a:r>
              <a:rPr lang="en-US" smtClean="0"/>
              <a:t>www.lecsindia.com</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756289-0F0D-420E-8BE3-F87D09368343}" type="datetime1">
              <a:rPr lang="en-US" smtClean="0"/>
              <a:t>1/14/2020</a:t>
            </a:fld>
            <a:endParaRPr lang="en-US"/>
          </a:p>
        </p:txBody>
      </p:sp>
      <p:sp>
        <p:nvSpPr>
          <p:cNvPr id="4" name="Footer Placeholder 3"/>
          <p:cNvSpPr>
            <a:spLocks noGrp="1"/>
          </p:cNvSpPr>
          <p:nvPr>
            <p:ph type="ftr" sz="quarter" idx="11"/>
          </p:nvPr>
        </p:nvSpPr>
        <p:spPr/>
        <p:txBody>
          <a:bodyPr/>
          <a:lstStyle/>
          <a:p>
            <a:r>
              <a:rPr lang="en-US" smtClean="0"/>
              <a:t>www.lecsindia.com</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7376C3-9BB8-4AE5-ABD0-E481D3C23B3D}" type="datetime1">
              <a:rPr lang="en-US" smtClean="0"/>
              <a:t>1/14/2020</a:t>
            </a:fld>
            <a:endParaRPr lang="en-US"/>
          </a:p>
        </p:txBody>
      </p:sp>
      <p:sp>
        <p:nvSpPr>
          <p:cNvPr id="3" name="Footer Placeholder 2"/>
          <p:cNvSpPr>
            <a:spLocks noGrp="1"/>
          </p:cNvSpPr>
          <p:nvPr>
            <p:ph type="ftr" sz="quarter" idx="11"/>
          </p:nvPr>
        </p:nvSpPr>
        <p:spPr/>
        <p:txBody>
          <a:bodyPr/>
          <a:lstStyle/>
          <a:p>
            <a:r>
              <a:rPr lang="en-US" smtClean="0"/>
              <a:t>www.lecsindia.com</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5" y="273050"/>
            <a:ext cx="4010039"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5492" y="273052"/>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445" y="1435102"/>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31C1A9-91E9-4E13-B160-9431DFD5E94C}" type="datetime1">
              <a:rPr lang="en-US" smtClean="0"/>
              <a:t>1/14/2020</a:t>
            </a:fld>
            <a:endParaRPr lang="en-US"/>
          </a:p>
        </p:txBody>
      </p:sp>
      <p:sp>
        <p:nvSpPr>
          <p:cNvPr id="6" name="Footer Placeholder 5"/>
          <p:cNvSpPr>
            <a:spLocks noGrp="1"/>
          </p:cNvSpPr>
          <p:nvPr>
            <p:ph type="ftr" sz="quarter" idx="11"/>
          </p:nvPr>
        </p:nvSpPr>
        <p:spPr/>
        <p:txBody>
          <a:bodyPr/>
          <a:lstStyle/>
          <a:p>
            <a:r>
              <a:rPr lang="en-US" smtClean="0"/>
              <a:t>www.lecsindia.com</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B87E01-9771-4DEB-AFC0-6217B73D715F}" type="datetime1">
              <a:rPr lang="en-US" smtClean="0"/>
              <a:t>1/14/2020</a:t>
            </a:fld>
            <a:endParaRPr lang="en-US"/>
          </a:p>
        </p:txBody>
      </p:sp>
      <p:sp>
        <p:nvSpPr>
          <p:cNvPr id="6" name="Footer Placeholder 5"/>
          <p:cNvSpPr>
            <a:spLocks noGrp="1"/>
          </p:cNvSpPr>
          <p:nvPr>
            <p:ph type="ftr" sz="quarter" idx="11"/>
          </p:nvPr>
        </p:nvSpPr>
        <p:spPr/>
        <p:txBody>
          <a:bodyPr/>
          <a:lstStyle/>
          <a:p>
            <a:r>
              <a:rPr lang="en-US" smtClean="0"/>
              <a:t>www.lecsindia.com</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A1E17B-E1EB-4DD9-BC3D-6875AD574A21}" type="datetime1">
              <a:rPr lang="en-US" smtClean="0"/>
              <a:t>1/14/2020</a:t>
            </a:fld>
            <a:endParaRPr lang="en-US"/>
          </a:p>
        </p:txBody>
      </p:sp>
      <p:sp>
        <p:nvSpPr>
          <p:cNvPr id="5" name="Footer Placeholder 4"/>
          <p:cNvSpPr>
            <a:spLocks noGrp="1"/>
          </p:cNvSpPr>
          <p:nvPr>
            <p:ph type="ftr" sz="quarter" idx="11"/>
          </p:nvPr>
        </p:nvSpPr>
        <p:spPr/>
        <p:txBody>
          <a:bodyPr/>
          <a:lstStyle/>
          <a:p>
            <a:r>
              <a:rPr lang="en-US" smtClean="0"/>
              <a:t>www.lecsindia.com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639"/>
            <a:ext cx="2742486"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441" y="274639"/>
            <a:ext cx="802431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BEA71D-FA6C-405F-9A3F-2DE3C57E1E96}" type="datetime1">
              <a:rPr lang="en-US" smtClean="0"/>
              <a:t>1/14/2020</a:t>
            </a:fld>
            <a:endParaRPr lang="en-US"/>
          </a:p>
        </p:txBody>
      </p:sp>
      <p:sp>
        <p:nvSpPr>
          <p:cNvPr id="5" name="Footer Placeholder 4"/>
          <p:cNvSpPr>
            <a:spLocks noGrp="1"/>
          </p:cNvSpPr>
          <p:nvPr>
            <p:ph type="ftr" sz="quarter" idx="11"/>
          </p:nvPr>
        </p:nvSpPr>
        <p:spPr/>
        <p:txBody>
          <a:bodyPr/>
          <a:lstStyle/>
          <a:p>
            <a:r>
              <a:rPr lang="en-US" smtClean="0"/>
              <a:t>www.lecsindia.com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274638"/>
            <a:ext cx="10969943"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441" y="1600204"/>
            <a:ext cx="10969943"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441" y="6356355"/>
            <a:ext cx="284405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30B445-A4A2-4D72-9AA3-0B854E6C4FC2}" type="datetime1">
              <a:rPr lang="en-US" smtClean="0"/>
              <a:t>1/14/2020</a:t>
            </a:fld>
            <a:endParaRPr lang="en-US"/>
          </a:p>
        </p:txBody>
      </p:sp>
      <p:sp>
        <p:nvSpPr>
          <p:cNvPr id="5" name="Footer Placeholder 4"/>
          <p:cNvSpPr>
            <a:spLocks noGrp="1"/>
          </p:cNvSpPr>
          <p:nvPr>
            <p:ph type="ftr" sz="quarter" idx="3"/>
          </p:nvPr>
        </p:nvSpPr>
        <p:spPr>
          <a:xfrm>
            <a:off x="4164515" y="6356355"/>
            <a:ext cx="385979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www.lecsindia.com</a:t>
            </a:r>
            <a:endParaRPr lang="en-US"/>
          </a:p>
        </p:txBody>
      </p:sp>
      <p:sp>
        <p:nvSpPr>
          <p:cNvPr id="6" name="Slide Number Placeholder 5"/>
          <p:cNvSpPr>
            <a:spLocks noGrp="1"/>
          </p:cNvSpPr>
          <p:nvPr>
            <p:ph type="sldNum" sz="quarter" idx="4"/>
          </p:nvPr>
        </p:nvSpPr>
        <p:spPr>
          <a:xfrm>
            <a:off x="8735326" y="6356355"/>
            <a:ext cx="284405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9.jpeg"/><Relationship Id="rId7" Type="http://schemas.openxmlformats.org/officeDocument/2006/relationships/image" Target="../media/image5.png"/><Relationship Id="rId2" Type="http://schemas.openxmlformats.org/officeDocument/2006/relationships/image" Target="../media/image8.emf"/><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7.pn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3.jpe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1.jpeg"/><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9.jpeg"/><Relationship Id="rId4" Type="http://schemas.openxmlformats.org/officeDocument/2006/relationships/image" Target="../media/image38.jpeg"/></Relationships>
</file>

<file path=ppt/slides/_rels/slide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3.jpeg"/><Relationship Id="rId4" Type="http://schemas.openxmlformats.org/officeDocument/2006/relationships/image" Target="../media/image42.jpeg"/></Relationships>
</file>

<file path=ppt/slides/_rels/slide20.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2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50.jpeg"/></Relationships>
</file>

<file path=ppt/slides/_rels/slide2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54.jpeg"/><Relationship Id="rId4" Type="http://schemas.openxmlformats.org/officeDocument/2006/relationships/image" Target="../media/image53.jpeg"/></Relationships>
</file>

<file path=ppt/slides/_rels/slide2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57.jpeg"/><Relationship Id="rId4" Type="http://schemas.openxmlformats.org/officeDocument/2006/relationships/image" Target="../media/image56.jpeg"/></Relationships>
</file>

<file path=ppt/slides/_rels/slide24.xml.rels><?xml version="1.0" encoding="UTF-8" standalone="yes"?>
<Relationships xmlns="http://schemas.openxmlformats.org/package/2006/relationships"><Relationship Id="rId8" Type="http://schemas.openxmlformats.org/officeDocument/2006/relationships/image" Target="../media/image63.jpeg"/><Relationship Id="rId13" Type="http://schemas.openxmlformats.org/officeDocument/2006/relationships/image" Target="../media/image68.jpeg"/><Relationship Id="rId3" Type="http://schemas.openxmlformats.org/officeDocument/2006/relationships/image" Target="../media/image58.jpeg"/><Relationship Id="rId7" Type="http://schemas.openxmlformats.org/officeDocument/2006/relationships/image" Target="../media/image62.jpeg"/><Relationship Id="rId12" Type="http://schemas.openxmlformats.org/officeDocument/2006/relationships/image" Target="../media/image67.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1.jpeg"/><Relationship Id="rId11" Type="http://schemas.openxmlformats.org/officeDocument/2006/relationships/image" Target="../media/image66.jpeg"/><Relationship Id="rId5" Type="http://schemas.openxmlformats.org/officeDocument/2006/relationships/image" Target="../media/image60.jpeg"/><Relationship Id="rId10" Type="http://schemas.openxmlformats.org/officeDocument/2006/relationships/image" Target="../media/image65.jpeg"/><Relationship Id="rId4" Type="http://schemas.openxmlformats.org/officeDocument/2006/relationships/image" Target="../media/image59.jpeg"/><Relationship Id="rId9" Type="http://schemas.openxmlformats.org/officeDocument/2006/relationships/image" Target="../media/image64.jpeg"/><Relationship Id="rId1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5.png"/><Relationship Id="rId2" Type="http://schemas.openxmlformats.org/officeDocument/2006/relationships/image" Target="../media/image69.jpeg"/><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2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76.png"/><Relationship Id="rId4" Type="http://schemas.openxmlformats.org/officeDocument/2006/relationships/image" Target="../media/image21.jpeg"/></Relationships>
</file>

<file path=ppt/slides/_rels/slide2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0.png"/><Relationship Id="rId4" Type="http://schemas.openxmlformats.org/officeDocument/2006/relationships/image" Target="../media/image79.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 Id="rId9" Type="http://schemas.openxmlformats.org/officeDocument/2006/relationships/image" Target="../media/image5.png"/></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89.png"/></Relationships>
</file>

<file path=ppt/slides/_rels/slide3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3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3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6.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7.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image" Target="../media/image98.png"/><Relationship Id="rId1" Type="http://schemas.openxmlformats.org/officeDocument/2006/relationships/slideLayout" Target="../slideLayouts/slideLayout4.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gif"/></Relationships>
</file>

<file path=ppt/slides/_rels/slide43.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105.jpeg"/><Relationship Id="rId7" Type="http://schemas.openxmlformats.org/officeDocument/2006/relationships/image" Target="../media/image109.jpeg"/><Relationship Id="rId2" Type="http://schemas.openxmlformats.org/officeDocument/2006/relationships/image" Target="../media/image104.png"/><Relationship Id="rId1" Type="http://schemas.openxmlformats.org/officeDocument/2006/relationships/slideLayout" Target="../slideLayouts/slideLayout2.xml"/><Relationship Id="rId6" Type="http://schemas.openxmlformats.org/officeDocument/2006/relationships/image" Target="../media/image108.jpeg"/><Relationship Id="rId5" Type="http://schemas.openxmlformats.org/officeDocument/2006/relationships/image" Target="../media/image107.jpeg"/><Relationship Id="rId4" Type="http://schemas.openxmlformats.org/officeDocument/2006/relationships/image" Target="../media/image106.jpeg"/><Relationship Id="rId9" Type="http://schemas.openxmlformats.org/officeDocument/2006/relationships/image" Target="../media/image6.jpeg"/></Relationships>
</file>

<file path=ppt/slides/_rels/slide44.xml.rels><?xml version="1.0" encoding="UTF-8" standalone="yes"?>
<Relationships xmlns="http://schemas.openxmlformats.org/package/2006/relationships"><Relationship Id="rId8" Type="http://schemas.openxmlformats.org/officeDocument/2006/relationships/image" Target="../media/image117.jpeg"/><Relationship Id="rId3" Type="http://schemas.openxmlformats.org/officeDocument/2006/relationships/image" Target="../media/image112.jpeg"/><Relationship Id="rId7" Type="http://schemas.openxmlformats.org/officeDocument/2006/relationships/image" Target="../media/image116.jpeg"/><Relationship Id="rId2" Type="http://schemas.openxmlformats.org/officeDocument/2006/relationships/image" Target="../media/image111.jpeg"/><Relationship Id="rId1" Type="http://schemas.openxmlformats.org/officeDocument/2006/relationships/slideLayout" Target="../slideLayouts/slideLayout4.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 Id="rId9" Type="http://schemas.openxmlformats.org/officeDocument/2006/relationships/image" Target="../media/image6.jpeg"/></Relationships>
</file>

<file path=ppt/slides/_rels/slide4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121.jpeg"/><Relationship Id="rId4" Type="http://schemas.openxmlformats.org/officeDocument/2006/relationships/image" Target="../media/image120.jpeg"/></Relationships>
</file>

<file path=ppt/slides/_rels/slide46.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125.jpeg"/><Relationship Id="rId4" Type="http://schemas.openxmlformats.org/officeDocument/2006/relationships/image" Target="../media/image124.jpeg"/></Relationships>
</file>

<file path=ppt/slides/_rels/slide47.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27.jpeg"/><Relationship Id="rId7" Type="http://schemas.openxmlformats.org/officeDocument/2006/relationships/image" Target="../media/image131.jpeg"/><Relationship Id="rId2" Type="http://schemas.openxmlformats.org/officeDocument/2006/relationships/image" Target="../media/image126.jpeg"/><Relationship Id="rId1" Type="http://schemas.openxmlformats.org/officeDocument/2006/relationships/slideLayout" Target="../slideLayouts/slideLayout4.xml"/><Relationship Id="rId6" Type="http://schemas.openxmlformats.org/officeDocument/2006/relationships/image" Target="../media/image130.jpeg"/><Relationship Id="rId5" Type="http://schemas.openxmlformats.org/officeDocument/2006/relationships/image" Target="../media/image129.jpeg"/><Relationship Id="rId4" Type="http://schemas.openxmlformats.org/officeDocument/2006/relationships/image" Target="../media/image128.jpeg"/></Relationships>
</file>

<file path=ppt/slides/_rels/slide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2.png"/></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9.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image" Target="../media/image134.png"/><Relationship Id="rId7" Type="http://schemas.openxmlformats.org/officeDocument/2006/relationships/image" Target="../media/image138.png"/><Relationship Id="rId2" Type="http://schemas.openxmlformats.org/officeDocument/2006/relationships/image" Target="../media/image133.jpeg"/><Relationship Id="rId1" Type="http://schemas.openxmlformats.org/officeDocument/2006/relationships/slideLayout" Target="../slideLayouts/slideLayout2.xml"/><Relationship Id="rId6" Type="http://schemas.openxmlformats.org/officeDocument/2006/relationships/image" Target="../media/image137.jpeg"/><Relationship Id="rId5" Type="http://schemas.openxmlformats.org/officeDocument/2006/relationships/image" Target="../media/image136.jpeg"/><Relationship Id="rId4" Type="http://schemas.openxmlformats.org/officeDocument/2006/relationships/image" Target="../media/image135.png"/><Relationship Id="rId9" Type="http://schemas.openxmlformats.org/officeDocument/2006/relationships/image" Target="../media/image7.png"/></Relationships>
</file>

<file path=ppt/slides/_rels/slide57.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43.jpeg"/><Relationship Id="rId4" Type="http://schemas.openxmlformats.org/officeDocument/2006/relationships/image" Target="../media/image142.jpeg"/></Relationships>
</file>

<file path=ppt/slides/_rels/slide58.xml.rels><?xml version="1.0" encoding="UTF-8" standalone="yes"?>
<Relationships xmlns="http://schemas.openxmlformats.org/package/2006/relationships"><Relationship Id="rId8" Type="http://schemas.openxmlformats.org/officeDocument/2006/relationships/image" Target="../media/image150.jpeg"/><Relationship Id="rId13" Type="http://schemas.openxmlformats.org/officeDocument/2006/relationships/image" Target="../media/image155.png"/><Relationship Id="rId18" Type="http://schemas.openxmlformats.org/officeDocument/2006/relationships/image" Target="../media/image160.png"/><Relationship Id="rId26" Type="http://schemas.openxmlformats.org/officeDocument/2006/relationships/image" Target="../media/image168.png"/><Relationship Id="rId3" Type="http://schemas.openxmlformats.org/officeDocument/2006/relationships/image" Target="../media/image145.png"/><Relationship Id="rId21" Type="http://schemas.openxmlformats.org/officeDocument/2006/relationships/image" Target="../media/image163.jpeg"/><Relationship Id="rId7" Type="http://schemas.openxmlformats.org/officeDocument/2006/relationships/image" Target="../media/image149.png"/><Relationship Id="rId12" Type="http://schemas.openxmlformats.org/officeDocument/2006/relationships/image" Target="../media/image154.png"/><Relationship Id="rId17" Type="http://schemas.openxmlformats.org/officeDocument/2006/relationships/image" Target="../media/image159.jpeg"/><Relationship Id="rId25" Type="http://schemas.openxmlformats.org/officeDocument/2006/relationships/image" Target="../media/image167.png"/><Relationship Id="rId2" Type="http://schemas.openxmlformats.org/officeDocument/2006/relationships/image" Target="../media/image144.png"/><Relationship Id="rId16" Type="http://schemas.openxmlformats.org/officeDocument/2006/relationships/image" Target="../media/image158.jpeg"/><Relationship Id="rId20" Type="http://schemas.openxmlformats.org/officeDocument/2006/relationships/image" Target="../media/image162.png"/><Relationship Id="rId1" Type="http://schemas.openxmlformats.org/officeDocument/2006/relationships/slideLayout" Target="../slideLayouts/slideLayout6.xml"/><Relationship Id="rId6" Type="http://schemas.openxmlformats.org/officeDocument/2006/relationships/image" Target="../media/image148.jpeg"/><Relationship Id="rId11" Type="http://schemas.openxmlformats.org/officeDocument/2006/relationships/image" Target="../media/image153.png"/><Relationship Id="rId24" Type="http://schemas.openxmlformats.org/officeDocument/2006/relationships/image" Target="../media/image166.gif"/><Relationship Id="rId5" Type="http://schemas.openxmlformats.org/officeDocument/2006/relationships/image" Target="../media/image147.jpeg"/><Relationship Id="rId15" Type="http://schemas.openxmlformats.org/officeDocument/2006/relationships/image" Target="../media/image157.png"/><Relationship Id="rId23" Type="http://schemas.openxmlformats.org/officeDocument/2006/relationships/image" Target="../media/image165.jpeg"/><Relationship Id="rId10" Type="http://schemas.openxmlformats.org/officeDocument/2006/relationships/image" Target="../media/image152.jpeg"/><Relationship Id="rId19" Type="http://schemas.openxmlformats.org/officeDocument/2006/relationships/image" Target="../media/image161.png"/><Relationship Id="rId4" Type="http://schemas.openxmlformats.org/officeDocument/2006/relationships/image" Target="../media/image146.png"/><Relationship Id="rId9" Type="http://schemas.openxmlformats.org/officeDocument/2006/relationships/image" Target="../media/image151.png"/><Relationship Id="rId14" Type="http://schemas.openxmlformats.org/officeDocument/2006/relationships/image" Target="../media/image156.png"/><Relationship Id="rId22" Type="http://schemas.openxmlformats.org/officeDocument/2006/relationships/image" Target="../media/image164.png"/></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9.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25A918-8A87-482F-B140-1EF3D177E347}" type="datetime1">
              <a:rPr lang="en-US" smtClean="0">
                <a:solidFill>
                  <a:schemeClr val="bg1"/>
                </a:solidFill>
              </a:rPr>
              <a:t>1/14/2020</a:t>
            </a:fld>
            <a:endParaRPr lang="en-US" dirty="0">
              <a:solidFill>
                <a:schemeClr val="bg1"/>
              </a:solidFill>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solidFill>
                  <a:schemeClr val="bg1"/>
                </a:solidFill>
              </a:rPr>
              <a:pPr/>
              <a:t>1</a:t>
            </a:fld>
            <a:endParaRPr lang="en-US">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F:\LECS\PENDRIVE\PPT\images\growthbusiness-e1442270632203-01.jpg"/>
          <p:cNvPicPr>
            <a:picLocks noChangeAspect="1" noChangeArrowheads="1"/>
          </p:cNvPicPr>
          <p:nvPr/>
        </p:nvPicPr>
        <p:blipFill>
          <a:blip r:embed="rId2" cstate="print"/>
          <a:srcRect/>
          <a:stretch>
            <a:fillRect/>
          </a:stretch>
        </p:blipFill>
        <p:spPr bwMode="auto">
          <a:xfrm>
            <a:off x="0" y="0"/>
            <a:ext cx="3808412" cy="6821036"/>
          </a:xfrm>
          <a:prstGeom prst="rect">
            <a:avLst/>
          </a:prstGeom>
          <a:noFill/>
        </p:spPr>
      </p:pic>
      <p:sp>
        <p:nvSpPr>
          <p:cNvPr id="54" name="TextBox 53"/>
          <p:cNvSpPr txBox="1"/>
          <p:nvPr/>
        </p:nvSpPr>
        <p:spPr>
          <a:xfrm>
            <a:off x="4875212" y="1447800"/>
            <a:ext cx="4114799" cy="5315802"/>
          </a:xfrm>
          <a:prstGeom prst="rect">
            <a:avLst/>
          </a:prstGeom>
          <a:noFill/>
        </p:spPr>
        <p:txBody>
          <a:bodyPr wrap="square" lIns="60948" tIns="30474" rIns="60948" bIns="30474" rtlCol="0">
            <a:spAutoFit/>
          </a:bodyPr>
          <a:lstStyle/>
          <a:p>
            <a:pPr marL="457200" indent="-457200">
              <a:lnSpc>
                <a:spcPct val="150000"/>
              </a:lnSpc>
              <a:buFont typeface="+mj-lt"/>
              <a:buAutoNum type="arabicPeriod"/>
            </a:pPr>
            <a:r>
              <a:rPr lang="en-IN" sz="2300" b="1" dirty="0" smtClean="0">
                <a:solidFill>
                  <a:schemeClr val="bg1"/>
                </a:solidFill>
              </a:rPr>
              <a:t>Group Introduction</a:t>
            </a:r>
          </a:p>
          <a:p>
            <a:pPr marL="457200" indent="-457200">
              <a:lnSpc>
                <a:spcPct val="150000"/>
              </a:lnSpc>
              <a:buFont typeface="+mj-lt"/>
              <a:buAutoNum type="arabicPeriod"/>
            </a:pPr>
            <a:r>
              <a:rPr lang="en-IN" sz="2300" b="1" dirty="0" smtClean="0">
                <a:solidFill>
                  <a:schemeClr val="bg1"/>
                </a:solidFill>
              </a:rPr>
              <a:t>LECS Introduction</a:t>
            </a:r>
          </a:p>
          <a:p>
            <a:pPr marL="457200" indent="-457200">
              <a:lnSpc>
                <a:spcPct val="150000"/>
              </a:lnSpc>
              <a:buFont typeface="+mj-lt"/>
              <a:buAutoNum type="arabicPeriod"/>
            </a:pPr>
            <a:r>
              <a:rPr lang="en-IN" sz="2300" b="1" dirty="0" smtClean="0">
                <a:solidFill>
                  <a:schemeClr val="bg1"/>
                </a:solidFill>
              </a:rPr>
              <a:t>LECS Products &amp; Solution</a:t>
            </a:r>
          </a:p>
          <a:p>
            <a:pPr marL="457200" indent="-457200">
              <a:lnSpc>
                <a:spcPct val="150000"/>
              </a:lnSpc>
              <a:buFont typeface="+mj-lt"/>
              <a:buAutoNum type="arabicPeriod"/>
            </a:pPr>
            <a:r>
              <a:rPr lang="en-IN" sz="2300" b="1" dirty="0" smtClean="0">
                <a:solidFill>
                  <a:schemeClr val="bg1"/>
                </a:solidFill>
              </a:rPr>
              <a:t>LPT Introduction</a:t>
            </a:r>
          </a:p>
          <a:p>
            <a:pPr marL="457200" indent="-457200">
              <a:lnSpc>
                <a:spcPct val="150000"/>
              </a:lnSpc>
              <a:buFont typeface="+mj-lt"/>
              <a:buAutoNum type="arabicPeriod"/>
            </a:pPr>
            <a:r>
              <a:rPr lang="en-IN" sz="2300" b="1" dirty="0" smtClean="0">
                <a:solidFill>
                  <a:schemeClr val="bg1"/>
                </a:solidFill>
              </a:rPr>
              <a:t>LPT Products &amp; Solution</a:t>
            </a:r>
          </a:p>
          <a:p>
            <a:pPr marL="457200" indent="-457200">
              <a:lnSpc>
                <a:spcPct val="150000"/>
              </a:lnSpc>
              <a:buFont typeface="+mj-lt"/>
              <a:buAutoNum type="arabicPeriod"/>
            </a:pPr>
            <a:r>
              <a:rPr lang="en-IN" sz="2300" b="1" dirty="0" smtClean="0">
                <a:solidFill>
                  <a:schemeClr val="bg1"/>
                </a:solidFill>
              </a:rPr>
              <a:t>LEDL Introduction</a:t>
            </a:r>
          </a:p>
          <a:p>
            <a:pPr marL="457200" indent="-457200">
              <a:lnSpc>
                <a:spcPct val="150000"/>
              </a:lnSpc>
              <a:buFont typeface="+mj-lt"/>
              <a:buAutoNum type="arabicPeriod"/>
            </a:pPr>
            <a:r>
              <a:rPr lang="en-IN" sz="2300" b="1" dirty="0" smtClean="0">
                <a:solidFill>
                  <a:schemeClr val="bg1"/>
                </a:solidFill>
              </a:rPr>
              <a:t>LEDL Products &amp; Solution</a:t>
            </a:r>
          </a:p>
          <a:p>
            <a:pPr marL="457200" indent="-457200">
              <a:lnSpc>
                <a:spcPct val="150000"/>
              </a:lnSpc>
              <a:buFont typeface="+mj-lt"/>
              <a:buAutoNum type="arabicPeriod"/>
            </a:pPr>
            <a:r>
              <a:rPr lang="en-IN" sz="2300" b="1" dirty="0" smtClean="0">
                <a:solidFill>
                  <a:schemeClr val="bg1"/>
                </a:solidFill>
              </a:rPr>
              <a:t>Group Advantages</a:t>
            </a:r>
          </a:p>
          <a:p>
            <a:pPr marL="457200" indent="-457200">
              <a:lnSpc>
                <a:spcPct val="150000"/>
              </a:lnSpc>
              <a:buFont typeface="+mj-lt"/>
              <a:buAutoNum type="arabicPeriod"/>
            </a:pPr>
            <a:r>
              <a:rPr lang="en-IN" sz="2300" b="1" dirty="0" smtClean="0">
                <a:solidFill>
                  <a:schemeClr val="bg1"/>
                </a:solidFill>
              </a:rPr>
              <a:t>Customers</a:t>
            </a:r>
          </a:p>
          <a:p>
            <a:pPr marL="457200" indent="-457200">
              <a:lnSpc>
                <a:spcPct val="150000"/>
              </a:lnSpc>
              <a:buFont typeface="+mj-lt"/>
              <a:buAutoNum type="arabicPeriod"/>
            </a:pPr>
            <a:endParaRPr lang="en-IN" sz="2300" b="1" dirty="0" smtClean="0">
              <a:solidFill>
                <a:schemeClr val="bg1"/>
              </a:solidFill>
              <a:latin typeface="Calibri bold" pitchFamily="34" charset="0"/>
              <a:ea typeface="Roboto Light" pitchFamily="2" charset="0"/>
              <a:cs typeface="Calibri bold" pitchFamily="34" charset="0"/>
            </a:endParaRPr>
          </a:p>
        </p:txBody>
      </p:sp>
      <p:sp>
        <p:nvSpPr>
          <p:cNvPr id="55" name="Rectangle 54"/>
          <p:cNvSpPr/>
          <p:nvPr/>
        </p:nvSpPr>
        <p:spPr>
          <a:xfrm>
            <a:off x="4697521" y="762000"/>
            <a:ext cx="2758447" cy="784830"/>
          </a:xfrm>
          <a:prstGeom prst="rect">
            <a:avLst/>
          </a:prstGeom>
        </p:spPr>
        <p:txBody>
          <a:bodyPr wrap="none">
            <a:spAutoFit/>
          </a:bodyPr>
          <a:lstStyle/>
          <a:p>
            <a:r>
              <a:rPr lang="en-IN" sz="4500" dirty="0" smtClean="0">
                <a:solidFill>
                  <a:schemeClr val="bg1"/>
                </a:solidFill>
                <a:latin typeface="Calibri bold" pitchFamily="34" charset="0"/>
                <a:ea typeface="Roboto Bold" pitchFamily="2" charset="0"/>
                <a:cs typeface="Calibri bold" pitchFamily="34" charset="0"/>
              </a:rPr>
              <a:t>CONTENTS</a:t>
            </a:r>
            <a:endParaRPr lang="en-US" sz="4500" dirty="0">
              <a:solidFill>
                <a:schemeClr val="bg1"/>
              </a:solidFill>
              <a:latin typeface="Calibri bold" pitchFamily="34" charset="0"/>
              <a:ea typeface="Roboto Bold" pitchFamily="2" charset="0"/>
              <a:cs typeface="Calibri bold" pitchFamily="34" charset="0"/>
            </a:endParaRPr>
          </a:p>
        </p:txBody>
      </p:sp>
      <p:pic>
        <p:nvPicPr>
          <p:cNvPr id="71" name="Picture 70" descr="Picture6.png"/>
          <p:cNvPicPr>
            <a:picLocks noChangeAspect="1"/>
          </p:cNvPicPr>
          <p:nvPr/>
        </p:nvPicPr>
        <p:blipFill>
          <a:blip r:embed="rId3" cstate="print"/>
          <a:stretch>
            <a:fillRect/>
          </a:stretch>
        </p:blipFill>
        <p:spPr>
          <a:xfrm>
            <a:off x="0" y="0"/>
            <a:ext cx="3808412" cy="6858000"/>
          </a:xfrm>
          <a:prstGeom prst="rect">
            <a:avLst/>
          </a:prstGeom>
        </p:spPr>
      </p:pic>
      <p:pic>
        <p:nvPicPr>
          <p:cNvPr id="57" name="Picture 5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58454" y="533400"/>
            <a:ext cx="1622158" cy="576964"/>
          </a:xfrm>
          <a:prstGeom prst="rect">
            <a:avLst/>
          </a:prstGeom>
        </p:spPr>
      </p:pic>
      <p:sp>
        <p:nvSpPr>
          <p:cNvPr id="9" name="Date Placeholder 8"/>
          <p:cNvSpPr>
            <a:spLocks noGrp="1"/>
          </p:cNvSpPr>
          <p:nvPr>
            <p:ph type="dt" sz="half" idx="10"/>
          </p:nvPr>
        </p:nvSpPr>
        <p:spPr/>
        <p:txBody>
          <a:bodyPr/>
          <a:lstStyle/>
          <a:p>
            <a:fld id="{5238011A-3966-444A-B7B0-160E222422E8}" type="datetime1">
              <a:rPr lang="en-US" smtClean="0">
                <a:solidFill>
                  <a:schemeClr val="bg1"/>
                </a:solidFill>
              </a:rPr>
              <a:t>1/14/2020</a:t>
            </a:fld>
            <a:endParaRPr lang="en-US">
              <a:solidFill>
                <a:schemeClr val="bg1"/>
              </a:solidFill>
            </a:endParaRPr>
          </a:p>
        </p:txBody>
      </p:sp>
      <p:sp>
        <p:nvSpPr>
          <p:cNvPr id="10" name="Slide Number Placeholder 9"/>
          <p:cNvSpPr>
            <a:spLocks noGrp="1"/>
          </p:cNvSpPr>
          <p:nvPr>
            <p:ph type="sldNum" sz="quarter" idx="12"/>
          </p:nvPr>
        </p:nvSpPr>
        <p:spPr/>
        <p:txBody>
          <a:bodyPr/>
          <a:lstStyle/>
          <a:p>
            <a:fld id="{B6F15528-21DE-4FAA-801E-634DDDAF4B2B}" type="slidenum">
              <a:rPr lang="en-US" smtClean="0">
                <a:solidFill>
                  <a:schemeClr val="bg1"/>
                </a:solidFill>
              </a:rPr>
              <a:pPr/>
              <a:t>2</a:t>
            </a:fld>
            <a:endParaRPr lang="en-US">
              <a:solidFill>
                <a:schemeClr val="bg1"/>
              </a:solidFill>
            </a:endParaRPr>
          </a:p>
        </p:txBody>
      </p:sp>
      <p:grpSp>
        <p:nvGrpSpPr>
          <p:cNvPr id="12" name="Group 11"/>
          <p:cNvGrpSpPr/>
          <p:nvPr/>
        </p:nvGrpSpPr>
        <p:grpSpPr>
          <a:xfrm>
            <a:off x="10133012" y="228600"/>
            <a:ext cx="863436" cy="1079296"/>
            <a:chOff x="1350274" y="3355413"/>
            <a:chExt cx="1052740" cy="1315926"/>
          </a:xfrm>
        </p:grpSpPr>
        <p:sp>
          <p:nvSpPr>
            <p:cNvPr id="13" name="Rectangle 12"/>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grpSp>
        <p:nvGrpSpPr>
          <p:cNvPr id="15" name="Group 14"/>
          <p:cNvGrpSpPr/>
          <p:nvPr/>
        </p:nvGrpSpPr>
        <p:grpSpPr>
          <a:xfrm>
            <a:off x="11123612" y="228600"/>
            <a:ext cx="863436" cy="1079296"/>
            <a:chOff x="1370012" y="5029200"/>
            <a:chExt cx="1052740" cy="1315926"/>
          </a:xfrm>
        </p:grpSpPr>
        <p:sp>
          <p:nvSpPr>
            <p:cNvPr id="16" name="Rectangle 15"/>
            <p:cNvSpPr/>
            <p:nvPr/>
          </p:nvSpPr>
          <p:spPr>
            <a:xfrm>
              <a:off x="1370012" y="5029200"/>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bject 5"/>
            <p:cNvSpPr/>
            <p:nvPr/>
          </p:nvSpPr>
          <p:spPr>
            <a:xfrm>
              <a:off x="1560191" y="5158008"/>
              <a:ext cx="655684" cy="1017492"/>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rgbClr val="000066"/>
                </a:solidFill>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p:cNvSpPr/>
          <p:nvPr/>
        </p:nvSpPr>
        <p:spPr>
          <a:xfrm>
            <a:off x="4033496" y="2590800"/>
            <a:ext cx="4265911" cy="1692771"/>
          </a:xfrm>
          <a:prstGeom prst="rect">
            <a:avLst/>
          </a:prstGeom>
        </p:spPr>
        <p:txBody>
          <a:bodyPr wrap="none">
            <a:spAutoFit/>
          </a:bodyPr>
          <a:lstStyle/>
          <a:p>
            <a:pPr algn="ctr"/>
            <a:r>
              <a:rPr lang="en-IN" sz="4000" dirty="0" smtClean="0">
                <a:solidFill>
                  <a:schemeClr val="bg1"/>
                </a:solidFill>
                <a:latin typeface="Roboto Light" pitchFamily="2" charset="0"/>
                <a:ea typeface="Roboto Light" pitchFamily="2" charset="0"/>
              </a:rPr>
              <a:t>Introduction</a:t>
            </a:r>
          </a:p>
          <a:p>
            <a:pPr algn="ctr"/>
            <a:r>
              <a:rPr lang="en-IN" sz="6000" dirty="0" smtClean="0">
                <a:solidFill>
                  <a:schemeClr val="bg1"/>
                </a:solidFill>
                <a:latin typeface="Roboto Bold" pitchFamily="2" charset="0"/>
                <a:ea typeface="Roboto Bold" pitchFamily="2" charset="0"/>
              </a:rPr>
              <a:t>LECS Group</a:t>
            </a:r>
          </a:p>
        </p:txBody>
      </p:sp>
      <p:sp>
        <p:nvSpPr>
          <p:cNvPr id="14" name="Date Placeholder 13"/>
          <p:cNvSpPr>
            <a:spLocks noGrp="1"/>
          </p:cNvSpPr>
          <p:nvPr>
            <p:ph type="dt" sz="half" idx="10"/>
          </p:nvPr>
        </p:nvSpPr>
        <p:spPr/>
        <p:txBody>
          <a:bodyPr/>
          <a:lstStyle/>
          <a:p>
            <a:fld id="{1CDABA14-2243-4170-AA4D-4B1F988E0970}" type="datetime1">
              <a:rPr lang="en-US" smtClean="0">
                <a:solidFill>
                  <a:schemeClr val="bg1"/>
                </a:solidFill>
              </a:rPr>
              <a:t>1/14/2020</a:t>
            </a:fld>
            <a:endParaRPr lang="en-US" dirty="0">
              <a:solidFill>
                <a:schemeClr val="bg1"/>
              </a:solidFill>
            </a:endParaRPr>
          </a:p>
        </p:txBody>
      </p:sp>
      <p:sp>
        <p:nvSpPr>
          <p:cNvPr id="15" name="Slide Number Placeholder 14"/>
          <p:cNvSpPr>
            <a:spLocks noGrp="1"/>
          </p:cNvSpPr>
          <p:nvPr>
            <p:ph type="sldNum" sz="quarter" idx="12"/>
          </p:nvPr>
        </p:nvSpPr>
        <p:spPr/>
        <p:txBody>
          <a:bodyPr/>
          <a:lstStyle/>
          <a:p>
            <a:fld id="{B6F15528-21DE-4FAA-801E-634DDDAF4B2B}" type="slidenum">
              <a:rPr lang="en-US" smtClean="0">
                <a:solidFill>
                  <a:schemeClr val="bg1"/>
                </a:solidFill>
              </a:rPr>
              <a:pPr/>
              <a:t>3</a:t>
            </a:fld>
            <a:endParaRPr lang="en-US">
              <a:solidFill>
                <a:schemeClr val="bg1"/>
              </a:solidFill>
            </a:endParaRPr>
          </a:p>
        </p:txBody>
      </p:sp>
      <p:sp>
        <p:nvSpPr>
          <p:cNvPr id="16" name="Footer Placeholder 15"/>
          <p:cNvSpPr>
            <a:spLocks noGrp="1"/>
          </p:cNvSpPr>
          <p:nvPr>
            <p:ph type="ftr" sz="quarter" idx="11"/>
          </p:nvPr>
        </p:nvSpPr>
        <p:spPr/>
        <p:txBody>
          <a:bodyPr/>
          <a:lstStyle/>
          <a:p>
            <a:r>
              <a:rPr lang="en-US" smtClean="0">
                <a:solidFill>
                  <a:schemeClr val="bg1"/>
                </a:solidFill>
              </a:rPr>
              <a:t>www.lecsindia.com</a:t>
            </a:r>
            <a:endParaRPr lang="en-US">
              <a:solidFill>
                <a:schemeClr val="bg1"/>
              </a:solidFill>
            </a:endParaRPr>
          </a:p>
        </p:txBody>
      </p:sp>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58454" y="533400"/>
            <a:ext cx="1622158" cy="576964"/>
          </a:xfrm>
          <a:prstGeom prst="rect">
            <a:avLst/>
          </a:prstGeom>
        </p:spPr>
      </p:pic>
      <p:grpSp>
        <p:nvGrpSpPr>
          <p:cNvPr id="18" name="Group 17"/>
          <p:cNvGrpSpPr/>
          <p:nvPr/>
        </p:nvGrpSpPr>
        <p:grpSpPr>
          <a:xfrm>
            <a:off x="10133012" y="228600"/>
            <a:ext cx="863436" cy="1079296"/>
            <a:chOff x="1350274" y="3355413"/>
            <a:chExt cx="1052740" cy="1315926"/>
          </a:xfrm>
        </p:grpSpPr>
        <p:sp>
          <p:nvSpPr>
            <p:cNvPr id="19" name="Rectangle 18"/>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grpSp>
        <p:nvGrpSpPr>
          <p:cNvPr id="21" name="Group 20"/>
          <p:cNvGrpSpPr/>
          <p:nvPr/>
        </p:nvGrpSpPr>
        <p:grpSpPr>
          <a:xfrm>
            <a:off x="11123612" y="228600"/>
            <a:ext cx="863436" cy="1079296"/>
            <a:chOff x="1370012" y="5029200"/>
            <a:chExt cx="1052740" cy="1315926"/>
          </a:xfrm>
        </p:grpSpPr>
        <p:sp>
          <p:nvSpPr>
            <p:cNvPr id="22" name="Rectangle 21"/>
            <p:cNvSpPr/>
            <p:nvPr/>
          </p:nvSpPr>
          <p:spPr>
            <a:xfrm>
              <a:off x="1370012" y="5029200"/>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bject 5"/>
            <p:cNvSpPr/>
            <p:nvPr/>
          </p:nvSpPr>
          <p:spPr>
            <a:xfrm>
              <a:off x="1560191" y="5158008"/>
              <a:ext cx="655684" cy="1017492"/>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rgbClr val="000066"/>
                </a:solidFill>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extBox 132"/>
          <p:cNvSpPr txBox="1"/>
          <p:nvPr/>
        </p:nvSpPr>
        <p:spPr>
          <a:xfrm>
            <a:off x="2141825" y="3048000"/>
            <a:ext cx="2047587" cy="600152"/>
          </a:xfrm>
          <a:prstGeom prst="rect">
            <a:avLst/>
          </a:prstGeom>
          <a:noFill/>
        </p:spPr>
        <p:txBody>
          <a:bodyPr wrap="square" lIns="60948" tIns="30474" rIns="60948" bIns="30474" rtlCol="0" anchor="t">
            <a:spAutoFit/>
          </a:bodyPr>
          <a:lstStyle/>
          <a:p>
            <a:pPr algn="ctr"/>
            <a:r>
              <a:rPr lang="en-US" sz="3500" dirty="0" smtClean="0">
                <a:solidFill>
                  <a:schemeClr val="bg1">
                    <a:lumMod val="95000"/>
                  </a:schemeClr>
                </a:solidFill>
                <a:latin typeface="+mj-lt"/>
                <a:ea typeface="Roboto Medium" pitchFamily="2" charset="0"/>
                <a:cs typeface="Lato" panose="020F0502020204030203" pitchFamily="34" charset="0"/>
              </a:rPr>
              <a:t>Founded</a:t>
            </a:r>
            <a:endParaRPr lang="en-US" sz="3500" dirty="0">
              <a:solidFill>
                <a:schemeClr val="bg1">
                  <a:lumMod val="95000"/>
                </a:schemeClr>
              </a:solidFill>
              <a:latin typeface="+mj-lt"/>
              <a:ea typeface="Roboto Medium" pitchFamily="2" charset="0"/>
              <a:cs typeface="Arial" panose="020B0604020202020204" pitchFamily="34" charset="0"/>
            </a:endParaRPr>
          </a:p>
        </p:txBody>
      </p:sp>
      <p:sp>
        <p:nvSpPr>
          <p:cNvPr id="28" name="Rectangle 27"/>
          <p:cNvSpPr/>
          <p:nvPr/>
        </p:nvSpPr>
        <p:spPr>
          <a:xfrm>
            <a:off x="303212" y="304800"/>
            <a:ext cx="4325223" cy="938719"/>
          </a:xfrm>
          <a:prstGeom prst="rect">
            <a:avLst/>
          </a:prstGeom>
        </p:spPr>
        <p:txBody>
          <a:bodyPr wrap="none">
            <a:spAutoFit/>
          </a:bodyPr>
          <a:lstStyle/>
          <a:p>
            <a:r>
              <a:rPr lang="en-IN" sz="5500" b="1" dirty="0" smtClean="0">
                <a:solidFill>
                  <a:schemeClr val="bg1"/>
                </a:solidFill>
                <a:latin typeface="Lato" pitchFamily="34" charset="0"/>
              </a:rPr>
              <a:t>Group </a:t>
            </a:r>
            <a:r>
              <a:rPr lang="en-IN" sz="5500" b="1" dirty="0" smtClean="0">
                <a:solidFill>
                  <a:schemeClr val="bg1"/>
                </a:solidFill>
                <a:latin typeface="Lato Light" pitchFamily="34" charset="0"/>
              </a:rPr>
              <a:t>Profile</a:t>
            </a:r>
            <a:endParaRPr lang="en-US" sz="5500" b="1" dirty="0">
              <a:solidFill>
                <a:schemeClr val="bg1"/>
              </a:solidFill>
              <a:latin typeface="Lato Light" pitchFamily="34" charset="0"/>
            </a:endParaRPr>
          </a:p>
        </p:txBody>
      </p:sp>
      <p:sp>
        <p:nvSpPr>
          <p:cNvPr id="29" name="Rectangle 28"/>
          <p:cNvSpPr/>
          <p:nvPr/>
        </p:nvSpPr>
        <p:spPr>
          <a:xfrm>
            <a:off x="2436812" y="2286000"/>
            <a:ext cx="1362874" cy="861774"/>
          </a:xfrm>
          <a:prstGeom prst="rect">
            <a:avLst/>
          </a:prstGeom>
          <a:effectLst>
            <a:outerShdw blurRad="50800" dist="38100" dir="2700000" algn="tl" rotWithShape="0">
              <a:prstClr val="black">
                <a:alpha val="24000"/>
              </a:prstClr>
            </a:outerShdw>
          </a:effectLst>
        </p:spPr>
        <p:txBody>
          <a:bodyPr wrap="none" anchor="b">
            <a:spAutoFit/>
          </a:bodyPr>
          <a:lstStyle/>
          <a:p>
            <a:pPr algn="ctr"/>
            <a:r>
              <a:rPr lang="en-US" sz="5000" dirty="0" smtClean="0">
                <a:solidFill>
                  <a:schemeClr val="bg1"/>
                </a:solidFill>
                <a:latin typeface="Oswald bold" pitchFamily="2" charset="0"/>
                <a:ea typeface="Roboto Bold" pitchFamily="2" charset="0"/>
                <a:cs typeface="Lato" panose="020F0502020204030203" pitchFamily="34" charset="0"/>
              </a:rPr>
              <a:t>1981</a:t>
            </a:r>
            <a:endParaRPr lang="en-US" sz="5000" dirty="0">
              <a:latin typeface="Oswald bold" pitchFamily="2" charset="0"/>
            </a:endParaRPr>
          </a:p>
        </p:txBody>
      </p:sp>
      <p:sp>
        <p:nvSpPr>
          <p:cNvPr id="36" name="TextBox 35"/>
          <p:cNvSpPr txBox="1"/>
          <p:nvPr/>
        </p:nvSpPr>
        <p:spPr>
          <a:xfrm>
            <a:off x="5037425" y="3048000"/>
            <a:ext cx="2657187" cy="600152"/>
          </a:xfrm>
          <a:prstGeom prst="rect">
            <a:avLst/>
          </a:prstGeom>
          <a:noFill/>
        </p:spPr>
        <p:txBody>
          <a:bodyPr wrap="square" lIns="60948" tIns="30474" rIns="60948" bIns="30474" rtlCol="0" anchor="t">
            <a:spAutoFit/>
          </a:bodyPr>
          <a:lstStyle/>
          <a:p>
            <a:pPr algn="ctr"/>
            <a:r>
              <a:rPr lang="en-US" sz="3500" dirty="0" smtClean="0">
                <a:solidFill>
                  <a:schemeClr val="bg1">
                    <a:lumMod val="95000"/>
                  </a:schemeClr>
                </a:solidFill>
                <a:latin typeface="+mj-lt"/>
                <a:ea typeface="Roboto Medium" pitchFamily="2" charset="0"/>
                <a:cs typeface="Lato" panose="020F0502020204030203" pitchFamily="34" charset="0"/>
              </a:rPr>
              <a:t>Subsidiaries</a:t>
            </a:r>
            <a:endParaRPr lang="en-US" sz="3500" dirty="0">
              <a:solidFill>
                <a:schemeClr val="bg1">
                  <a:lumMod val="95000"/>
                </a:schemeClr>
              </a:solidFill>
              <a:latin typeface="+mj-lt"/>
              <a:ea typeface="Roboto Medium" pitchFamily="2" charset="0"/>
              <a:cs typeface="Arial" panose="020B0604020202020204" pitchFamily="34" charset="0"/>
            </a:endParaRPr>
          </a:p>
        </p:txBody>
      </p:sp>
      <p:sp>
        <p:nvSpPr>
          <p:cNvPr id="37" name="Rectangle 36"/>
          <p:cNvSpPr/>
          <p:nvPr/>
        </p:nvSpPr>
        <p:spPr>
          <a:xfrm>
            <a:off x="5266025" y="2286000"/>
            <a:ext cx="2254143" cy="861774"/>
          </a:xfrm>
          <a:prstGeom prst="rect">
            <a:avLst/>
          </a:prstGeom>
          <a:effectLst>
            <a:outerShdw blurRad="50800" dist="38100" dir="2700000" algn="tl" rotWithShape="0">
              <a:prstClr val="black">
                <a:alpha val="24000"/>
              </a:prstClr>
            </a:outerShdw>
          </a:effectLst>
        </p:spPr>
        <p:txBody>
          <a:bodyPr wrap="none" anchor="b">
            <a:spAutoFit/>
          </a:bodyPr>
          <a:lstStyle/>
          <a:p>
            <a:pPr algn="ctr"/>
            <a:r>
              <a:rPr lang="en-US" sz="5000" dirty="0" smtClean="0">
                <a:solidFill>
                  <a:schemeClr val="bg1"/>
                </a:solidFill>
                <a:latin typeface="Oswald bold" pitchFamily="2" charset="0"/>
                <a:ea typeface="Roboto Bold" pitchFamily="2" charset="0"/>
                <a:cs typeface="Lato" panose="020F0502020204030203" pitchFamily="34" charset="0"/>
              </a:rPr>
              <a:t>2 Group</a:t>
            </a:r>
            <a:endParaRPr lang="en-US" sz="5000" dirty="0">
              <a:latin typeface="Oswald bold" pitchFamily="2" charset="0"/>
            </a:endParaRPr>
          </a:p>
        </p:txBody>
      </p:sp>
      <p:sp>
        <p:nvSpPr>
          <p:cNvPr id="38" name="TextBox 37"/>
          <p:cNvSpPr txBox="1"/>
          <p:nvPr/>
        </p:nvSpPr>
        <p:spPr>
          <a:xfrm>
            <a:off x="8304212" y="3128439"/>
            <a:ext cx="2971800" cy="1138761"/>
          </a:xfrm>
          <a:prstGeom prst="rect">
            <a:avLst/>
          </a:prstGeom>
          <a:noFill/>
        </p:spPr>
        <p:txBody>
          <a:bodyPr wrap="square" lIns="60948" tIns="30474" rIns="60948" bIns="30474" rtlCol="0" anchor="t">
            <a:spAutoFit/>
          </a:bodyPr>
          <a:lstStyle/>
          <a:p>
            <a:pPr algn="ctr"/>
            <a:r>
              <a:rPr lang="en-US" sz="3500" dirty="0" smtClean="0">
                <a:solidFill>
                  <a:schemeClr val="bg1">
                    <a:lumMod val="95000"/>
                  </a:schemeClr>
                </a:solidFill>
                <a:latin typeface="+mj-lt"/>
                <a:ea typeface="Roboto Medium" pitchFamily="2" charset="0"/>
                <a:cs typeface="Lato" panose="020F0502020204030203" pitchFamily="34" charset="0"/>
              </a:rPr>
              <a:t>Manufacturing Plants</a:t>
            </a:r>
            <a:endParaRPr lang="en-US" sz="3500" dirty="0">
              <a:solidFill>
                <a:schemeClr val="bg1">
                  <a:lumMod val="95000"/>
                </a:schemeClr>
              </a:solidFill>
              <a:latin typeface="+mj-lt"/>
              <a:ea typeface="Roboto Medium" pitchFamily="2" charset="0"/>
              <a:cs typeface="Arial" panose="020B0604020202020204" pitchFamily="34" charset="0"/>
            </a:endParaRPr>
          </a:p>
        </p:txBody>
      </p:sp>
      <p:sp>
        <p:nvSpPr>
          <p:cNvPr id="39" name="Rectangle 38"/>
          <p:cNvSpPr/>
          <p:nvPr/>
        </p:nvSpPr>
        <p:spPr>
          <a:xfrm>
            <a:off x="9491809" y="2366439"/>
            <a:ext cx="511679" cy="861774"/>
          </a:xfrm>
          <a:prstGeom prst="rect">
            <a:avLst/>
          </a:prstGeom>
          <a:effectLst>
            <a:outerShdw blurRad="50800" dist="38100" dir="2700000" algn="tl" rotWithShape="0">
              <a:prstClr val="black">
                <a:alpha val="24000"/>
              </a:prstClr>
            </a:outerShdw>
          </a:effectLst>
        </p:spPr>
        <p:txBody>
          <a:bodyPr wrap="none" anchor="b">
            <a:spAutoFit/>
          </a:bodyPr>
          <a:lstStyle/>
          <a:p>
            <a:pPr algn="ctr"/>
            <a:r>
              <a:rPr lang="en-US" sz="5000" dirty="0" smtClean="0">
                <a:solidFill>
                  <a:schemeClr val="bg1"/>
                </a:solidFill>
                <a:latin typeface="Oswald bold" pitchFamily="2" charset="0"/>
                <a:ea typeface="Roboto Bold" pitchFamily="2" charset="0"/>
                <a:cs typeface="Lato" panose="020F0502020204030203" pitchFamily="34" charset="0"/>
              </a:rPr>
              <a:t>5</a:t>
            </a:r>
            <a:endParaRPr lang="en-US" sz="5000" dirty="0">
              <a:latin typeface="Oswald bold" pitchFamily="2" charset="0"/>
            </a:endParaRPr>
          </a:p>
        </p:txBody>
      </p:sp>
      <p:sp>
        <p:nvSpPr>
          <p:cNvPr id="40" name="TextBox 39"/>
          <p:cNvSpPr txBox="1"/>
          <p:nvPr/>
        </p:nvSpPr>
        <p:spPr>
          <a:xfrm>
            <a:off x="1751012" y="4886248"/>
            <a:ext cx="2657187" cy="600152"/>
          </a:xfrm>
          <a:prstGeom prst="rect">
            <a:avLst/>
          </a:prstGeom>
          <a:noFill/>
        </p:spPr>
        <p:txBody>
          <a:bodyPr wrap="square" lIns="60948" tIns="30474" rIns="60948" bIns="30474" rtlCol="0">
            <a:spAutoFit/>
          </a:bodyPr>
          <a:lstStyle/>
          <a:p>
            <a:pPr algn="ctr"/>
            <a:r>
              <a:rPr lang="en-US" sz="3500" dirty="0" smtClean="0">
                <a:solidFill>
                  <a:schemeClr val="bg1">
                    <a:lumMod val="95000"/>
                  </a:schemeClr>
                </a:solidFill>
                <a:latin typeface="+mj-lt"/>
                <a:ea typeface="Roboto Medium" pitchFamily="2" charset="0"/>
                <a:cs typeface="Lato" panose="020F0502020204030203" pitchFamily="34" charset="0"/>
              </a:rPr>
              <a:t>Employees</a:t>
            </a:r>
            <a:endParaRPr lang="en-US" sz="3500" dirty="0">
              <a:solidFill>
                <a:schemeClr val="bg1">
                  <a:lumMod val="95000"/>
                </a:schemeClr>
              </a:solidFill>
              <a:latin typeface="+mj-lt"/>
              <a:ea typeface="Roboto Medium" pitchFamily="2" charset="0"/>
              <a:cs typeface="Arial" panose="020B0604020202020204" pitchFamily="34" charset="0"/>
            </a:endParaRPr>
          </a:p>
        </p:txBody>
      </p:sp>
      <p:sp>
        <p:nvSpPr>
          <p:cNvPr id="41" name="Rectangle 40"/>
          <p:cNvSpPr/>
          <p:nvPr/>
        </p:nvSpPr>
        <p:spPr>
          <a:xfrm>
            <a:off x="2208212" y="4124248"/>
            <a:ext cx="1779654" cy="861774"/>
          </a:xfrm>
          <a:prstGeom prst="rect">
            <a:avLst/>
          </a:prstGeom>
          <a:effectLst>
            <a:outerShdw blurRad="50800" dist="38100" dir="2700000" algn="tl" rotWithShape="0">
              <a:prstClr val="black">
                <a:alpha val="23000"/>
              </a:prstClr>
            </a:outerShdw>
          </a:effectLst>
        </p:spPr>
        <p:txBody>
          <a:bodyPr wrap="none">
            <a:spAutoFit/>
          </a:bodyPr>
          <a:lstStyle/>
          <a:p>
            <a:pPr algn="ctr"/>
            <a:r>
              <a:rPr lang="en-US" sz="5000" dirty="0" smtClean="0">
                <a:solidFill>
                  <a:schemeClr val="bg1"/>
                </a:solidFill>
                <a:latin typeface="Oswald bold" pitchFamily="2" charset="0"/>
                <a:ea typeface="Roboto Bold" pitchFamily="2" charset="0"/>
                <a:cs typeface="Lato" panose="020F0502020204030203" pitchFamily="34" charset="0"/>
              </a:rPr>
              <a:t>1000+</a:t>
            </a:r>
            <a:endParaRPr lang="en-US" sz="5000" dirty="0">
              <a:latin typeface="Oswald bold" pitchFamily="2" charset="0"/>
            </a:endParaRPr>
          </a:p>
        </p:txBody>
      </p:sp>
      <p:sp>
        <p:nvSpPr>
          <p:cNvPr id="44" name="TextBox 43"/>
          <p:cNvSpPr txBox="1"/>
          <p:nvPr/>
        </p:nvSpPr>
        <p:spPr>
          <a:xfrm>
            <a:off x="4722812" y="4876800"/>
            <a:ext cx="3571587" cy="1138761"/>
          </a:xfrm>
          <a:prstGeom prst="rect">
            <a:avLst/>
          </a:prstGeom>
          <a:noFill/>
        </p:spPr>
        <p:txBody>
          <a:bodyPr wrap="square" lIns="60948" tIns="30474" rIns="60948" bIns="30474" rtlCol="0" anchor="ctr">
            <a:spAutoFit/>
          </a:bodyPr>
          <a:lstStyle/>
          <a:p>
            <a:pPr algn="ctr"/>
            <a:r>
              <a:rPr lang="en-US" sz="3500" dirty="0" smtClean="0">
                <a:solidFill>
                  <a:schemeClr val="bg1">
                    <a:lumMod val="95000"/>
                  </a:schemeClr>
                </a:solidFill>
                <a:latin typeface="+mj-lt"/>
                <a:ea typeface="Roboto Medium" pitchFamily="2" charset="0"/>
                <a:cs typeface="Lato" panose="020F0502020204030203" pitchFamily="34" charset="0"/>
              </a:rPr>
              <a:t>Top company in south </a:t>
            </a:r>
            <a:r>
              <a:rPr lang="en-US" sz="3500" dirty="0" err="1" smtClean="0">
                <a:solidFill>
                  <a:schemeClr val="bg1">
                    <a:lumMod val="95000"/>
                  </a:schemeClr>
                </a:solidFill>
                <a:latin typeface="+mj-lt"/>
                <a:ea typeface="Roboto Medium" pitchFamily="2" charset="0"/>
                <a:cs typeface="Lato" panose="020F0502020204030203" pitchFamily="34" charset="0"/>
              </a:rPr>
              <a:t>india</a:t>
            </a:r>
            <a:endParaRPr lang="en-US" sz="3500" dirty="0">
              <a:solidFill>
                <a:schemeClr val="bg1">
                  <a:lumMod val="95000"/>
                </a:schemeClr>
              </a:solidFill>
              <a:latin typeface="+mj-lt"/>
              <a:ea typeface="Roboto Medium" pitchFamily="2" charset="0"/>
              <a:cs typeface="Arial" panose="020B0604020202020204" pitchFamily="34" charset="0"/>
            </a:endParaRPr>
          </a:p>
        </p:txBody>
      </p:sp>
      <p:sp>
        <p:nvSpPr>
          <p:cNvPr id="45" name="Rectangle 44"/>
          <p:cNvSpPr/>
          <p:nvPr/>
        </p:nvSpPr>
        <p:spPr>
          <a:xfrm>
            <a:off x="5293506" y="4114800"/>
            <a:ext cx="2334293" cy="861774"/>
          </a:xfrm>
          <a:prstGeom prst="rect">
            <a:avLst/>
          </a:prstGeom>
          <a:effectLst>
            <a:outerShdw blurRad="50800" dist="38100" dir="2700000" algn="tl" rotWithShape="0">
              <a:prstClr val="black">
                <a:alpha val="23000"/>
              </a:prstClr>
            </a:outerShdw>
          </a:effectLst>
        </p:spPr>
        <p:txBody>
          <a:bodyPr wrap="none" anchor="ctr">
            <a:spAutoFit/>
          </a:bodyPr>
          <a:lstStyle/>
          <a:p>
            <a:pPr algn="ctr"/>
            <a:r>
              <a:rPr lang="en-US" sz="5000" dirty="0" smtClean="0">
                <a:solidFill>
                  <a:schemeClr val="bg1"/>
                </a:solidFill>
                <a:latin typeface="Oswald bold" pitchFamily="2" charset="0"/>
                <a:ea typeface="Roboto Bold" pitchFamily="2" charset="0"/>
                <a:cs typeface="Lato" panose="020F0502020204030203" pitchFamily="34" charset="0"/>
              </a:rPr>
              <a:t>Position</a:t>
            </a:r>
            <a:endParaRPr lang="en-US" sz="5000" dirty="0">
              <a:latin typeface="Oswald bold" pitchFamily="2" charset="0"/>
            </a:endParaRPr>
          </a:p>
        </p:txBody>
      </p:sp>
      <p:cxnSp>
        <p:nvCxnSpPr>
          <p:cNvPr id="49" name="Straight Connector 48"/>
          <p:cNvCxnSpPr/>
          <p:nvPr/>
        </p:nvCxnSpPr>
        <p:spPr>
          <a:xfrm>
            <a:off x="2208212" y="3886200"/>
            <a:ext cx="1828800" cy="0"/>
          </a:xfrm>
          <a:prstGeom prst="line">
            <a:avLst/>
          </a:prstGeom>
          <a:ln>
            <a:solidFill>
              <a:srgbClr val="FCD5B5">
                <a:alpha val="38824"/>
              </a:srgbClr>
            </a:solidFill>
          </a:ln>
          <a:effectLst>
            <a:outerShdw blurRad="50800" dist="38100" dir="2700000" algn="tl"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722812" y="2438400"/>
            <a:ext cx="0" cy="1295400"/>
          </a:xfrm>
          <a:prstGeom prst="line">
            <a:avLst/>
          </a:prstGeom>
          <a:ln>
            <a:solidFill>
              <a:srgbClr val="FCD5B5">
                <a:alpha val="38824"/>
              </a:srgbClr>
            </a:solidFill>
          </a:ln>
          <a:effectLst>
            <a:outerShdw blurRad="50800" dist="38100" dir="2700000" algn="tl"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722812" y="4191000"/>
            <a:ext cx="0" cy="1295400"/>
          </a:xfrm>
          <a:prstGeom prst="line">
            <a:avLst/>
          </a:prstGeom>
          <a:ln>
            <a:solidFill>
              <a:srgbClr val="FCD5B5">
                <a:alpha val="38824"/>
              </a:srgbClr>
            </a:solidFill>
          </a:ln>
          <a:effectLst>
            <a:outerShdw blurRad="50800" dist="38100" dir="2700000" algn="tl"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5484812" y="3886200"/>
            <a:ext cx="1828800" cy="0"/>
          </a:xfrm>
          <a:prstGeom prst="line">
            <a:avLst/>
          </a:prstGeom>
          <a:ln>
            <a:solidFill>
              <a:srgbClr val="FCD5B5">
                <a:alpha val="38824"/>
              </a:srgbClr>
            </a:solidFill>
          </a:ln>
          <a:effectLst>
            <a:outerShdw blurRad="50800" dist="38100" dir="2700000" algn="tl"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8151812" y="2438400"/>
            <a:ext cx="0" cy="1295400"/>
          </a:xfrm>
          <a:prstGeom prst="line">
            <a:avLst/>
          </a:prstGeom>
          <a:ln>
            <a:solidFill>
              <a:srgbClr val="FCD5B5">
                <a:alpha val="38824"/>
              </a:srgbClr>
            </a:solidFill>
          </a:ln>
          <a:effectLst>
            <a:outerShdw blurRad="50800" dist="38100" dir="2700000" algn="tl"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8151812" y="4191000"/>
            <a:ext cx="0" cy="1295400"/>
          </a:xfrm>
          <a:prstGeom prst="line">
            <a:avLst/>
          </a:prstGeom>
          <a:ln>
            <a:solidFill>
              <a:srgbClr val="FCD5B5">
                <a:alpha val="38824"/>
              </a:srgbClr>
            </a:solidFill>
          </a:ln>
          <a:effectLst>
            <a:outerShdw blurRad="50800" dist="38100" dir="2700000" algn="tl"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cxnSp>
      <p:sp>
        <p:nvSpPr>
          <p:cNvPr id="23" name="Date Placeholder 22"/>
          <p:cNvSpPr>
            <a:spLocks noGrp="1"/>
          </p:cNvSpPr>
          <p:nvPr>
            <p:ph type="dt" sz="half" idx="10"/>
          </p:nvPr>
        </p:nvSpPr>
        <p:spPr/>
        <p:txBody>
          <a:bodyPr/>
          <a:lstStyle/>
          <a:p>
            <a:fld id="{41CDF8B3-D7BE-4BCE-B0CC-931EDDB6E825}" type="datetime1">
              <a:rPr lang="en-US" smtClean="0">
                <a:solidFill>
                  <a:schemeClr val="bg1"/>
                </a:solidFill>
              </a:rPr>
              <a:t>1/14/2020</a:t>
            </a:fld>
            <a:endParaRPr lang="en-US" dirty="0">
              <a:solidFill>
                <a:schemeClr val="bg1"/>
              </a:solidFill>
            </a:endParaRPr>
          </a:p>
        </p:txBody>
      </p:sp>
      <p:sp>
        <p:nvSpPr>
          <p:cNvPr id="24" name="Slide Number Placeholder 23"/>
          <p:cNvSpPr>
            <a:spLocks noGrp="1"/>
          </p:cNvSpPr>
          <p:nvPr>
            <p:ph type="sldNum" sz="quarter" idx="12"/>
          </p:nvPr>
        </p:nvSpPr>
        <p:spPr/>
        <p:txBody>
          <a:bodyPr/>
          <a:lstStyle/>
          <a:p>
            <a:fld id="{B6F15528-21DE-4FAA-801E-634DDDAF4B2B}" type="slidenum">
              <a:rPr lang="en-US" smtClean="0">
                <a:solidFill>
                  <a:schemeClr val="bg1"/>
                </a:solidFill>
              </a:rPr>
              <a:pPr/>
              <a:t>4</a:t>
            </a:fld>
            <a:endParaRPr lang="en-US">
              <a:solidFill>
                <a:schemeClr val="bg1"/>
              </a:solidFill>
            </a:endParaRPr>
          </a:p>
        </p:txBody>
      </p:sp>
      <p:sp>
        <p:nvSpPr>
          <p:cNvPr id="25" name="Footer Placeholder 24"/>
          <p:cNvSpPr>
            <a:spLocks noGrp="1"/>
          </p:cNvSpPr>
          <p:nvPr>
            <p:ph type="ftr" sz="quarter" idx="11"/>
          </p:nvPr>
        </p:nvSpPr>
        <p:spPr/>
        <p:txBody>
          <a:bodyPr/>
          <a:lstStyle/>
          <a:p>
            <a:r>
              <a:rPr lang="en-US" smtClean="0">
                <a:solidFill>
                  <a:schemeClr val="bg1"/>
                </a:solidFill>
              </a:rPr>
              <a:t>www.lecsindia.com</a:t>
            </a:r>
            <a:endParaRPr lang="en-US">
              <a:solidFill>
                <a:schemeClr val="bg1"/>
              </a:solidFill>
            </a:endParaRPr>
          </a:p>
        </p:txBody>
      </p:sp>
      <p:pic>
        <p:nvPicPr>
          <p:cNvPr id="26" name="Picture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58454" y="533400"/>
            <a:ext cx="1622158" cy="576964"/>
          </a:xfrm>
          <a:prstGeom prst="rect">
            <a:avLst/>
          </a:prstGeom>
        </p:spPr>
      </p:pic>
      <p:grpSp>
        <p:nvGrpSpPr>
          <p:cNvPr id="27" name="Group 26"/>
          <p:cNvGrpSpPr/>
          <p:nvPr/>
        </p:nvGrpSpPr>
        <p:grpSpPr>
          <a:xfrm>
            <a:off x="10133012" y="228600"/>
            <a:ext cx="863436" cy="1079296"/>
            <a:chOff x="1350274" y="3355413"/>
            <a:chExt cx="1052740" cy="1315926"/>
          </a:xfrm>
        </p:grpSpPr>
        <p:sp>
          <p:nvSpPr>
            <p:cNvPr id="30" name="Rectangle 29"/>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grpSp>
        <p:nvGrpSpPr>
          <p:cNvPr id="32" name="Group 31"/>
          <p:cNvGrpSpPr/>
          <p:nvPr/>
        </p:nvGrpSpPr>
        <p:grpSpPr>
          <a:xfrm>
            <a:off x="11123612" y="228600"/>
            <a:ext cx="863436" cy="1079296"/>
            <a:chOff x="1370012" y="5029200"/>
            <a:chExt cx="1052740" cy="1315926"/>
          </a:xfrm>
        </p:grpSpPr>
        <p:sp>
          <p:nvSpPr>
            <p:cNvPr id="33" name="Rectangle 32"/>
            <p:cNvSpPr/>
            <p:nvPr/>
          </p:nvSpPr>
          <p:spPr>
            <a:xfrm>
              <a:off x="1370012" y="5029200"/>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bject 5"/>
            <p:cNvSpPr/>
            <p:nvPr/>
          </p:nvSpPr>
          <p:spPr>
            <a:xfrm>
              <a:off x="1560191" y="5158008"/>
              <a:ext cx="655684" cy="1017492"/>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rgbClr val="000066"/>
                </a:solidFill>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Rectangle 84"/>
          <p:cNvSpPr/>
          <p:nvPr/>
        </p:nvSpPr>
        <p:spPr>
          <a:xfrm>
            <a:off x="303212" y="152400"/>
            <a:ext cx="4128053" cy="938719"/>
          </a:xfrm>
          <a:prstGeom prst="rect">
            <a:avLst/>
          </a:prstGeom>
        </p:spPr>
        <p:txBody>
          <a:bodyPr wrap="none">
            <a:spAutoFit/>
          </a:bodyPr>
          <a:lstStyle/>
          <a:p>
            <a:r>
              <a:rPr lang="en-IN" sz="5500" b="1" dirty="0" smtClean="0">
                <a:solidFill>
                  <a:schemeClr val="bg1"/>
                </a:solidFill>
                <a:latin typeface="Lato" pitchFamily="34" charset="0"/>
              </a:rPr>
              <a:t>Group </a:t>
            </a:r>
            <a:r>
              <a:rPr lang="en-IN" sz="5500" dirty="0" smtClean="0">
                <a:solidFill>
                  <a:schemeClr val="bg1"/>
                </a:solidFill>
                <a:latin typeface="Lato Light" pitchFamily="34" charset="0"/>
              </a:rPr>
              <a:t>Scope</a:t>
            </a:r>
            <a:endParaRPr lang="en-US" sz="5500" dirty="0">
              <a:solidFill>
                <a:schemeClr val="bg1"/>
              </a:solidFill>
              <a:latin typeface="Lato Light" pitchFamily="34" charset="0"/>
            </a:endParaRPr>
          </a:p>
        </p:txBody>
      </p:sp>
      <p:sp>
        <p:nvSpPr>
          <p:cNvPr id="131" name="Donut 77">
            <a:extLst>
              <a:ext uri="{FF2B5EF4-FFF2-40B4-BE49-F238E27FC236}">
                <a16:creationId xmlns:a16="http://schemas.microsoft.com/office/drawing/2014/main" id="{5072CC74-C16C-44F6-A935-3CFA82A932BB}"/>
              </a:ext>
            </a:extLst>
          </p:cNvPr>
          <p:cNvSpPr/>
          <p:nvPr/>
        </p:nvSpPr>
        <p:spPr>
          <a:xfrm>
            <a:off x="4466194" y="2505765"/>
            <a:ext cx="3114206" cy="3114206"/>
          </a:xfrm>
          <a:prstGeom prst="donut">
            <a:avLst>
              <a:gd name="adj" fmla="val 3785"/>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132" name="Oval 131">
            <a:extLst>
              <a:ext uri="{FF2B5EF4-FFF2-40B4-BE49-F238E27FC236}">
                <a16:creationId xmlns:a16="http://schemas.microsoft.com/office/drawing/2014/main" id="{24014247-2F7E-4F81-AFC4-D91B3899E2B0}"/>
              </a:ext>
            </a:extLst>
          </p:cNvPr>
          <p:cNvSpPr/>
          <p:nvPr/>
        </p:nvSpPr>
        <p:spPr>
          <a:xfrm>
            <a:off x="5137730" y="3177301"/>
            <a:ext cx="1771134" cy="1771134"/>
          </a:xfrm>
          <a:prstGeom prst="ellipse">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en-IN" sz="2800" b="1" dirty="0" smtClean="0">
                <a:solidFill>
                  <a:schemeClr val="tx2">
                    <a:lumMod val="75000"/>
                  </a:schemeClr>
                </a:solidFill>
                <a:latin typeface="Lato" pitchFamily="34" charset="0"/>
                <a:cs typeface="Arial" panose="020B0604020202020204" pitchFamily="34" charset="0"/>
              </a:rPr>
              <a:t>LECS Group</a:t>
            </a:r>
            <a:endParaRPr lang="en-IN" sz="2800" b="1" dirty="0">
              <a:solidFill>
                <a:schemeClr val="tx2">
                  <a:lumMod val="75000"/>
                </a:schemeClr>
              </a:solidFill>
              <a:latin typeface="Lato" pitchFamily="34" charset="0"/>
              <a:cs typeface="Arial" panose="020B0604020202020204" pitchFamily="34" charset="0"/>
            </a:endParaRPr>
          </a:p>
        </p:txBody>
      </p:sp>
      <p:sp>
        <p:nvSpPr>
          <p:cNvPr id="133" name="Donut 26">
            <a:extLst>
              <a:ext uri="{FF2B5EF4-FFF2-40B4-BE49-F238E27FC236}">
                <a16:creationId xmlns:a16="http://schemas.microsoft.com/office/drawing/2014/main" id="{C1A8C9F8-88DF-4B01-B386-B2486DF492BE}"/>
              </a:ext>
            </a:extLst>
          </p:cNvPr>
          <p:cNvSpPr/>
          <p:nvPr/>
        </p:nvSpPr>
        <p:spPr>
          <a:xfrm>
            <a:off x="4115084" y="2154655"/>
            <a:ext cx="3816424" cy="3816424"/>
          </a:xfrm>
          <a:prstGeom prst="donut">
            <a:avLst>
              <a:gd name="adj" fmla="val 378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nvGrpSpPr>
          <p:cNvPr id="135" name="Group 12">
            <a:extLst>
              <a:ext uri="{FF2B5EF4-FFF2-40B4-BE49-F238E27FC236}">
                <a16:creationId xmlns:a16="http://schemas.microsoft.com/office/drawing/2014/main" id="{3614E731-9BA1-4152-8B28-6B1E74C45A0A}"/>
              </a:ext>
            </a:extLst>
          </p:cNvPr>
          <p:cNvGrpSpPr/>
          <p:nvPr/>
        </p:nvGrpSpPr>
        <p:grpSpPr>
          <a:xfrm rot="19800000">
            <a:off x="4679869" y="1817132"/>
            <a:ext cx="979049" cy="1469591"/>
            <a:chOff x="5093002" y="2426934"/>
            <a:chExt cx="2232248" cy="3350691"/>
          </a:xfrm>
          <a:solidFill>
            <a:schemeClr val="accent2">
              <a:lumMod val="75000"/>
            </a:schemeClr>
          </a:solidFill>
        </p:grpSpPr>
        <p:grpSp>
          <p:nvGrpSpPr>
            <p:cNvPr id="137" name="Group 13">
              <a:extLst>
                <a:ext uri="{FF2B5EF4-FFF2-40B4-BE49-F238E27FC236}">
                  <a16:creationId xmlns:a16="http://schemas.microsoft.com/office/drawing/2014/main" id="{7BCB0A9C-A36E-44F6-91BA-3EA65EA31DE3}"/>
                </a:ext>
              </a:extLst>
            </p:cNvPr>
            <p:cNvGrpSpPr/>
            <p:nvPr/>
          </p:nvGrpSpPr>
          <p:grpSpPr>
            <a:xfrm>
              <a:off x="5625823" y="4659182"/>
              <a:ext cx="1166607" cy="1118443"/>
              <a:chOff x="4964627" y="3703863"/>
              <a:chExt cx="393594" cy="377344"/>
            </a:xfrm>
            <a:grpFill/>
          </p:grpSpPr>
          <p:sp>
            <p:nvSpPr>
              <p:cNvPr id="139" name="Oval 1">
                <a:extLst>
                  <a:ext uri="{FF2B5EF4-FFF2-40B4-BE49-F238E27FC236}">
                    <a16:creationId xmlns:a16="http://schemas.microsoft.com/office/drawing/2014/main" id="{807FD890-6C69-4BFD-B5A2-5BF3CA40F740}"/>
                  </a:ext>
                </a:extLst>
              </p:cNvPr>
              <p:cNvSpPr/>
              <p:nvPr/>
            </p:nvSpPr>
            <p:spPr>
              <a:xfrm flipH="1">
                <a:off x="4977747" y="3794659"/>
                <a:ext cx="367354" cy="65606"/>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0" name="Oval 1">
                <a:extLst>
                  <a:ext uri="{FF2B5EF4-FFF2-40B4-BE49-F238E27FC236}">
                    <a16:creationId xmlns:a16="http://schemas.microsoft.com/office/drawing/2014/main" id="{7CA081D7-D1F1-44CA-A26E-04B12E5EB63B}"/>
                  </a:ext>
                </a:extLst>
              </p:cNvPr>
              <p:cNvSpPr/>
              <p:nvPr/>
            </p:nvSpPr>
            <p:spPr>
              <a:xfrm flipH="1">
                <a:off x="5017106" y="3976249"/>
                <a:ext cx="288634" cy="104958"/>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1" name="Oval 1">
                <a:extLst>
                  <a:ext uri="{FF2B5EF4-FFF2-40B4-BE49-F238E27FC236}">
                    <a16:creationId xmlns:a16="http://schemas.microsoft.com/office/drawing/2014/main" id="{96ED67CC-FE21-43E5-B67A-C021B50EC04D}"/>
                  </a:ext>
                </a:extLst>
              </p:cNvPr>
              <p:cNvSpPr/>
              <p:nvPr/>
            </p:nvSpPr>
            <p:spPr>
              <a:xfrm flipH="1">
                <a:off x="4990867" y="3885454"/>
                <a:ext cx="341114" cy="65606"/>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2" name="Oval 1">
                <a:extLst>
                  <a:ext uri="{FF2B5EF4-FFF2-40B4-BE49-F238E27FC236}">
                    <a16:creationId xmlns:a16="http://schemas.microsoft.com/office/drawing/2014/main" id="{24EEB80F-B00A-4B2C-89BB-EAAC663AFC3A}"/>
                  </a:ext>
                </a:extLst>
              </p:cNvPr>
              <p:cNvSpPr/>
              <p:nvPr/>
            </p:nvSpPr>
            <p:spPr>
              <a:xfrm flipH="1">
                <a:off x="4964627" y="3703863"/>
                <a:ext cx="393594" cy="65606"/>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38" name="Block Arc 137">
              <a:extLst>
                <a:ext uri="{FF2B5EF4-FFF2-40B4-BE49-F238E27FC236}">
                  <a16:creationId xmlns:a16="http://schemas.microsoft.com/office/drawing/2014/main" id="{5070D60C-1D5F-424D-9EC9-3BD5CA2B1C06}"/>
                </a:ext>
              </a:extLst>
            </p:cNvPr>
            <p:cNvSpPr/>
            <p:nvPr/>
          </p:nvSpPr>
          <p:spPr>
            <a:xfrm>
              <a:off x="5093002" y="2426934"/>
              <a:ext cx="2232248" cy="2232248"/>
            </a:xfrm>
            <a:prstGeom prst="blockArc">
              <a:avLst>
                <a:gd name="adj1" fmla="val 7222187"/>
                <a:gd name="adj2" fmla="val 3660514"/>
                <a:gd name="adj3" fmla="val 810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sp>
        <p:nvSpPr>
          <p:cNvPr id="136" name="Oval 135">
            <a:extLst>
              <a:ext uri="{FF2B5EF4-FFF2-40B4-BE49-F238E27FC236}">
                <a16:creationId xmlns:a16="http://schemas.microsoft.com/office/drawing/2014/main" id="{4E098005-C01B-452B-A315-7DB5891BE9FE}"/>
              </a:ext>
            </a:extLst>
          </p:cNvPr>
          <p:cNvSpPr/>
          <p:nvPr/>
        </p:nvSpPr>
        <p:spPr>
          <a:xfrm>
            <a:off x="4710613" y="2003371"/>
            <a:ext cx="672289" cy="67228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144" name="Group 143">
            <a:extLst>
              <a:ext uri="{FF2B5EF4-FFF2-40B4-BE49-F238E27FC236}">
                <a16:creationId xmlns:a16="http://schemas.microsoft.com/office/drawing/2014/main" id="{90BE3773-ABE6-4A9E-B7D8-14492DDCD203}"/>
              </a:ext>
            </a:extLst>
          </p:cNvPr>
          <p:cNvGrpSpPr/>
          <p:nvPr/>
        </p:nvGrpSpPr>
        <p:grpSpPr>
          <a:xfrm rot="16200000">
            <a:off x="3843880" y="3328073"/>
            <a:ext cx="979049" cy="1469591"/>
            <a:chOff x="5093002" y="2426934"/>
            <a:chExt cx="2232248" cy="3350691"/>
          </a:xfrm>
          <a:solidFill>
            <a:schemeClr val="tx2">
              <a:lumMod val="75000"/>
            </a:schemeClr>
          </a:solidFill>
        </p:grpSpPr>
        <p:grpSp>
          <p:nvGrpSpPr>
            <p:cNvPr id="146" name="Group 145">
              <a:extLst>
                <a:ext uri="{FF2B5EF4-FFF2-40B4-BE49-F238E27FC236}">
                  <a16:creationId xmlns:a16="http://schemas.microsoft.com/office/drawing/2014/main" id="{B54F3AE3-637E-4E94-A3BF-272926AF563C}"/>
                </a:ext>
              </a:extLst>
            </p:cNvPr>
            <p:cNvGrpSpPr/>
            <p:nvPr/>
          </p:nvGrpSpPr>
          <p:grpSpPr>
            <a:xfrm>
              <a:off x="5625823" y="4659182"/>
              <a:ext cx="1166607" cy="1118443"/>
              <a:chOff x="4964627" y="3703863"/>
              <a:chExt cx="393594" cy="377344"/>
            </a:xfrm>
            <a:grpFill/>
          </p:grpSpPr>
          <p:sp>
            <p:nvSpPr>
              <p:cNvPr id="150" name="Oval 1">
                <a:extLst>
                  <a:ext uri="{FF2B5EF4-FFF2-40B4-BE49-F238E27FC236}">
                    <a16:creationId xmlns:a16="http://schemas.microsoft.com/office/drawing/2014/main" id="{4DED4937-CA19-4053-B7C8-FC58ACE110FD}"/>
                  </a:ext>
                </a:extLst>
              </p:cNvPr>
              <p:cNvSpPr/>
              <p:nvPr/>
            </p:nvSpPr>
            <p:spPr>
              <a:xfrm flipH="1">
                <a:off x="4977747" y="3794659"/>
                <a:ext cx="367354" cy="65606"/>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1" name="Oval 1">
                <a:extLst>
                  <a:ext uri="{FF2B5EF4-FFF2-40B4-BE49-F238E27FC236}">
                    <a16:creationId xmlns:a16="http://schemas.microsoft.com/office/drawing/2014/main" id="{A526BB70-7BF9-4693-B209-F9635F438232}"/>
                  </a:ext>
                </a:extLst>
              </p:cNvPr>
              <p:cNvSpPr/>
              <p:nvPr/>
            </p:nvSpPr>
            <p:spPr>
              <a:xfrm flipH="1">
                <a:off x="5017106" y="3976249"/>
                <a:ext cx="288634" cy="104958"/>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2" name="Oval 1">
                <a:extLst>
                  <a:ext uri="{FF2B5EF4-FFF2-40B4-BE49-F238E27FC236}">
                    <a16:creationId xmlns:a16="http://schemas.microsoft.com/office/drawing/2014/main" id="{1B466E95-EDCB-4FCC-9626-A10AAE23445C}"/>
                  </a:ext>
                </a:extLst>
              </p:cNvPr>
              <p:cNvSpPr/>
              <p:nvPr/>
            </p:nvSpPr>
            <p:spPr>
              <a:xfrm flipH="1">
                <a:off x="4990867" y="3885454"/>
                <a:ext cx="341114" cy="65606"/>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3" name="Oval 1">
                <a:extLst>
                  <a:ext uri="{FF2B5EF4-FFF2-40B4-BE49-F238E27FC236}">
                    <a16:creationId xmlns:a16="http://schemas.microsoft.com/office/drawing/2014/main" id="{3D0F0EFC-F06B-4862-896A-0010A9D5A16B}"/>
                  </a:ext>
                </a:extLst>
              </p:cNvPr>
              <p:cNvSpPr/>
              <p:nvPr/>
            </p:nvSpPr>
            <p:spPr>
              <a:xfrm flipH="1">
                <a:off x="4964627" y="3703863"/>
                <a:ext cx="393594" cy="65606"/>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47" name="Block Arc 146">
              <a:extLst>
                <a:ext uri="{FF2B5EF4-FFF2-40B4-BE49-F238E27FC236}">
                  <a16:creationId xmlns:a16="http://schemas.microsoft.com/office/drawing/2014/main" id="{4F95EEA9-EE39-4833-A324-2C823E4498A6}"/>
                </a:ext>
              </a:extLst>
            </p:cNvPr>
            <p:cNvSpPr/>
            <p:nvPr/>
          </p:nvSpPr>
          <p:spPr>
            <a:xfrm>
              <a:off x="5093002" y="2426934"/>
              <a:ext cx="2232248" cy="2232248"/>
            </a:xfrm>
            <a:prstGeom prst="blockArc">
              <a:avLst>
                <a:gd name="adj1" fmla="val 7222187"/>
                <a:gd name="adj2" fmla="val 3660514"/>
                <a:gd name="adj3" fmla="val 810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sp>
        <p:nvSpPr>
          <p:cNvPr id="145" name="Oval 144">
            <a:extLst>
              <a:ext uri="{FF2B5EF4-FFF2-40B4-BE49-F238E27FC236}">
                <a16:creationId xmlns:a16="http://schemas.microsoft.com/office/drawing/2014/main" id="{0F574DE2-63BE-4D85-9F3A-BE0265F500DC}"/>
              </a:ext>
            </a:extLst>
          </p:cNvPr>
          <p:cNvSpPr/>
          <p:nvPr/>
        </p:nvSpPr>
        <p:spPr>
          <a:xfrm>
            <a:off x="3734341" y="3726724"/>
            <a:ext cx="672289" cy="67228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155" name="Group 5">
            <a:extLst>
              <a:ext uri="{FF2B5EF4-FFF2-40B4-BE49-F238E27FC236}">
                <a16:creationId xmlns:a16="http://schemas.microsoft.com/office/drawing/2014/main" id="{EF4BFA2F-D7F3-4FFC-996A-998EBCE1C240}"/>
              </a:ext>
            </a:extLst>
          </p:cNvPr>
          <p:cNvGrpSpPr/>
          <p:nvPr/>
        </p:nvGrpSpPr>
        <p:grpSpPr>
          <a:xfrm rot="12600000">
            <a:off x="4643626" y="4805248"/>
            <a:ext cx="979049" cy="1469591"/>
            <a:chOff x="5093002" y="2426934"/>
            <a:chExt cx="2232248" cy="3350691"/>
          </a:xfrm>
          <a:solidFill>
            <a:srgbClr val="DD1C0D"/>
          </a:solidFill>
        </p:grpSpPr>
        <p:grpSp>
          <p:nvGrpSpPr>
            <p:cNvPr id="157" name="Group 6">
              <a:extLst>
                <a:ext uri="{FF2B5EF4-FFF2-40B4-BE49-F238E27FC236}">
                  <a16:creationId xmlns:a16="http://schemas.microsoft.com/office/drawing/2014/main" id="{BE92B638-F29E-4CFB-9DB7-5F62E101F03B}"/>
                </a:ext>
              </a:extLst>
            </p:cNvPr>
            <p:cNvGrpSpPr/>
            <p:nvPr/>
          </p:nvGrpSpPr>
          <p:grpSpPr>
            <a:xfrm>
              <a:off x="5625823" y="4659182"/>
              <a:ext cx="1166607" cy="1118443"/>
              <a:chOff x="4964627" y="3703863"/>
              <a:chExt cx="393594" cy="377344"/>
            </a:xfrm>
            <a:grpFill/>
          </p:grpSpPr>
          <p:sp>
            <p:nvSpPr>
              <p:cNvPr id="159" name="Oval 1">
                <a:extLst>
                  <a:ext uri="{FF2B5EF4-FFF2-40B4-BE49-F238E27FC236}">
                    <a16:creationId xmlns:a16="http://schemas.microsoft.com/office/drawing/2014/main" id="{2769D390-C98B-4543-9222-CEC37A0419FB}"/>
                  </a:ext>
                </a:extLst>
              </p:cNvPr>
              <p:cNvSpPr/>
              <p:nvPr/>
            </p:nvSpPr>
            <p:spPr>
              <a:xfrm flipH="1">
                <a:off x="4977747" y="3794659"/>
                <a:ext cx="367354" cy="65606"/>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60" name="Oval 1">
                <a:extLst>
                  <a:ext uri="{FF2B5EF4-FFF2-40B4-BE49-F238E27FC236}">
                    <a16:creationId xmlns:a16="http://schemas.microsoft.com/office/drawing/2014/main" id="{9ECA9BBC-475B-47E0-8EEE-87A1AC70CE86}"/>
                  </a:ext>
                </a:extLst>
              </p:cNvPr>
              <p:cNvSpPr/>
              <p:nvPr/>
            </p:nvSpPr>
            <p:spPr>
              <a:xfrm flipH="1">
                <a:off x="5017106" y="3976249"/>
                <a:ext cx="288634" cy="104958"/>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61" name="Oval 1">
                <a:extLst>
                  <a:ext uri="{FF2B5EF4-FFF2-40B4-BE49-F238E27FC236}">
                    <a16:creationId xmlns:a16="http://schemas.microsoft.com/office/drawing/2014/main" id="{F414987A-76A1-4CBD-AFE2-3D69308BB141}"/>
                  </a:ext>
                </a:extLst>
              </p:cNvPr>
              <p:cNvSpPr/>
              <p:nvPr/>
            </p:nvSpPr>
            <p:spPr>
              <a:xfrm flipH="1">
                <a:off x="4990867" y="3885454"/>
                <a:ext cx="341114" cy="65606"/>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62" name="Oval 1">
                <a:extLst>
                  <a:ext uri="{FF2B5EF4-FFF2-40B4-BE49-F238E27FC236}">
                    <a16:creationId xmlns:a16="http://schemas.microsoft.com/office/drawing/2014/main" id="{464ABF28-570E-49A4-8FB4-C4F77499E236}"/>
                  </a:ext>
                </a:extLst>
              </p:cNvPr>
              <p:cNvSpPr/>
              <p:nvPr/>
            </p:nvSpPr>
            <p:spPr>
              <a:xfrm flipH="1">
                <a:off x="4964627" y="3703863"/>
                <a:ext cx="393594" cy="65606"/>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58" name="Block Arc 7">
              <a:extLst>
                <a:ext uri="{FF2B5EF4-FFF2-40B4-BE49-F238E27FC236}">
                  <a16:creationId xmlns:a16="http://schemas.microsoft.com/office/drawing/2014/main" id="{64871922-F53D-420D-BAAF-0960336CAC4F}"/>
                </a:ext>
              </a:extLst>
            </p:cNvPr>
            <p:cNvSpPr/>
            <p:nvPr/>
          </p:nvSpPr>
          <p:spPr>
            <a:xfrm>
              <a:off x="5093002" y="2426934"/>
              <a:ext cx="2232248" cy="2232248"/>
            </a:xfrm>
            <a:prstGeom prst="blockArc">
              <a:avLst>
                <a:gd name="adj1" fmla="val 7222187"/>
                <a:gd name="adj2" fmla="val 3660514"/>
                <a:gd name="adj3" fmla="val 810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sp>
        <p:nvSpPr>
          <p:cNvPr id="156" name="Oval 155">
            <a:extLst>
              <a:ext uri="{FF2B5EF4-FFF2-40B4-BE49-F238E27FC236}">
                <a16:creationId xmlns:a16="http://schemas.microsoft.com/office/drawing/2014/main" id="{6E3D586E-B8B8-44C1-9346-819851E5097E}"/>
              </a:ext>
            </a:extLst>
          </p:cNvPr>
          <p:cNvSpPr/>
          <p:nvPr/>
        </p:nvSpPr>
        <p:spPr>
          <a:xfrm>
            <a:off x="4709760" y="5364113"/>
            <a:ext cx="672289" cy="67228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164" name="Group 40">
            <a:extLst>
              <a:ext uri="{FF2B5EF4-FFF2-40B4-BE49-F238E27FC236}">
                <a16:creationId xmlns:a16="http://schemas.microsoft.com/office/drawing/2014/main" id="{AA77202B-30C0-4C0D-83CA-53835200ED7B}"/>
              </a:ext>
            </a:extLst>
          </p:cNvPr>
          <p:cNvGrpSpPr/>
          <p:nvPr/>
        </p:nvGrpSpPr>
        <p:grpSpPr>
          <a:xfrm rot="5400000" flipH="1">
            <a:off x="7255331" y="3328073"/>
            <a:ext cx="979049" cy="1469591"/>
            <a:chOff x="5093002" y="2426934"/>
            <a:chExt cx="2232248" cy="3350691"/>
          </a:xfrm>
          <a:solidFill>
            <a:schemeClr val="accent6"/>
          </a:solidFill>
        </p:grpSpPr>
        <p:grpSp>
          <p:nvGrpSpPr>
            <p:cNvPr id="166" name="Group 41">
              <a:extLst>
                <a:ext uri="{FF2B5EF4-FFF2-40B4-BE49-F238E27FC236}">
                  <a16:creationId xmlns:a16="http://schemas.microsoft.com/office/drawing/2014/main" id="{42BD4E4A-0A51-4B0A-8F30-DABEE4B4053B}"/>
                </a:ext>
              </a:extLst>
            </p:cNvPr>
            <p:cNvGrpSpPr/>
            <p:nvPr/>
          </p:nvGrpSpPr>
          <p:grpSpPr>
            <a:xfrm>
              <a:off x="5625823" y="4659182"/>
              <a:ext cx="1166607" cy="1118443"/>
              <a:chOff x="4964627" y="3703863"/>
              <a:chExt cx="393594" cy="377344"/>
            </a:xfrm>
            <a:grpFill/>
          </p:grpSpPr>
          <p:sp>
            <p:nvSpPr>
              <p:cNvPr id="168" name="Oval 1">
                <a:extLst>
                  <a:ext uri="{FF2B5EF4-FFF2-40B4-BE49-F238E27FC236}">
                    <a16:creationId xmlns:a16="http://schemas.microsoft.com/office/drawing/2014/main" id="{49CA30CB-9765-4E73-9E8F-A6BB873F0C8B}"/>
                  </a:ext>
                </a:extLst>
              </p:cNvPr>
              <p:cNvSpPr/>
              <p:nvPr/>
            </p:nvSpPr>
            <p:spPr>
              <a:xfrm flipH="1">
                <a:off x="4977747" y="3794659"/>
                <a:ext cx="367354" cy="65606"/>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69" name="Oval 1">
                <a:extLst>
                  <a:ext uri="{FF2B5EF4-FFF2-40B4-BE49-F238E27FC236}">
                    <a16:creationId xmlns:a16="http://schemas.microsoft.com/office/drawing/2014/main" id="{C0EB8EDF-2FC1-4461-B359-5AD873679AAF}"/>
                  </a:ext>
                </a:extLst>
              </p:cNvPr>
              <p:cNvSpPr/>
              <p:nvPr/>
            </p:nvSpPr>
            <p:spPr>
              <a:xfrm flipH="1">
                <a:off x="5017106" y="3976249"/>
                <a:ext cx="288634" cy="104958"/>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0" name="Oval 1">
                <a:extLst>
                  <a:ext uri="{FF2B5EF4-FFF2-40B4-BE49-F238E27FC236}">
                    <a16:creationId xmlns:a16="http://schemas.microsoft.com/office/drawing/2014/main" id="{A4ED505A-98A2-442E-A583-D2545CAC48C1}"/>
                  </a:ext>
                </a:extLst>
              </p:cNvPr>
              <p:cNvSpPr/>
              <p:nvPr/>
            </p:nvSpPr>
            <p:spPr>
              <a:xfrm flipH="1">
                <a:off x="4990867" y="3885454"/>
                <a:ext cx="341114" cy="65606"/>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1" name="Oval 1">
                <a:extLst>
                  <a:ext uri="{FF2B5EF4-FFF2-40B4-BE49-F238E27FC236}">
                    <a16:creationId xmlns:a16="http://schemas.microsoft.com/office/drawing/2014/main" id="{C6F6862F-DA41-403A-97C7-C6F2CFD1A581}"/>
                  </a:ext>
                </a:extLst>
              </p:cNvPr>
              <p:cNvSpPr/>
              <p:nvPr/>
            </p:nvSpPr>
            <p:spPr>
              <a:xfrm flipH="1">
                <a:off x="4964627" y="3703863"/>
                <a:ext cx="393594" cy="65606"/>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67" name="Block Arc 166">
              <a:extLst>
                <a:ext uri="{FF2B5EF4-FFF2-40B4-BE49-F238E27FC236}">
                  <a16:creationId xmlns:a16="http://schemas.microsoft.com/office/drawing/2014/main" id="{805C344F-D5FF-4132-9F82-B67C8B60A67A}"/>
                </a:ext>
              </a:extLst>
            </p:cNvPr>
            <p:cNvSpPr/>
            <p:nvPr/>
          </p:nvSpPr>
          <p:spPr>
            <a:xfrm>
              <a:off x="5093002" y="2426934"/>
              <a:ext cx="2232248" cy="2232248"/>
            </a:xfrm>
            <a:prstGeom prst="blockArc">
              <a:avLst>
                <a:gd name="adj1" fmla="val 7222187"/>
                <a:gd name="adj2" fmla="val 3660514"/>
                <a:gd name="adj3" fmla="val 810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sp>
        <p:nvSpPr>
          <p:cNvPr id="165" name="Oval 164">
            <a:extLst>
              <a:ext uri="{FF2B5EF4-FFF2-40B4-BE49-F238E27FC236}">
                <a16:creationId xmlns:a16="http://schemas.microsoft.com/office/drawing/2014/main" id="{CE8AA7BE-F87B-4365-B567-349E40E8A0CF}"/>
              </a:ext>
            </a:extLst>
          </p:cNvPr>
          <p:cNvSpPr/>
          <p:nvPr/>
        </p:nvSpPr>
        <p:spPr>
          <a:xfrm>
            <a:off x="7641382" y="3726724"/>
            <a:ext cx="672289" cy="67228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73" name="TextBox 172">
            <a:extLst>
              <a:ext uri="{FF2B5EF4-FFF2-40B4-BE49-F238E27FC236}">
                <a16:creationId xmlns:a16="http://schemas.microsoft.com/office/drawing/2014/main" id="{A56AC93F-F78C-4B3B-B95E-FDFC863AD18A}"/>
              </a:ext>
            </a:extLst>
          </p:cNvPr>
          <p:cNvSpPr txBox="1"/>
          <p:nvPr/>
        </p:nvSpPr>
        <p:spPr>
          <a:xfrm>
            <a:off x="7754319" y="2057400"/>
            <a:ext cx="3216893" cy="369332"/>
          </a:xfrm>
          <a:prstGeom prst="rect">
            <a:avLst/>
          </a:prstGeom>
          <a:noFill/>
        </p:spPr>
        <p:txBody>
          <a:bodyPr wrap="square" rtlCol="0">
            <a:spAutoFit/>
          </a:bodyPr>
          <a:lstStyle/>
          <a:p>
            <a:pPr lvl="0"/>
            <a:r>
              <a:rPr lang="en-US" b="1" dirty="0" err="1" smtClean="0">
                <a:solidFill>
                  <a:schemeClr val="bg1"/>
                </a:solidFill>
                <a:latin typeface="Calibri Light" pitchFamily="34" charset="0"/>
                <a:cs typeface="Calibri Light" pitchFamily="34" charset="0"/>
              </a:rPr>
              <a:t>Harshni</a:t>
            </a:r>
            <a:r>
              <a:rPr lang="en-US" b="1" dirty="0" smtClean="0">
                <a:solidFill>
                  <a:schemeClr val="bg1"/>
                </a:solidFill>
                <a:latin typeface="Calibri Light" pitchFamily="34" charset="0"/>
                <a:cs typeface="Calibri Light" pitchFamily="34" charset="0"/>
              </a:rPr>
              <a:t> Textiles, </a:t>
            </a:r>
            <a:r>
              <a:rPr lang="en-US" b="1" dirty="0" err="1" smtClean="0">
                <a:solidFill>
                  <a:schemeClr val="bg1"/>
                </a:solidFill>
                <a:latin typeface="Calibri Light" pitchFamily="34" charset="0"/>
                <a:cs typeface="Calibri Light" pitchFamily="34" charset="0"/>
              </a:rPr>
              <a:t>Ramlinga</a:t>
            </a:r>
            <a:r>
              <a:rPr lang="en-US" b="1" dirty="0" smtClean="0">
                <a:solidFill>
                  <a:schemeClr val="bg1"/>
                </a:solidFill>
                <a:latin typeface="Calibri Light" pitchFamily="34" charset="0"/>
                <a:cs typeface="Calibri Light" pitchFamily="34" charset="0"/>
              </a:rPr>
              <a:t> Mills</a:t>
            </a:r>
            <a:endParaRPr lang="en-IN" b="1" dirty="0">
              <a:solidFill>
                <a:schemeClr val="bg1"/>
              </a:solidFill>
              <a:latin typeface="Calibri Light" pitchFamily="34" charset="0"/>
              <a:cs typeface="Calibri Light" pitchFamily="34" charset="0"/>
            </a:endParaRPr>
          </a:p>
        </p:txBody>
      </p:sp>
      <p:sp>
        <p:nvSpPr>
          <p:cNvPr id="174" name="TextBox 173">
            <a:extLst>
              <a:ext uri="{FF2B5EF4-FFF2-40B4-BE49-F238E27FC236}">
                <a16:creationId xmlns:a16="http://schemas.microsoft.com/office/drawing/2014/main" id="{9E85CA80-75EA-45CB-A9F6-2F9363EC405F}"/>
              </a:ext>
            </a:extLst>
          </p:cNvPr>
          <p:cNvSpPr txBox="1"/>
          <p:nvPr/>
        </p:nvSpPr>
        <p:spPr>
          <a:xfrm>
            <a:off x="7678118" y="1676400"/>
            <a:ext cx="2813771" cy="477054"/>
          </a:xfrm>
          <a:prstGeom prst="rect">
            <a:avLst/>
          </a:prstGeom>
          <a:noFill/>
        </p:spPr>
        <p:txBody>
          <a:bodyPr wrap="square" rtlCol="0">
            <a:spAutoFit/>
          </a:bodyPr>
          <a:lstStyle/>
          <a:p>
            <a:pPr lvl="0"/>
            <a:r>
              <a:rPr lang="en-US" sz="2500" b="1" dirty="0" smtClean="0">
                <a:solidFill>
                  <a:schemeClr val="bg1"/>
                </a:solidFill>
                <a:latin typeface="Calibri bold" pitchFamily="34" charset="0"/>
                <a:cs typeface="Calibri bold" pitchFamily="34" charset="0"/>
              </a:rPr>
              <a:t>Textiles</a:t>
            </a:r>
          </a:p>
        </p:txBody>
      </p:sp>
      <p:sp>
        <p:nvSpPr>
          <p:cNvPr id="177" name="TextBox 176">
            <a:extLst>
              <a:ext uri="{FF2B5EF4-FFF2-40B4-BE49-F238E27FC236}">
                <a16:creationId xmlns:a16="http://schemas.microsoft.com/office/drawing/2014/main" id="{C6EA9F25-AE21-4A75-B20C-21ECDFE7FC30}"/>
              </a:ext>
            </a:extLst>
          </p:cNvPr>
          <p:cNvSpPr txBox="1"/>
          <p:nvPr/>
        </p:nvSpPr>
        <p:spPr>
          <a:xfrm>
            <a:off x="8572153" y="3874532"/>
            <a:ext cx="1637060" cy="477054"/>
          </a:xfrm>
          <a:prstGeom prst="rect">
            <a:avLst/>
          </a:prstGeom>
          <a:noFill/>
        </p:spPr>
        <p:txBody>
          <a:bodyPr wrap="square" rtlCol="0">
            <a:spAutoFit/>
          </a:bodyPr>
          <a:lstStyle/>
          <a:p>
            <a:pPr lvl="0"/>
            <a:r>
              <a:rPr lang="en-IN" sz="2500" b="1" dirty="0" smtClean="0">
                <a:solidFill>
                  <a:schemeClr val="bg1"/>
                </a:solidFill>
                <a:latin typeface="Calibri bold" pitchFamily="34" charset="0"/>
                <a:cs typeface="Calibri bold" pitchFamily="34" charset="0"/>
              </a:rPr>
              <a:t>Dairy</a:t>
            </a:r>
            <a:endParaRPr lang="en-US" sz="2500" dirty="0">
              <a:solidFill>
                <a:schemeClr val="bg1"/>
              </a:solidFill>
              <a:latin typeface="Calibri bold" pitchFamily="34" charset="0"/>
              <a:cs typeface="Calibri bold" pitchFamily="34" charset="0"/>
            </a:endParaRPr>
          </a:p>
        </p:txBody>
      </p:sp>
      <p:sp>
        <p:nvSpPr>
          <p:cNvPr id="179" name="TextBox 178">
            <a:extLst>
              <a:ext uri="{FF2B5EF4-FFF2-40B4-BE49-F238E27FC236}">
                <a16:creationId xmlns:a16="http://schemas.microsoft.com/office/drawing/2014/main" id="{3CDDC6BA-F4F5-49F4-954D-8530DFB29BB9}"/>
              </a:ext>
            </a:extLst>
          </p:cNvPr>
          <p:cNvSpPr txBox="1"/>
          <p:nvPr/>
        </p:nvSpPr>
        <p:spPr>
          <a:xfrm>
            <a:off x="1542900" y="2133666"/>
            <a:ext cx="2570312" cy="369332"/>
          </a:xfrm>
          <a:prstGeom prst="rect">
            <a:avLst/>
          </a:prstGeom>
          <a:noFill/>
        </p:spPr>
        <p:txBody>
          <a:bodyPr wrap="square" rtlCol="0">
            <a:spAutoFit/>
          </a:bodyPr>
          <a:lstStyle/>
          <a:p>
            <a:pPr lvl="0" algn="r"/>
            <a:r>
              <a:rPr lang="en-US" dirty="0" smtClean="0">
                <a:solidFill>
                  <a:schemeClr val="bg1"/>
                </a:solidFill>
                <a:latin typeface="+mj-lt"/>
                <a:cs typeface="Arial" panose="020B0604020202020204" pitchFamily="34" charset="0"/>
              </a:rPr>
              <a:t>LECS,LPT, LEDL</a:t>
            </a:r>
            <a:endParaRPr lang="en-IN" dirty="0">
              <a:solidFill>
                <a:schemeClr val="bg1"/>
              </a:solidFill>
              <a:latin typeface="+mj-lt"/>
              <a:cs typeface="Arial" panose="020B0604020202020204" pitchFamily="34" charset="0"/>
            </a:endParaRPr>
          </a:p>
        </p:txBody>
      </p:sp>
      <p:sp>
        <p:nvSpPr>
          <p:cNvPr id="180" name="TextBox 179">
            <a:extLst>
              <a:ext uri="{FF2B5EF4-FFF2-40B4-BE49-F238E27FC236}">
                <a16:creationId xmlns:a16="http://schemas.microsoft.com/office/drawing/2014/main" id="{C33EC47E-D2F3-4A1E-84BC-809ED3173F5C}"/>
              </a:ext>
            </a:extLst>
          </p:cNvPr>
          <p:cNvSpPr txBox="1"/>
          <p:nvPr/>
        </p:nvSpPr>
        <p:spPr>
          <a:xfrm>
            <a:off x="1182996" y="1676400"/>
            <a:ext cx="3100655" cy="477054"/>
          </a:xfrm>
          <a:prstGeom prst="rect">
            <a:avLst/>
          </a:prstGeom>
          <a:noFill/>
        </p:spPr>
        <p:txBody>
          <a:bodyPr wrap="square" rtlCol="0">
            <a:spAutoFit/>
          </a:bodyPr>
          <a:lstStyle/>
          <a:p>
            <a:pPr lvl="0" algn="r"/>
            <a:r>
              <a:rPr lang="en-US" sz="2500" b="1" dirty="0" err="1" smtClean="0">
                <a:solidFill>
                  <a:schemeClr val="bg1"/>
                </a:solidFill>
                <a:latin typeface="Calibri bold" pitchFamily="34" charset="0"/>
                <a:cs typeface="Calibri bold" pitchFamily="34" charset="0"/>
              </a:rPr>
              <a:t>Engg</a:t>
            </a:r>
            <a:r>
              <a:rPr lang="en-US" sz="2500" b="1" dirty="0" smtClean="0">
                <a:solidFill>
                  <a:schemeClr val="bg1"/>
                </a:solidFill>
                <a:latin typeface="Calibri bold" pitchFamily="34" charset="0"/>
                <a:cs typeface="Calibri bold" pitchFamily="34" charset="0"/>
              </a:rPr>
              <a:t>. / Mfg.</a:t>
            </a:r>
          </a:p>
        </p:txBody>
      </p:sp>
      <p:sp>
        <p:nvSpPr>
          <p:cNvPr id="183" name="TextBox 182">
            <a:extLst>
              <a:ext uri="{FF2B5EF4-FFF2-40B4-BE49-F238E27FC236}">
                <a16:creationId xmlns:a16="http://schemas.microsoft.com/office/drawing/2014/main" id="{3E5D3FCF-09F2-4D42-858E-8391E32D8A82}"/>
              </a:ext>
            </a:extLst>
          </p:cNvPr>
          <p:cNvSpPr txBox="1"/>
          <p:nvPr/>
        </p:nvSpPr>
        <p:spPr>
          <a:xfrm>
            <a:off x="1827211" y="3733800"/>
            <a:ext cx="1608577" cy="477054"/>
          </a:xfrm>
          <a:prstGeom prst="rect">
            <a:avLst/>
          </a:prstGeom>
          <a:noFill/>
        </p:spPr>
        <p:txBody>
          <a:bodyPr wrap="square" rtlCol="0">
            <a:spAutoFit/>
          </a:bodyPr>
          <a:lstStyle/>
          <a:p>
            <a:pPr lvl="0" algn="r"/>
            <a:r>
              <a:rPr lang="en-IN" sz="2500" b="1" dirty="0" smtClean="0">
                <a:solidFill>
                  <a:schemeClr val="bg1"/>
                </a:solidFill>
                <a:latin typeface="Calibri bold" pitchFamily="34" charset="0"/>
                <a:cs typeface="Calibri bold" pitchFamily="34" charset="0"/>
              </a:rPr>
              <a:t>Trading</a:t>
            </a:r>
            <a:endParaRPr lang="en-IN" sz="2500" b="1" dirty="0">
              <a:solidFill>
                <a:schemeClr val="bg1"/>
              </a:solidFill>
              <a:latin typeface="Calibri bold" pitchFamily="34" charset="0"/>
              <a:cs typeface="Calibri bold" pitchFamily="34" charset="0"/>
            </a:endParaRPr>
          </a:p>
        </p:txBody>
      </p:sp>
      <p:sp>
        <p:nvSpPr>
          <p:cNvPr id="185" name="TextBox 184">
            <a:extLst>
              <a:ext uri="{FF2B5EF4-FFF2-40B4-BE49-F238E27FC236}">
                <a16:creationId xmlns:a16="http://schemas.microsoft.com/office/drawing/2014/main" id="{F2AB6624-E703-458D-BB1F-41DD4A9C2A45}"/>
              </a:ext>
            </a:extLst>
          </p:cNvPr>
          <p:cNvSpPr txBox="1"/>
          <p:nvPr/>
        </p:nvSpPr>
        <p:spPr>
          <a:xfrm>
            <a:off x="1577515" y="5726668"/>
            <a:ext cx="2798913" cy="369332"/>
          </a:xfrm>
          <a:prstGeom prst="rect">
            <a:avLst/>
          </a:prstGeom>
          <a:noFill/>
        </p:spPr>
        <p:txBody>
          <a:bodyPr wrap="square" rtlCol="0">
            <a:spAutoFit/>
          </a:bodyPr>
          <a:lstStyle/>
          <a:p>
            <a:pPr lvl="0" algn="r"/>
            <a:r>
              <a:rPr lang="en-US" b="1" dirty="0" smtClean="0">
                <a:solidFill>
                  <a:schemeClr val="bg1"/>
                </a:solidFill>
                <a:latin typeface="Calibri Light" pitchFamily="34" charset="0"/>
                <a:cs typeface="Calibri Light" pitchFamily="34" charset="0"/>
              </a:rPr>
              <a:t>Star Line Travels</a:t>
            </a:r>
            <a:endParaRPr lang="en-IN" b="1" dirty="0">
              <a:solidFill>
                <a:schemeClr val="bg1"/>
              </a:solidFill>
              <a:latin typeface="Calibri Light" pitchFamily="34" charset="0"/>
              <a:cs typeface="Calibri Light" pitchFamily="34" charset="0"/>
            </a:endParaRPr>
          </a:p>
        </p:txBody>
      </p:sp>
      <p:sp>
        <p:nvSpPr>
          <p:cNvPr id="186" name="TextBox 185">
            <a:extLst>
              <a:ext uri="{FF2B5EF4-FFF2-40B4-BE49-F238E27FC236}">
                <a16:creationId xmlns:a16="http://schemas.microsoft.com/office/drawing/2014/main" id="{98E899AE-D1A4-4CE0-80D5-211A2D21663E}"/>
              </a:ext>
            </a:extLst>
          </p:cNvPr>
          <p:cNvSpPr txBox="1"/>
          <p:nvPr/>
        </p:nvSpPr>
        <p:spPr>
          <a:xfrm>
            <a:off x="2883190" y="5389602"/>
            <a:ext cx="1534822" cy="477054"/>
          </a:xfrm>
          <a:prstGeom prst="rect">
            <a:avLst/>
          </a:prstGeom>
          <a:noFill/>
        </p:spPr>
        <p:txBody>
          <a:bodyPr wrap="square" rtlCol="0">
            <a:spAutoFit/>
          </a:bodyPr>
          <a:lstStyle/>
          <a:p>
            <a:pPr lvl="0" algn="r"/>
            <a:r>
              <a:rPr lang="en-US" sz="2500" b="1" dirty="0" smtClean="0">
                <a:solidFill>
                  <a:schemeClr val="bg1"/>
                </a:solidFill>
                <a:latin typeface="Calibri bold" pitchFamily="34" charset="0"/>
                <a:cs typeface="Calibri bold" pitchFamily="34" charset="0"/>
              </a:rPr>
              <a:t>Tourism</a:t>
            </a:r>
          </a:p>
        </p:txBody>
      </p:sp>
      <p:sp>
        <p:nvSpPr>
          <p:cNvPr id="189" name="TextBox 188">
            <a:extLst>
              <a:ext uri="{FF2B5EF4-FFF2-40B4-BE49-F238E27FC236}">
                <a16:creationId xmlns:a16="http://schemas.microsoft.com/office/drawing/2014/main" id="{3D5E17B4-8FBA-491A-99DF-58C7F7CC39D3}"/>
              </a:ext>
            </a:extLst>
          </p:cNvPr>
          <p:cNvSpPr txBox="1"/>
          <p:nvPr/>
        </p:nvSpPr>
        <p:spPr>
          <a:xfrm>
            <a:off x="7678119" y="5562600"/>
            <a:ext cx="2789853" cy="477054"/>
          </a:xfrm>
          <a:prstGeom prst="rect">
            <a:avLst/>
          </a:prstGeom>
          <a:noFill/>
        </p:spPr>
        <p:txBody>
          <a:bodyPr wrap="square" rtlCol="0">
            <a:spAutoFit/>
          </a:bodyPr>
          <a:lstStyle/>
          <a:p>
            <a:pPr lvl="0"/>
            <a:r>
              <a:rPr lang="en-US" sz="2500" b="1" dirty="0" smtClean="0">
                <a:solidFill>
                  <a:schemeClr val="bg1"/>
                </a:solidFill>
                <a:latin typeface="Calibri bold" pitchFamily="34" charset="0"/>
                <a:cs typeface="Calibri bold" pitchFamily="34" charset="0"/>
              </a:rPr>
              <a:t>Real Estate</a:t>
            </a:r>
            <a:endParaRPr lang="en-IN" sz="2500" b="1" dirty="0">
              <a:solidFill>
                <a:schemeClr val="bg1"/>
              </a:solidFill>
              <a:latin typeface="Calibri bold" pitchFamily="34" charset="0"/>
              <a:cs typeface="Calibri bold" pitchFamily="34" charset="0"/>
            </a:endParaRPr>
          </a:p>
        </p:txBody>
      </p:sp>
      <p:grpSp>
        <p:nvGrpSpPr>
          <p:cNvPr id="194" name="Group 26">
            <a:extLst>
              <a:ext uri="{FF2B5EF4-FFF2-40B4-BE49-F238E27FC236}">
                <a16:creationId xmlns:a16="http://schemas.microsoft.com/office/drawing/2014/main" id="{69ED823B-AE6E-4056-BEFA-7AC39707083D}"/>
              </a:ext>
            </a:extLst>
          </p:cNvPr>
          <p:cNvGrpSpPr/>
          <p:nvPr/>
        </p:nvGrpSpPr>
        <p:grpSpPr>
          <a:xfrm rot="1800000" flipH="1">
            <a:off x="6419340" y="1823121"/>
            <a:ext cx="979049" cy="1469591"/>
            <a:chOff x="5093002" y="2426934"/>
            <a:chExt cx="2232248" cy="3350691"/>
          </a:xfrm>
          <a:solidFill>
            <a:srgbClr val="5CCA4A"/>
          </a:solidFill>
        </p:grpSpPr>
        <p:grpSp>
          <p:nvGrpSpPr>
            <p:cNvPr id="196" name="Group 27">
              <a:extLst>
                <a:ext uri="{FF2B5EF4-FFF2-40B4-BE49-F238E27FC236}">
                  <a16:creationId xmlns:a16="http://schemas.microsoft.com/office/drawing/2014/main" id="{602B7D9A-5645-4788-8585-A9D8BEAA21F4}"/>
                </a:ext>
              </a:extLst>
            </p:cNvPr>
            <p:cNvGrpSpPr/>
            <p:nvPr/>
          </p:nvGrpSpPr>
          <p:grpSpPr>
            <a:xfrm>
              <a:off x="5625823" y="4659182"/>
              <a:ext cx="1166607" cy="1118443"/>
              <a:chOff x="4964627" y="3703863"/>
              <a:chExt cx="393594" cy="377344"/>
            </a:xfrm>
            <a:grpFill/>
          </p:grpSpPr>
          <p:sp>
            <p:nvSpPr>
              <p:cNvPr id="198" name="Oval 1">
                <a:extLst>
                  <a:ext uri="{FF2B5EF4-FFF2-40B4-BE49-F238E27FC236}">
                    <a16:creationId xmlns:a16="http://schemas.microsoft.com/office/drawing/2014/main" id="{0EA41BBE-8E7A-4D81-B4BE-8787E5C32F78}"/>
                  </a:ext>
                </a:extLst>
              </p:cNvPr>
              <p:cNvSpPr/>
              <p:nvPr/>
            </p:nvSpPr>
            <p:spPr>
              <a:xfrm flipH="1">
                <a:off x="4977747" y="3794659"/>
                <a:ext cx="367354" cy="65606"/>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9" name="Oval 1">
                <a:extLst>
                  <a:ext uri="{FF2B5EF4-FFF2-40B4-BE49-F238E27FC236}">
                    <a16:creationId xmlns:a16="http://schemas.microsoft.com/office/drawing/2014/main" id="{C9CD56CA-4CFF-4450-A749-ED7B55C0C963}"/>
                  </a:ext>
                </a:extLst>
              </p:cNvPr>
              <p:cNvSpPr/>
              <p:nvPr/>
            </p:nvSpPr>
            <p:spPr>
              <a:xfrm flipH="1">
                <a:off x="5017106" y="3976249"/>
                <a:ext cx="288634" cy="104958"/>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0" name="Oval 1">
                <a:extLst>
                  <a:ext uri="{FF2B5EF4-FFF2-40B4-BE49-F238E27FC236}">
                    <a16:creationId xmlns:a16="http://schemas.microsoft.com/office/drawing/2014/main" id="{E626FDE5-DD8E-4E43-89AB-9EE78BF1FE1F}"/>
                  </a:ext>
                </a:extLst>
              </p:cNvPr>
              <p:cNvSpPr/>
              <p:nvPr/>
            </p:nvSpPr>
            <p:spPr>
              <a:xfrm flipH="1">
                <a:off x="4990867" y="3885454"/>
                <a:ext cx="341114" cy="65606"/>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1" name="Oval 1">
                <a:extLst>
                  <a:ext uri="{FF2B5EF4-FFF2-40B4-BE49-F238E27FC236}">
                    <a16:creationId xmlns:a16="http://schemas.microsoft.com/office/drawing/2014/main" id="{DB10601A-1A5D-4E6F-A6E6-443F1594C90C}"/>
                  </a:ext>
                </a:extLst>
              </p:cNvPr>
              <p:cNvSpPr/>
              <p:nvPr/>
            </p:nvSpPr>
            <p:spPr>
              <a:xfrm flipH="1">
                <a:off x="4964627" y="3703863"/>
                <a:ext cx="393594" cy="65606"/>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97" name="Block Arc 196">
              <a:extLst>
                <a:ext uri="{FF2B5EF4-FFF2-40B4-BE49-F238E27FC236}">
                  <a16:creationId xmlns:a16="http://schemas.microsoft.com/office/drawing/2014/main" id="{FB89C576-3961-4F7D-9927-46566B178BFC}"/>
                </a:ext>
              </a:extLst>
            </p:cNvPr>
            <p:cNvSpPr/>
            <p:nvPr/>
          </p:nvSpPr>
          <p:spPr>
            <a:xfrm>
              <a:off x="5093002" y="2426934"/>
              <a:ext cx="2232248" cy="2232248"/>
            </a:xfrm>
            <a:prstGeom prst="blockArc">
              <a:avLst>
                <a:gd name="adj1" fmla="val 7222187"/>
                <a:gd name="adj2" fmla="val 3660514"/>
                <a:gd name="adj3" fmla="val 810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grpSp>
      <p:sp>
        <p:nvSpPr>
          <p:cNvPr id="195" name="Oval 194">
            <a:extLst>
              <a:ext uri="{FF2B5EF4-FFF2-40B4-BE49-F238E27FC236}">
                <a16:creationId xmlns:a16="http://schemas.microsoft.com/office/drawing/2014/main" id="{9A095E52-F192-4C5A-AB9C-F31B0D3EC705}"/>
              </a:ext>
            </a:extLst>
          </p:cNvPr>
          <p:cNvSpPr/>
          <p:nvPr/>
        </p:nvSpPr>
        <p:spPr>
          <a:xfrm rot="14400000">
            <a:off x="6723340" y="2016370"/>
            <a:ext cx="672289" cy="67228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203" name="Group 84">
            <a:extLst>
              <a:ext uri="{FF2B5EF4-FFF2-40B4-BE49-F238E27FC236}">
                <a16:creationId xmlns:a16="http://schemas.microsoft.com/office/drawing/2014/main" id="{278BB461-1189-46BE-80FD-ABADDEB769CB}"/>
              </a:ext>
            </a:extLst>
          </p:cNvPr>
          <p:cNvGrpSpPr/>
          <p:nvPr/>
        </p:nvGrpSpPr>
        <p:grpSpPr>
          <a:xfrm rot="9085437" flipH="1">
            <a:off x="6419339" y="4814626"/>
            <a:ext cx="979049" cy="1469591"/>
            <a:chOff x="5093002" y="2426934"/>
            <a:chExt cx="2232248" cy="3350691"/>
          </a:xfrm>
          <a:solidFill>
            <a:srgbClr val="FFFF00"/>
          </a:solidFill>
        </p:grpSpPr>
        <p:grpSp>
          <p:nvGrpSpPr>
            <p:cNvPr id="205" name="Group 86">
              <a:extLst>
                <a:ext uri="{FF2B5EF4-FFF2-40B4-BE49-F238E27FC236}">
                  <a16:creationId xmlns:a16="http://schemas.microsoft.com/office/drawing/2014/main" id="{38DE4A9F-0FE1-43DE-B151-53CEF117E494}"/>
                </a:ext>
              </a:extLst>
            </p:cNvPr>
            <p:cNvGrpSpPr/>
            <p:nvPr/>
          </p:nvGrpSpPr>
          <p:grpSpPr>
            <a:xfrm>
              <a:off x="5625823" y="4659182"/>
              <a:ext cx="1166607" cy="1118443"/>
              <a:chOff x="4964627" y="3703863"/>
              <a:chExt cx="393594" cy="377344"/>
            </a:xfrm>
            <a:grpFill/>
          </p:grpSpPr>
          <p:sp>
            <p:nvSpPr>
              <p:cNvPr id="207" name="Oval 1">
                <a:extLst>
                  <a:ext uri="{FF2B5EF4-FFF2-40B4-BE49-F238E27FC236}">
                    <a16:creationId xmlns:a16="http://schemas.microsoft.com/office/drawing/2014/main" id="{A4361DC5-5C39-4079-A0C6-BBB2ACB36538}"/>
                  </a:ext>
                </a:extLst>
              </p:cNvPr>
              <p:cNvSpPr/>
              <p:nvPr/>
            </p:nvSpPr>
            <p:spPr>
              <a:xfrm flipH="1">
                <a:off x="4977747" y="3794659"/>
                <a:ext cx="367354" cy="65606"/>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8" name="Oval 1">
                <a:extLst>
                  <a:ext uri="{FF2B5EF4-FFF2-40B4-BE49-F238E27FC236}">
                    <a16:creationId xmlns:a16="http://schemas.microsoft.com/office/drawing/2014/main" id="{21DDB133-62F1-406C-8C25-FBCC9591F017}"/>
                  </a:ext>
                </a:extLst>
              </p:cNvPr>
              <p:cNvSpPr/>
              <p:nvPr/>
            </p:nvSpPr>
            <p:spPr>
              <a:xfrm flipH="1">
                <a:off x="5017106" y="3976249"/>
                <a:ext cx="288634" cy="104958"/>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9" name="Oval 1">
                <a:extLst>
                  <a:ext uri="{FF2B5EF4-FFF2-40B4-BE49-F238E27FC236}">
                    <a16:creationId xmlns:a16="http://schemas.microsoft.com/office/drawing/2014/main" id="{4F283F41-24AA-4568-A54F-491DF437DBFA}"/>
                  </a:ext>
                </a:extLst>
              </p:cNvPr>
              <p:cNvSpPr/>
              <p:nvPr/>
            </p:nvSpPr>
            <p:spPr>
              <a:xfrm flipH="1">
                <a:off x="4990867" y="3885454"/>
                <a:ext cx="341114" cy="65606"/>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0" name="Oval 1">
                <a:extLst>
                  <a:ext uri="{FF2B5EF4-FFF2-40B4-BE49-F238E27FC236}">
                    <a16:creationId xmlns:a16="http://schemas.microsoft.com/office/drawing/2014/main" id="{11584B43-099D-41D3-AFCF-81694FACCF69}"/>
                  </a:ext>
                </a:extLst>
              </p:cNvPr>
              <p:cNvSpPr/>
              <p:nvPr/>
            </p:nvSpPr>
            <p:spPr>
              <a:xfrm flipH="1">
                <a:off x="4964627" y="3703863"/>
                <a:ext cx="393594" cy="65606"/>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206" name="Block Arc 205">
              <a:extLst>
                <a:ext uri="{FF2B5EF4-FFF2-40B4-BE49-F238E27FC236}">
                  <a16:creationId xmlns:a16="http://schemas.microsoft.com/office/drawing/2014/main" id="{4FD9841F-C33F-41B0-B76F-71D3F469448B}"/>
                </a:ext>
              </a:extLst>
            </p:cNvPr>
            <p:cNvSpPr/>
            <p:nvPr/>
          </p:nvSpPr>
          <p:spPr>
            <a:xfrm>
              <a:off x="5093002" y="2426934"/>
              <a:ext cx="2232248" cy="2232248"/>
            </a:xfrm>
            <a:prstGeom prst="blockArc">
              <a:avLst>
                <a:gd name="adj1" fmla="val 7222187"/>
                <a:gd name="adj2" fmla="val 3660514"/>
                <a:gd name="adj3" fmla="val 810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sp>
        <p:nvSpPr>
          <p:cNvPr id="204" name="Oval 203">
            <a:extLst>
              <a:ext uri="{FF2B5EF4-FFF2-40B4-BE49-F238E27FC236}">
                <a16:creationId xmlns:a16="http://schemas.microsoft.com/office/drawing/2014/main" id="{A1C331B0-C911-48D5-A6F0-5A8BC71C08C1}"/>
              </a:ext>
            </a:extLst>
          </p:cNvPr>
          <p:cNvSpPr/>
          <p:nvPr/>
        </p:nvSpPr>
        <p:spPr>
          <a:xfrm rot="14400000">
            <a:off x="6671570" y="5400793"/>
            <a:ext cx="672289" cy="67228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4" name="Date Placeholder 73"/>
          <p:cNvSpPr>
            <a:spLocks noGrp="1"/>
          </p:cNvSpPr>
          <p:nvPr>
            <p:ph type="dt" sz="half" idx="10"/>
          </p:nvPr>
        </p:nvSpPr>
        <p:spPr/>
        <p:txBody>
          <a:bodyPr/>
          <a:lstStyle/>
          <a:p>
            <a:fld id="{99676497-9410-4ABC-8603-A29E0F008D66}" type="datetime1">
              <a:rPr lang="en-US" smtClean="0">
                <a:solidFill>
                  <a:schemeClr val="bg1"/>
                </a:solidFill>
              </a:rPr>
              <a:t>1/14/2020</a:t>
            </a:fld>
            <a:endParaRPr lang="en-US">
              <a:solidFill>
                <a:schemeClr val="bg1"/>
              </a:solidFill>
            </a:endParaRPr>
          </a:p>
        </p:txBody>
      </p:sp>
      <p:sp>
        <p:nvSpPr>
          <p:cNvPr id="75" name="Slide Number Placeholder 74"/>
          <p:cNvSpPr>
            <a:spLocks noGrp="1"/>
          </p:cNvSpPr>
          <p:nvPr>
            <p:ph type="sldNum" sz="quarter" idx="12"/>
          </p:nvPr>
        </p:nvSpPr>
        <p:spPr/>
        <p:txBody>
          <a:bodyPr/>
          <a:lstStyle/>
          <a:p>
            <a:fld id="{B6F15528-21DE-4FAA-801E-634DDDAF4B2B}" type="slidenum">
              <a:rPr lang="en-US" smtClean="0">
                <a:solidFill>
                  <a:schemeClr val="bg1"/>
                </a:solidFill>
              </a:rPr>
              <a:pPr/>
              <a:t>5</a:t>
            </a:fld>
            <a:endParaRPr lang="en-US">
              <a:solidFill>
                <a:schemeClr val="bg1"/>
              </a:solidFill>
            </a:endParaRPr>
          </a:p>
        </p:txBody>
      </p:sp>
      <p:sp>
        <p:nvSpPr>
          <p:cNvPr id="80" name="Footer Placeholder 79"/>
          <p:cNvSpPr>
            <a:spLocks noGrp="1"/>
          </p:cNvSpPr>
          <p:nvPr>
            <p:ph type="ftr" sz="quarter" idx="11"/>
          </p:nvPr>
        </p:nvSpPr>
        <p:spPr/>
        <p:txBody>
          <a:bodyPr/>
          <a:lstStyle/>
          <a:p>
            <a:r>
              <a:rPr lang="en-US" smtClean="0">
                <a:solidFill>
                  <a:schemeClr val="bg1"/>
                </a:solidFill>
              </a:rPr>
              <a:t>www.lecsindia.com</a:t>
            </a:r>
            <a:endParaRPr lang="en-US">
              <a:solidFill>
                <a:schemeClr val="bg1"/>
              </a:solidFill>
            </a:endParaRPr>
          </a:p>
        </p:txBody>
      </p:sp>
      <p:pic>
        <p:nvPicPr>
          <p:cNvPr id="81" name="Picture 8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58454" y="533400"/>
            <a:ext cx="1622158" cy="576964"/>
          </a:xfrm>
          <a:prstGeom prst="rect">
            <a:avLst/>
          </a:prstGeom>
        </p:spPr>
      </p:pic>
      <p:grpSp>
        <p:nvGrpSpPr>
          <p:cNvPr id="82" name="Group 81"/>
          <p:cNvGrpSpPr/>
          <p:nvPr/>
        </p:nvGrpSpPr>
        <p:grpSpPr>
          <a:xfrm>
            <a:off x="10133012" y="228600"/>
            <a:ext cx="863436" cy="1079296"/>
            <a:chOff x="1350274" y="3355413"/>
            <a:chExt cx="1052740" cy="1315926"/>
          </a:xfrm>
        </p:grpSpPr>
        <p:sp>
          <p:nvSpPr>
            <p:cNvPr id="83" name="Rectangle 82"/>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4" name="Picture 8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grpSp>
        <p:nvGrpSpPr>
          <p:cNvPr id="86" name="Group 85"/>
          <p:cNvGrpSpPr/>
          <p:nvPr/>
        </p:nvGrpSpPr>
        <p:grpSpPr>
          <a:xfrm>
            <a:off x="11123612" y="228600"/>
            <a:ext cx="863436" cy="1079296"/>
            <a:chOff x="1370012" y="5029200"/>
            <a:chExt cx="1052740" cy="1315926"/>
          </a:xfrm>
        </p:grpSpPr>
        <p:sp>
          <p:nvSpPr>
            <p:cNvPr id="87" name="Rectangle 86"/>
            <p:cNvSpPr/>
            <p:nvPr/>
          </p:nvSpPr>
          <p:spPr>
            <a:xfrm>
              <a:off x="1370012" y="5029200"/>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bject 5"/>
            <p:cNvSpPr/>
            <p:nvPr/>
          </p:nvSpPr>
          <p:spPr>
            <a:xfrm>
              <a:off x="1560191" y="5158008"/>
              <a:ext cx="655684" cy="1017492"/>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rgbClr val="000066"/>
                </a:solidFill>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9" name="Straight Connector 78"/>
          <p:cNvCxnSpPr/>
          <p:nvPr/>
        </p:nvCxnSpPr>
        <p:spPr>
          <a:xfrm>
            <a:off x="5637212" y="1960430"/>
            <a:ext cx="0" cy="685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Rounded Rectangle 38"/>
          <p:cNvSpPr/>
          <p:nvPr/>
        </p:nvSpPr>
        <p:spPr>
          <a:xfrm>
            <a:off x="4037012" y="1427030"/>
            <a:ext cx="3276600" cy="609600"/>
          </a:xfrm>
          <a:prstGeom prst="roundRect">
            <a:avLst/>
          </a:prstGeom>
          <a:solidFill>
            <a:schemeClr val="accent6">
              <a:lumMod val="60000"/>
              <a:lumOff val="40000"/>
            </a:schemeClr>
          </a:solidFill>
          <a:ln>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303212" y="228600"/>
            <a:ext cx="4631140" cy="784830"/>
          </a:xfrm>
          <a:prstGeom prst="rect">
            <a:avLst/>
          </a:prstGeom>
        </p:spPr>
        <p:txBody>
          <a:bodyPr wrap="none">
            <a:spAutoFit/>
          </a:bodyPr>
          <a:lstStyle/>
          <a:p>
            <a:r>
              <a:rPr lang="en-IN" sz="4500" b="1" dirty="0" smtClean="0">
                <a:solidFill>
                  <a:schemeClr val="bg1"/>
                </a:solidFill>
                <a:latin typeface="Calibri bold" pitchFamily="34" charset="0"/>
                <a:cs typeface="Calibri bold" pitchFamily="34" charset="0"/>
              </a:rPr>
              <a:t>The Strategic </a:t>
            </a:r>
            <a:r>
              <a:rPr lang="en-IN" sz="4500" b="1" dirty="0" smtClean="0">
                <a:solidFill>
                  <a:schemeClr val="bg1"/>
                </a:solidFill>
                <a:latin typeface="Calibri Light" pitchFamily="34" charset="0"/>
                <a:cs typeface="Calibri Light" pitchFamily="34" charset="0"/>
              </a:rPr>
              <a:t>Team</a:t>
            </a:r>
            <a:endParaRPr lang="en-US" sz="4500" b="1" dirty="0">
              <a:solidFill>
                <a:schemeClr val="bg1"/>
              </a:solidFill>
              <a:latin typeface="Calibri Light" pitchFamily="34" charset="0"/>
              <a:cs typeface="Calibri Light" pitchFamily="34" charset="0"/>
            </a:endParaRPr>
          </a:p>
        </p:txBody>
      </p:sp>
      <p:sp>
        <p:nvSpPr>
          <p:cNvPr id="19" name="Isosceles Triangle 18"/>
          <p:cNvSpPr/>
          <p:nvPr/>
        </p:nvSpPr>
        <p:spPr>
          <a:xfrm rot="10800000">
            <a:off x="1606951" y="4638341"/>
            <a:ext cx="346365" cy="293078"/>
          </a:xfrm>
          <a:prstGeom prst="triangl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F8F4B4D0-0C84-42CB-9933-D652EAF6EFC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16023" y="3255019"/>
            <a:ext cx="1128221" cy="1404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1" name="Rectangle 20"/>
          <p:cNvSpPr/>
          <p:nvPr/>
        </p:nvSpPr>
        <p:spPr>
          <a:xfrm>
            <a:off x="912812" y="4922489"/>
            <a:ext cx="2132012" cy="1092607"/>
          </a:xfrm>
          <a:prstGeom prst="rect">
            <a:avLst/>
          </a:prstGeom>
        </p:spPr>
        <p:txBody>
          <a:bodyPr wrap="square">
            <a:spAutoFit/>
          </a:bodyPr>
          <a:lstStyle/>
          <a:p>
            <a:pPr lvl="0" algn="ctr"/>
            <a:r>
              <a:rPr lang="en-IN" sz="2500" b="1" dirty="0" smtClean="0">
                <a:solidFill>
                  <a:schemeClr val="accent6">
                    <a:lumMod val="40000"/>
                    <a:lumOff val="60000"/>
                  </a:schemeClr>
                </a:solidFill>
                <a:latin typeface="Calibri bold" pitchFamily="34" charset="0"/>
                <a:cs typeface="Calibri bold" pitchFamily="34" charset="0"/>
              </a:rPr>
              <a:t>R </a:t>
            </a:r>
            <a:r>
              <a:rPr lang="en-IN" sz="2500" b="1" dirty="0" err="1" smtClean="0">
                <a:solidFill>
                  <a:schemeClr val="accent6">
                    <a:lumMod val="40000"/>
                    <a:lumOff val="60000"/>
                  </a:schemeClr>
                </a:solidFill>
                <a:latin typeface="Calibri bold" pitchFamily="34" charset="0"/>
                <a:cs typeface="Calibri bold" pitchFamily="34" charset="0"/>
              </a:rPr>
              <a:t>Hariharan</a:t>
            </a:r>
            <a:endParaRPr lang="en-IN" sz="2500" b="1" dirty="0" smtClean="0">
              <a:solidFill>
                <a:schemeClr val="accent6">
                  <a:lumMod val="40000"/>
                  <a:lumOff val="60000"/>
                </a:schemeClr>
              </a:solidFill>
              <a:latin typeface="Calibri bold" pitchFamily="34" charset="0"/>
              <a:cs typeface="Calibri bold" pitchFamily="34" charset="0"/>
            </a:endParaRPr>
          </a:p>
          <a:p>
            <a:pPr lvl="0" algn="ctr"/>
            <a:r>
              <a:rPr lang="en-IN" sz="2000" i="1" dirty="0" smtClean="0">
                <a:solidFill>
                  <a:schemeClr val="bg1"/>
                </a:solidFill>
                <a:latin typeface="Calibri Light" pitchFamily="34" charset="0"/>
                <a:cs typeface="Calibri Light" pitchFamily="34" charset="0"/>
              </a:rPr>
              <a:t>Vice President</a:t>
            </a:r>
          </a:p>
          <a:p>
            <a:pPr lvl="0" algn="ctr"/>
            <a:r>
              <a:rPr lang="en-IN" sz="2000" b="1" dirty="0" smtClean="0">
                <a:solidFill>
                  <a:schemeClr val="bg1"/>
                </a:solidFill>
                <a:latin typeface="Calibri Light" pitchFamily="34" charset="0"/>
                <a:cs typeface="Calibri Light" pitchFamily="34" charset="0"/>
              </a:rPr>
              <a:t> (LECS)</a:t>
            </a:r>
            <a:endParaRPr lang="en-IN" sz="2000" b="1" dirty="0">
              <a:solidFill>
                <a:schemeClr val="bg1"/>
              </a:solidFill>
              <a:latin typeface="Calibri Light" pitchFamily="34" charset="0"/>
              <a:cs typeface="Calibri Light" pitchFamily="34" charset="0"/>
            </a:endParaRPr>
          </a:p>
        </p:txBody>
      </p:sp>
      <p:sp>
        <p:nvSpPr>
          <p:cNvPr id="24" name="Isosceles Triangle 23"/>
          <p:cNvSpPr/>
          <p:nvPr/>
        </p:nvSpPr>
        <p:spPr>
          <a:xfrm>
            <a:off x="3533381" y="4218099"/>
            <a:ext cx="346365" cy="293078"/>
          </a:xfrm>
          <a:prstGeom prst="triangl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736F0E1C-C9C0-408E-BF1D-E3D5DAA410C1}"/>
              </a:ext>
            </a:extLst>
          </p:cNvPr>
          <p:cNvPicPr/>
          <p:nvPr/>
        </p:nvPicPr>
        <p:blipFill>
          <a:blip r:embed="rId3" cstate="email">
            <a:extLst>
              <a:ext uri="{28A0092B-C50C-407E-A947-70E740481C1C}">
                <a14:useLocalDpi xmlns:a14="http://schemas.microsoft.com/office/drawing/2010/main"/>
              </a:ext>
            </a:extLst>
          </a:blip>
          <a:stretch>
            <a:fillRect/>
          </a:stretch>
        </p:blipFill>
        <p:spPr>
          <a:xfrm>
            <a:off x="3155444" y="4511177"/>
            <a:ext cx="1102238" cy="1285963"/>
          </a:xfrm>
          <a:prstGeom prst="rect">
            <a:avLst/>
          </a:prstGeom>
          <a:ln>
            <a:solidFill>
              <a:schemeClr val="tx1"/>
            </a:solidFill>
          </a:ln>
        </p:spPr>
      </p:pic>
      <p:sp>
        <p:nvSpPr>
          <p:cNvPr id="31" name="Rectangle 30"/>
          <p:cNvSpPr/>
          <p:nvPr/>
        </p:nvSpPr>
        <p:spPr>
          <a:xfrm>
            <a:off x="2655639" y="3124199"/>
            <a:ext cx="2133600" cy="1092607"/>
          </a:xfrm>
          <a:prstGeom prst="rect">
            <a:avLst/>
          </a:prstGeom>
        </p:spPr>
        <p:txBody>
          <a:bodyPr wrap="square">
            <a:spAutoFit/>
          </a:bodyPr>
          <a:lstStyle/>
          <a:p>
            <a:pPr lvl="0" algn="ctr"/>
            <a:r>
              <a:rPr lang="en-IN" sz="2500" b="1" dirty="0" smtClean="0">
                <a:solidFill>
                  <a:schemeClr val="accent6">
                    <a:lumMod val="40000"/>
                    <a:lumOff val="60000"/>
                  </a:schemeClr>
                </a:solidFill>
                <a:latin typeface="Calibri bold" pitchFamily="34" charset="0"/>
                <a:cs typeface="Calibri bold" pitchFamily="34" charset="0"/>
              </a:rPr>
              <a:t>K </a:t>
            </a:r>
            <a:r>
              <a:rPr lang="en-IN" sz="2500" b="1" dirty="0" err="1" smtClean="0">
                <a:solidFill>
                  <a:schemeClr val="accent6">
                    <a:lumMod val="40000"/>
                    <a:lumOff val="60000"/>
                  </a:schemeClr>
                </a:solidFill>
                <a:latin typeface="Calibri bold" pitchFamily="34" charset="0"/>
                <a:cs typeface="Calibri bold" pitchFamily="34" charset="0"/>
              </a:rPr>
              <a:t>Jayakumar</a:t>
            </a:r>
            <a:endParaRPr lang="en-IN" sz="2500" b="1" dirty="0" smtClean="0">
              <a:solidFill>
                <a:schemeClr val="accent6">
                  <a:lumMod val="40000"/>
                  <a:lumOff val="60000"/>
                </a:schemeClr>
              </a:solidFill>
              <a:latin typeface="Calibri bold" pitchFamily="34" charset="0"/>
              <a:cs typeface="Calibri bold" pitchFamily="34" charset="0"/>
            </a:endParaRPr>
          </a:p>
          <a:p>
            <a:pPr lvl="0" algn="ctr"/>
            <a:r>
              <a:rPr lang="en-IN" sz="2000" i="1" dirty="0" smtClean="0">
                <a:solidFill>
                  <a:schemeClr val="bg1"/>
                </a:solidFill>
                <a:latin typeface="Calibri Light" pitchFamily="34" charset="0"/>
                <a:cs typeface="Calibri Light" pitchFamily="34" charset="0"/>
              </a:rPr>
              <a:t>Business Head</a:t>
            </a:r>
          </a:p>
          <a:p>
            <a:pPr lvl="0" algn="ctr"/>
            <a:r>
              <a:rPr lang="en-IN" sz="2000" b="1" dirty="0" smtClean="0">
                <a:solidFill>
                  <a:schemeClr val="bg1"/>
                </a:solidFill>
                <a:latin typeface="Calibri Light" pitchFamily="34" charset="0"/>
                <a:cs typeface="Calibri Light" pitchFamily="34" charset="0"/>
              </a:rPr>
              <a:t>(LPT)</a:t>
            </a:r>
            <a:endParaRPr lang="en-IN" sz="2000" b="1" dirty="0">
              <a:solidFill>
                <a:schemeClr val="bg1"/>
              </a:solidFill>
              <a:latin typeface="Calibri Light" pitchFamily="34" charset="0"/>
              <a:cs typeface="Calibri Light" pitchFamily="34" charset="0"/>
            </a:endParaRPr>
          </a:p>
        </p:txBody>
      </p:sp>
      <p:sp>
        <p:nvSpPr>
          <p:cNvPr id="62" name="Rectangle 61"/>
          <p:cNvSpPr/>
          <p:nvPr/>
        </p:nvSpPr>
        <p:spPr>
          <a:xfrm>
            <a:off x="4570412" y="5092578"/>
            <a:ext cx="1981200" cy="784830"/>
          </a:xfrm>
          <a:prstGeom prst="rect">
            <a:avLst/>
          </a:prstGeom>
        </p:spPr>
        <p:txBody>
          <a:bodyPr wrap="square">
            <a:spAutoFit/>
          </a:bodyPr>
          <a:lstStyle/>
          <a:p>
            <a:pPr lvl="0" algn="ctr"/>
            <a:r>
              <a:rPr lang="en-IN" sz="2500" b="1" dirty="0" err="1" smtClean="0">
                <a:solidFill>
                  <a:schemeClr val="accent6">
                    <a:lumMod val="40000"/>
                    <a:lumOff val="60000"/>
                  </a:schemeClr>
                </a:solidFill>
                <a:latin typeface="Calibri bold" pitchFamily="34" charset="0"/>
                <a:cs typeface="Calibri bold" pitchFamily="34" charset="0"/>
              </a:rPr>
              <a:t>Thiyagarajan</a:t>
            </a:r>
            <a:endParaRPr lang="en-IN" sz="2500" b="1" dirty="0" smtClean="0">
              <a:solidFill>
                <a:schemeClr val="accent6">
                  <a:lumMod val="40000"/>
                  <a:lumOff val="60000"/>
                </a:schemeClr>
              </a:solidFill>
              <a:latin typeface="Calibri bold" pitchFamily="34" charset="0"/>
              <a:cs typeface="Calibri bold" pitchFamily="34" charset="0"/>
            </a:endParaRPr>
          </a:p>
          <a:p>
            <a:pPr lvl="0" algn="ctr"/>
            <a:r>
              <a:rPr lang="en-IN" sz="2000" i="1" dirty="0" smtClean="0">
                <a:solidFill>
                  <a:schemeClr val="bg1"/>
                </a:solidFill>
                <a:latin typeface="Calibri Light" pitchFamily="34" charset="0"/>
                <a:cs typeface="Calibri Light" pitchFamily="34" charset="0"/>
              </a:rPr>
              <a:t>(CFO)</a:t>
            </a:r>
            <a:endParaRPr lang="en-IN" sz="2000" i="1" dirty="0">
              <a:solidFill>
                <a:schemeClr val="bg1"/>
              </a:solidFill>
              <a:latin typeface="Calibri Light" pitchFamily="34" charset="0"/>
              <a:cs typeface="Calibri Light" pitchFamily="34" charset="0"/>
            </a:endParaRPr>
          </a:p>
        </p:txBody>
      </p:sp>
      <p:sp>
        <p:nvSpPr>
          <p:cNvPr id="63" name="Isosceles Triangle 62"/>
          <p:cNvSpPr/>
          <p:nvPr/>
        </p:nvSpPr>
        <p:spPr>
          <a:xfrm rot="10800000">
            <a:off x="5441009" y="4808430"/>
            <a:ext cx="346365" cy="293078"/>
          </a:xfrm>
          <a:prstGeom prst="triangl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5" name="Picture 64">
            <a:extLst>
              <a:ext uri="{FF2B5EF4-FFF2-40B4-BE49-F238E27FC236}">
                <a16:creationId xmlns:a16="http://schemas.microsoft.com/office/drawing/2014/main" id="{4AA7A3C6-DB5B-451F-8DE5-B99A08D3C0CE}"/>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4936"/>
          <a:stretch/>
        </p:blipFill>
        <p:spPr bwMode="auto">
          <a:xfrm>
            <a:off x="5038145" y="3392708"/>
            <a:ext cx="1152092" cy="1404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1" name="Rectangle 80"/>
          <p:cNvSpPr/>
          <p:nvPr/>
        </p:nvSpPr>
        <p:spPr>
          <a:xfrm>
            <a:off x="4155927" y="1452599"/>
            <a:ext cx="3081485" cy="553998"/>
          </a:xfrm>
          <a:prstGeom prst="rect">
            <a:avLst/>
          </a:prstGeom>
        </p:spPr>
        <p:txBody>
          <a:bodyPr wrap="none">
            <a:spAutoFit/>
          </a:bodyPr>
          <a:lstStyle/>
          <a:p>
            <a:pPr algn="ctr" defTabSz="711200">
              <a:spcBef>
                <a:spcPct val="0"/>
              </a:spcBef>
              <a:spcAft>
                <a:spcPct val="35000"/>
              </a:spcAft>
            </a:pPr>
            <a:r>
              <a:rPr lang="en-IN" sz="3000" b="1" dirty="0" smtClean="0">
                <a:solidFill>
                  <a:schemeClr val="tx1">
                    <a:lumMod val="65000"/>
                    <a:lumOff val="35000"/>
                  </a:schemeClr>
                </a:solidFill>
                <a:latin typeface="Calibri bold" pitchFamily="34" charset="0"/>
                <a:cs typeface="Calibri bold" pitchFamily="34" charset="0"/>
              </a:rPr>
              <a:t>Board of Directors</a:t>
            </a:r>
            <a:endParaRPr lang="en-IN" sz="3000" b="1" i="1" dirty="0" smtClean="0">
              <a:solidFill>
                <a:schemeClr val="tx1">
                  <a:lumMod val="65000"/>
                  <a:lumOff val="35000"/>
                </a:schemeClr>
              </a:solidFill>
              <a:latin typeface="Calibri bold" pitchFamily="34" charset="0"/>
              <a:cs typeface="Calibri bold" pitchFamily="34" charset="0"/>
            </a:endParaRPr>
          </a:p>
        </p:txBody>
      </p:sp>
      <p:sp>
        <p:nvSpPr>
          <p:cNvPr id="36" name="Date Placeholder 35"/>
          <p:cNvSpPr>
            <a:spLocks noGrp="1"/>
          </p:cNvSpPr>
          <p:nvPr>
            <p:ph type="dt" sz="half" idx="10"/>
          </p:nvPr>
        </p:nvSpPr>
        <p:spPr/>
        <p:txBody>
          <a:bodyPr/>
          <a:lstStyle/>
          <a:p>
            <a:fld id="{2869CA3E-42A6-45D6-9EC9-994D4440A947}" type="datetime1">
              <a:rPr lang="en-US" smtClean="0">
                <a:solidFill>
                  <a:schemeClr val="bg1"/>
                </a:solidFill>
              </a:rPr>
              <a:t>1/14/2020</a:t>
            </a:fld>
            <a:endParaRPr lang="en-US">
              <a:solidFill>
                <a:schemeClr val="bg1"/>
              </a:solidFill>
            </a:endParaRPr>
          </a:p>
        </p:txBody>
      </p:sp>
      <p:sp>
        <p:nvSpPr>
          <p:cNvPr id="37" name="Slide Number Placeholder 36"/>
          <p:cNvSpPr>
            <a:spLocks noGrp="1"/>
          </p:cNvSpPr>
          <p:nvPr>
            <p:ph type="sldNum" sz="quarter" idx="12"/>
          </p:nvPr>
        </p:nvSpPr>
        <p:spPr/>
        <p:txBody>
          <a:bodyPr/>
          <a:lstStyle/>
          <a:p>
            <a:fld id="{B6F15528-21DE-4FAA-801E-634DDDAF4B2B}" type="slidenum">
              <a:rPr lang="en-US" smtClean="0">
                <a:solidFill>
                  <a:schemeClr val="bg1"/>
                </a:solidFill>
              </a:rPr>
              <a:pPr/>
              <a:t>6</a:t>
            </a:fld>
            <a:endParaRPr lang="en-US">
              <a:solidFill>
                <a:schemeClr val="bg1"/>
              </a:solidFill>
            </a:endParaRPr>
          </a:p>
        </p:txBody>
      </p:sp>
      <p:sp>
        <p:nvSpPr>
          <p:cNvPr id="38" name="Footer Placeholder 37"/>
          <p:cNvSpPr>
            <a:spLocks noGrp="1"/>
          </p:cNvSpPr>
          <p:nvPr>
            <p:ph type="ftr" sz="quarter" idx="11"/>
          </p:nvPr>
        </p:nvSpPr>
        <p:spPr/>
        <p:txBody>
          <a:bodyPr/>
          <a:lstStyle/>
          <a:p>
            <a:r>
              <a:rPr lang="en-US" smtClean="0">
                <a:solidFill>
                  <a:schemeClr val="bg1"/>
                </a:solidFill>
              </a:rPr>
              <a:t>www.lecsindia.com</a:t>
            </a:r>
            <a:endParaRPr lang="en-US">
              <a:solidFill>
                <a:schemeClr val="bg1"/>
              </a:solidFill>
            </a:endParaRPr>
          </a:p>
        </p:txBody>
      </p:sp>
      <p:cxnSp>
        <p:nvCxnSpPr>
          <p:cNvPr id="41" name="Straight Connector 40"/>
          <p:cNvCxnSpPr/>
          <p:nvPr/>
        </p:nvCxnSpPr>
        <p:spPr>
          <a:xfrm>
            <a:off x="1751012" y="2667000"/>
            <a:ext cx="8077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8883651" y="5008430"/>
            <a:ext cx="1935161" cy="784830"/>
          </a:xfrm>
          <a:prstGeom prst="rect">
            <a:avLst/>
          </a:prstGeom>
        </p:spPr>
        <p:txBody>
          <a:bodyPr wrap="square">
            <a:spAutoFit/>
          </a:bodyPr>
          <a:lstStyle/>
          <a:p>
            <a:pPr lvl="0" algn="ctr"/>
            <a:r>
              <a:rPr lang="en-IN" sz="2500" b="1" dirty="0" err="1" smtClean="0">
                <a:solidFill>
                  <a:schemeClr val="accent6">
                    <a:lumMod val="40000"/>
                    <a:lumOff val="60000"/>
                  </a:schemeClr>
                </a:solidFill>
                <a:latin typeface="Calibri bold" pitchFamily="34" charset="0"/>
                <a:cs typeface="Calibri bold" pitchFamily="34" charset="0"/>
              </a:rPr>
              <a:t>Jayapragasan</a:t>
            </a:r>
            <a:endParaRPr lang="en-IN" sz="2500" b="1" dirty="0" smtClean="0">
              <a:solidFill>
                <a:schemeClr val="accent6">
                  <a:lumMod val="40000"/>
                  <a:lumOff val="60000"/>
                </a:schemeClr>
              </a:solidFill>
              <a:latin typeface="Calibri bold" pitchFamily="34" charset="0"/>
              <a:cs typeface="Calibri bold" pitchFamily="34" charset="0"/>
            </a:endParaRPr>
          </a:p>
          <a:p>
            <a:pPr lvl="0" algn="ctr"/>
            <a:r>
              <a:rPr lang="en-IN" sz="2000" i="1" dirty="0" smtClean="0">
                <a:solidFill>
                  <a:schemeClr val="bg1"/>
                </a:solidFill>
                <a:latin typeface="Calibri Light" pitchFamily="34" charset="0"/>
                <a:cs typeface="Calibri Light" pitchFamily="34" charset="0"/>
              </a:rPr>
              <a:t>Head R&amp;D</a:t>
            </a:r>
            <a:endParaRPr lang="en-IN" sz="2000" i="1" dirty="0">
              <a:solidFill>
                <a:schemeClr val="bg1"/>
              </a:solidFill>
              <a:latin typeface="Calibri Light" pitchFamily="34" charset="0"/>
              <a:cs typeface="Calibri Light" pitchFamily="34" charset="0"/>
            </a:endParaRPr>
          </a:p>
        </p:txBody>
      </p:sp>
      <p:pic>
        <p:nvPicPr>
          <p:cNvPr id="50" name="Picture 49">
            <a:extLst>
              <a:ext uri="{FF2B5EF4-FFF2-40B4-BE49-F238E27FC236}">
                <a16:creationId xmlns:a16="http://schemas.microsoft.com/office/drawing/2014/main" id="{0139FBB4-152B-418F-97BE-14DF8254A141}"/>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209520" y="3408230"/>
            <a:ext cx="1152092" cy="1404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9" name="Rectangle 58"/>
          <p:cNvSpPr/>
          <p:nvPr/>
        </p:nvSpPr>
        <p:spPr>
          <a:xfrm>
            <a:off x="6627812" y="3124200"/>
            <a:ext cx="2055813" cy="784830"/>
          </a:xfrm>
          <a:prstGeom prst="rect">
            <a:avLst/>
          </a:prstGeom>
        </p:spPr>
        <p:txBody>
          <a:bodyPr wrap="square">
            <a:spAutoFit/>
          </a:bodyPr>
          <a:lstStyle/>
          <a:p>
            <a:pPr lvl="0" algn="ctr"/>
            <a:r>
              <a:rPr lang="en-IN" sz="2500" b="1" dirty="0" err="1" smtClean="0">
                <a:solidFill>
                  <a:schemeClr val="accent6">
                    <a:lumMod val="40000"/>
                    <a:lumOff val="60000"/>
                  </a:schemeClr>
                </a:solidFill>
                <a:latin typeface="Calibri bold" pitchFamily="34" charset="0"/>
                <a:cs typeface="Calibri bold" pitchFamily="34" charset="0"/>
              </a:rPr>
              <a:t>Palani</a:t>
            </a:r>
            <a:endParaRPr lang="en-IN" sz="2500" b="1" dirty="0" smtClean="0">
              <a:solidFill>
                <a:schemeClr val="accent6">
                  <a:lumMod val="40000"/>
                  <a:lumOff val="60000"/>
                </a:schemeClr>
              </a:solidFill>
              <a:latin typeface="Calibri bold" pitchFamily="34" charset="0"/>
              <a:cs typeface="Calibri bold" pitchFamily="34" charset="0"/>
            </a:endParaRPr>
          </a:p>
          <a:p>
            <a:pPr lvl="0" algn="ctr"/>
            <a:r>
              <a:rPr lang="en-IN" sz="2000" i="1" dirty="0" smtClean="0">
                <a:solidFill>
                  <a:schemeClr val="bg1"/>
                </a:solidFill>
                <a:latin typeface="Calibri Light" pitchFamily="34" charset="0"/>
                <a:cs typeface="Calibri Light" pitchFamily="34" charset="0"/>
              </a:rPr>
              <a:t>(Group Head HR)</a:t>
            </a:r>
            <a:endParaRPr lang="en-IN" sz="2000" i="1" dirty="0">
              <a:solidFill>
                <a:schemeClr val="bg1"/>
              </a:solidFill>
              <a:latin typeface="Calibri Light" pitchFamily="34" charset="0"/>
              <a:cs typeface="Calibri Light" pitchFamily="34" charset="0"/>
            </a:endParaRPr>
          </a:p>
        </p:txBody>
      </p:sp>
      <p:pic>
        <p:nvPicPr>
          <p:cNvPr id="61" name="Picture 60">
            <a:extLst>
              <a:ext uri="{FF2B5EF4-FFF2-40B4-BE49-F238E27FC236}">
                <a16:creationId xmlns:a16="http://schemas.microsoft.com/office/drawing/2014/main" id="{6E4B5D93-0C87-4CE5-9621-64ACBA2D157A}"/>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6771"/>
          <a:stretch/>
        </p:blipFill>
        <p:spPr bwMode="auto">
          <a:xfrm>
            <a:off x="7118566" y="4387196"/>
            <a:ext cx="1152092" cy="1404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4" name="Isosceles Triangle 63"/>
          <p:cNvSpPr/>
          <p:nvPr/>
        </p:nvSpPr>
        <p:spPr>
          <a:xfrm>
            <a:off x="7521430" y="4114800"/>
            <a:ext cx="346365" cy="293078"/>
          </a:xfrm>
          <a:prstGeom prst="triangl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p:cNvSpPr/>
          <p:nvPr/>
        </p:nvSpPr>
        <p:spPr>
          <a:xfrm rot="10800000">
            <a:off x="9634247" y="4779830"/>
            <a:ext cx="346365" cy="293078"/>
          </a:xfrm>
          <a:prstGeom prst="triangl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0" name="Picture 7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58454" y="533400"/>
            <a:ext cx="1622158" cy="576964"/>
          </a:xfrm>
          <a:prstGeom prst="rect">
            <a:avLst/>
          </a:prstGeom>
        </p:spPr>
      </p:pic>
      <p:grpSp>
        <p:nvGrpSpPr>
          <p:cNvPr id="82" name="Group 81"/>
          <p:cNvGrpSpPr/>
          <p:nvPr/>
        </p:nvGrpSpPr>
        <p:grpSpPr>
          <a:xfrm>
            <a:off x="10133012" y="228600"/>
            <a:ext cx="863436" cy="1079296"/>
            <a:chOff x="1350274" y="3355413"/>
            <a:chExt cx="1052740" cy="1315926"/>
          </a:xfrm>
        </p:grpSpPr>
        <p:sp>
          <p:nvSpPr>
            <p:cNvPr id="83" name="Rectangle 82"/>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4" name="Picture 83"/>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grpSp>
        <p:nvGrpSpPr>
          <p:cNvPr id="86" name="Group 85"/>
          <p:cNvGrpSpPr/>
          <p:nvPr/>
        </p:nvGrpSpPr>
        <p:grpSpPr>
          <a:xfrm>
            <a:off x="11123612" y="228600"/>
            <a:ext cx="863436" cy="1079296"/>
            <a:chOff x="1370012" y="5029200"/>
            <a:chExt cx="1052740" cy="1315926"/>
          </a:xfrm>
        </p:grpSpPr>
        <p:sp>
          <p:nvSpPr>
            <p:cNvPr id="87" name="Rectangle 86"/>
            <p:cNvSpPr/>
            <p:nvPr/>
          </p:nvSpPr>
          <p:spPr>
            <a:xfrm>
              <a:off x="1370012" y="5029200"/>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bject 5"/>
            <p:cNvSpPr/>
            <p:nvPr/>
          </p:nvSpPr>
          <p:spPr>
            <a:xfrm>
              <a:off x="1560191" y="5158008"/>
              <a:ext cx="655684" cy="1017492"/>
            </a:xfrm>
            <a:prstGeom prst="rect">
              <a:avLst/>
            </a:prstGeom>
            <a:blipFill>
              <a:blip r:embed="rId9" cstate="email">
                <a:extLst>
                  <a:ext uri="{28A0092B-C50C-407E-A947-70E740481C1C}">
                    <a14:useLocalDpi xmlns:a14="http://schemas.microsoft.com/office/drawing/2010/main"/>
                  </a:ext>
                </a:extLst>
              </a:blip>
              <a:stretch>
                <a:fillRect/>
              </a:stretch>
            </a:blipFill>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rgbClr val="000066"/>
                </a:solidFill>
              </a:endParaRPr>
            </a:p>
          </p:txBody>
        </p:sp>
      </p:grpSp>
      <p:cxnSp>
        <p:nvCxnSpPr>
          <p:cNvPr id="92" name="Straight Arrow Connector 91"/>
          <p:cNvCxnSpPr/>
          <p:nvPr/>
        </p:nvCxnSpPr>
        <p:spPr>
          <a:xfrm>
            <a:off x="1751012" y="2667000"/>
            <a:ext cx="0" cy="3048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a:off x="3732212" y="2667000"/>
            <a:ext cx="0" cy="3048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a:off x="5637212" y="2667000"/>
            <a:ext cx="0" cy="3048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a:off x="7694612" y="2667000"/>
            <a:ext cx="0" cy="3048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p:nvPr/>
        </p:nvCxnSpPr>
        <p:spPr>
          <a:xfrm>
            <a:off x="9828212" y="2667000"/>
            <a:ext cx="0" cy="3048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27012" y="228600"/>
            <a:ext cx="6692730" cy="861774"/>
          </a:xfrm>
          <a:prstGeom prst="rect">
            <a:avLst/>
          </a:prstGeom>
        </p:spPr>
        <p:txBody>
          <a:bodyPr wrap="none">
            <a:spAutoFit/>
          </a:bodyPr>
          <a:lstStyle/>
          <a:p>
            <a:r>
              <a:rPr lang="en-IN" sz="5000" b="1" dirty="0" smtClean="0">
                <a:solidFill>
                  <a:schemeClr val="bg1"/>
                </a:solidFill>
                <a:latin typeface="Calibri bold" pitchFamily="34" charset="0"/>
                <a:cs typeface="Calibri bold" pitchFamily="34" charset="0"/>
              </a:rPr>
              <a:t>Vision, Mission &amp; Values</a:t>
            </a:r>
            <a:endParaRPr lang="en-US" sz="5000" b="1" dirty="0">
              <a:solidFill>
                <a:schemeClr val="bg1"/>
              </a:solidFill>
              <a:latin typeface="Calibri bold" pitchFamily="34" charset="0"/>
              <a:cs typeface="Calibri bold" pitchFamily="34" charset="0"/>
            </a:endParaRPr>
          </a:p>
        </p:txBody>
      </p:sp>
      <p:pic>
        <p:nvPicPr>
          <p:cNvPr id="22" name="Picture 21" descr="mission.png"/>
          <p:cNvPicPr>
            <a:picLocks noChangeAspect="1"/>
          </p:cNvPicPr>
          <p:nvPr/>
        </p:nvPicPr>
        <p:blipFill>
          <a:blip r:embed="rId2" cstate="print"/>
          <a:stretch>
            <a:fillRect/>
          </a:stretch>
        </p:blipFill>
        <p:spPr>
          <a:xfrm>
            <a:off x="1370012" y="4191000"/>
            <a:ext cx="2185019" cy="2218765"/>
          </a:xfrm>
          <a:prstGeom prst="rect">
            <a:avLst/>
          </a:prstGeom>
        </p:spPr>
      </p:pic>
      <p:sp>
        <p:nvSpPr>
          <p:cNvPr id="21" name="TextBox 20"/>
          <p:cNvSpPr txBox="1"/>
          <p:nvPr/>
        </p:nvSpPr>
        <p:spPr>
          <a:xfrm>
            <a:off x="4511171" y="4879551"/>
            <a:ext cx="6841041" cy="1292649"/>
          </a:xfrm>
          <a:prstGeom prst="rect">
            <a:avLst/>
          </a:prstGeom>
          <a:noFill/>
        </p:spPr>
        <p:txBody>
          <a:bodyPr wrap="square" lIns="60948" tIns="30474" rIns="60948" bIns="30474" rtlCol="0">
            <a:spAutoFit/>
          </a:bodyPr>
          <a:lstStyle/>
          <a:p>
            <a:r>
              <a:rPr lang="en-IN" sz="2000" dirty="0" smtClean="0">
                <a:solidFill>
                  <a:schemeClr val="bg1"/>
                </a:solidFill>
                <a:latin typeface="Calibri Light" pitchFamily="34" charset="0"/>
                <a:cs typeface="Calibri Light" pitchFamily="34" charset="0"/>
              </a:rPr>
              <a:t>Create </a:t>
            </a:r>
            <a:r>
              <a:rPr lang="en-IN" sz="2000" b="1" i="1" dirty="0" smtClean="0">
                <a:solidFill>
                  <a:schemeClr val="bg1"/>
                </a:solidFill>
                <a:latin typeface="Calibri Light" pitchFamily="34" charset="0"/>
                <a:cs typeface="Calibri Light" pitchFamily="34" charset="0"/>
              </a:rPr>
              <a:t>Superior Value For the Stake Holders</a:t>
            </a:r>
            <a:r>
              <a:rPr lang="en-IN" sz="2000" dirty="0" smtClean="0">
                <a:solidFill>
                  <a:schemeClr val="bg1"/>
                </a:solidFill>
                <a:latin typeface="Calibri Light" pitchFamily="34" charset="0"/>
                <a:cs typeface="Calibri Light" pitchFamily="34" charset="0"/>
              </a:rPr>
              <a:t> through Our Products &amp; Services to </a:t>
            </a:r>
            <a:r>
              <a:rPr lang="en-IN" sz="2000" b="1" i="1" dirty="0" smtClean="0">
                <a:solidFill>
                  <a:schemeClr val="bg1"/>
                </a:solidFill>
                <a:latin typeface="Calibri Light" pitchFamily="34" charset="0"/>
                <a:cs typeface="Calibri Light" pitchFamily="34" charset="0"/>
              </a:rPr>
              <a:t>ensure Sustainable Growth and Operational Excellence</a:t>
            </a:r>
            <a:r>
              <a:rPr lang="en-IN" sz="2000" dirty="0" smtClean="0">
                <a:solidFill>
                  <a:schemeClr val="bg1"/>
                </a:solidFill>
                <a:latin typeface="Calibri Light" pitchFamily="34" charset="0"/>
                <a:cs typeface="Calibri Light" pitchFamily="34" charset="0"/>
              </a:rPr>
              <a:t> using </a:t>
            </a:r>
            <a:r>
              <a:rPr lang="en-IN" sz="2000" b="1" i="1" dirty="0" smtClean="0">
                <a:solidFill>
                  <a:schemeClr val="bg1"/>
                </a:solidFill>
                <a:latin typeface="Calibri Light" pitchFamily="34" charset="0"/>
                <a:cs typeface="Calibri Light" pitchFamily="34" charset="0"/>
              </a:rPr>
              <a:t>Innovative Methods, Process Driven Approaches and Eco-friendly Solutions.</a:t>
            </a:r>
            <a:endParaRPr lang="en-IN" sz="2000" b="1" i="1" dirty="0">
              <a:solidFill>
                <a:schemeClr val="bg1"/>
              </a:solidFill>
              <a:latin typeface="Calibri Light" pitchFamily="34" charset="0"/>
              <a:cs typeface="Calibri Light" pitchFamily="34" charset="0"/>
            </a:endParaRPr>
          </a:p>
        </p:txBody>
      </p:sp>
      <p:sp>
        <p:nvSpPr>
          <p:cNvPr id="19" name="Rectangle 18"/>
          <p:cNvSpPr/>
          <p:nvPr/>
        </p:nvSpPr>
        <p:spPr>
          <a:xfrm>
            <a:off x="4494212" y="4275041"/>
            <a:ext cx="3377143" cy="630942"/>
          </a:xfrm>
          <a:prstGeom prst="rect">
            <a:avLst/>
          </a:prstGeom>
        </p:spPr>
        <p:txBody>
          <a:bodyPr wrap="none">
            <a:spAutoFit/>
          </a:bodyPr>
          <a:lstStyle/>
          <a:p>
            <a:r>
              <a:rPr lang="en-IN" sz="3500" b="1" dirty="0" smtClean="0">
                <a:solidFill>
                  <a:schemeClr val="accent6">
                    <a:lumMod val="40000"/>
                    <a:lumOff val="60000"/>
                  </a:schemeClr>
                </a:solidFill>
                <a:latin typeface="Calibri bold" pitchFamily="34" charset="0"/>
                <a:cs typeface="Calibri bold" pitchFamily="34" charset="0"/>
              </a:rPr>
              <a:t>Mission &amp; Values</a:t>
            </a:r>
            <a:endParaRPr lang="en-US" sz="3500" b="1" dirty="0">
              <a:solidFill>
                <a:schemeClr val="accent6">
                  <a:lumMod val="40000"/>
                  <a:lumOff val="60000"/>
                </a:schemeClr>
              </a:solidFill>
              <a:latin typeface="Calibri bold" pitchFamily="34" charset="0"/>
              <a:cs typeface="Calibri bold" pitchFamily="34" charset="0"/>
            </a:endParaRPr>
          </a:p>
        </p:txBody>
      </p:sp>
      <p:pic>
        <p:nvPicPr>
          <p:cNvPr id="23" name="Picture 22" descr="vision-01.png"/>
          <p:cNvPicPr>
            <a:picLocks noChangeAspect="1"/>
          </p:cNvPicPr>
          <p:nvPr/>
        </p:nvPicPr>
        <p:blipFill>
          <a:blip r:embed="rId3" cstate="print"/>
          <a:stretch>
            <a:fillRect/>
          </a:stretch>
        </p:blipFill>
        <p:spPr>
          <a:xfrm>
            <a:off x="7389812" y="1447800"/>
            <a:ext cx="2398957" cy="2398957"/>
          </a:xfrm>
          <a:prstGeom prst="rect">
            <a:avLst/>
          </a:prstGeom>
        </p:spPr>
      </p:pic>
      <p:sp>
        <p:nvSpPr>
          <p:cNvPr id="17" name="TextBox 16"/>
          <p:cNvSpPr txBox="1"/>
          <p:nvPr/>
        </p:nvSpPr>
        <p:spPr>
          <a:xfrm>
            <a:off x="1065212" y="2427994"/>
            <a:ext cx="5754443" cy="1077206"/>
          </a:xfrm>
          <a:prstGeom prst="rect">
            <a:avLst/>
          </a:prstGeom>
          <a:noFill/>
        </p:spPr>
        <p:txBody>
          <a:bodyPr wrap="square" lIns="60948" tIns="30474" rIns="60948" bIns="30474" rtlCol="0">
            <a:spAutoFit/>
          </a:bodyPr>
          <a:lstStyle/>
          <a:p>
            <a:pPr algn="r"/>
            <a:r>
              <a:rPr lang="en-IN" sz="2200" dirty="0" smtClean="0">
                <a:solidFill>
                  <a:schemeClr val="bg1"/>
                </a:solidFill>
                <a:latin typeface="Calibri Light" pitchFamily="34" charset="0"/>
                <a:cs typeface="Calibri Light" pitchFamily="34" charset="0"/>
              </a:rPr>
              <a:t>To be a Premier </a:t>
            </a:r>
            <a:r>
              <a:rPr lang="en-IN" sz="2200" b="1" i="1" dirty="0" smtClean="0">
                <a:solidFill>
                  <a:schemeClr val="bg1"/>
                </a:solidFill>
                <a:latin typeface="Calibri Light" pitchFamily="34" charset="0"/>
                <a:cs typeface="Calibri Light" pitchFamily="34" charset="0"/>
              </a:rPr>
              <a:t>Multi-Industry Company</a:t>
            </a:r>
            <a:r>
              <a:rPr lang="en-IN" sz="2200" dirty="0" smtClean="0">
                <a:solidFill>
                  <a:schemeClr val="bg1"/>
                </a:solidFill>
                <a:latin typeface="Calibri Light" pitchFamily="34" charset="0"/>
                <a:cs typeface="Calibri Light" pitchFamily="34" charset="0"/>
              </a:rPr>
              <a:t> Known for </a:t>
            </a:r>
            <a:r>
              <a:rPr lang="en-IN" sz="2200" b="1" i="1" dirty="0" smtClean="0">
                <a:solidFill>
                  <a:schemeClr val="bg1"/>
                </a:solidFill>
                <a:latin typeface="Calibri Light" pitchFamily="34" charset="0"/>
                <a:cs typeface="Calibri Light" pitchFamily="34" charset="0"/>
              </a:rPr>
              <a:t>Manufacturing Excellence </a:t>
            </a:r>
            <a:r>
              <a:rPr lang="en-IN" sz="2200" dirty="0" smtClean="0">
                <a:solidFill>
                  <a:schemeClr val="bg1"/>
                </a:solidFill>
                <a:latin typeface="Calibri Light" pitchFamily="34" charset="0"/>
                <a:cs typeface="Calibri Light" pitchFamily="34" charset="0"/>
              </a:rPr>
              <a:t>through</a:t>
            </a:r>
            <a:r>
              <a:rPr lang="en-IN" sz="2200" b="1" i="1" dirty="0" smtClean="0">
                <a:solidFill>
                  <a:schemeClr val="bg1"/>
                </a:solidFill>
                <a:latin typeface="Calibri Light" pitchFamily="34" charset="0"/>
                <a:cs typeface="Calibri Light" pitchFamily="34" charset="0"/>
              </a:rPr>
              <a:t> Ethical Business Practices and Quality Standards. </a:t>
            </a:r>
            <a:endParaRPr lang="en-IN" sz="2200" b="1" i="1" dirty="0">
              <a:solidFill>
                <a:schemeClr val="bg1"/>
              </a:solidFill>
              <a:latin typeface="Calibri Light" pitchFamily="34" charset="0"/>
              <a:cs typeface="Calibri Light" pitchFamily="34" charset="0"/>
            </a:endParaRPr>
          </a:p>
        </p:txBody>
      </p:sp>
      <p:sp>
        <p:nvSpPr>
          <p:cNvPr id="14" name="Rectangle 13"/>
          <p:cNvSpPr/>
          <p:nvPr/>
        </p:nvSpPr>
        <p:spPr>
          <a:xfrm>
            <a:off x="5245930" y="1828800"/>
            <a:ext cx="1497526" cy="707886"/>
          </a:xfrm>
          <a:prstGeom prst="rect">
            <a:avLst/>
          </a:prstGeom>
        </p:spPr>
        <p:txBody>
          <a:bodyPr wrap="none">
            <a:spAutoFit/>
          </a:bodyPr>
          <a:lstStyle/>
          <a:p>
            <a:pPr algn="r"/>
            <a:r>
              <a:rPr lang="en-IN" sz="4000" b="1" dirty="0" smtClean="0">
                <a:solidFill>
                  <a:schemeClr val="accent6">
                    <a:lumMod val="40000"/>
                    <a:lumOff val="60000"/>
                  </a:schemeClr>
                </a:solidFill>
                <a:latin typeface="Calibri bold" pitchFamily="34" charset="0"/>
                <a:cs typeface="Calibri bold" pitchFamily="34" charset="0"/>
              </a:rPr>
              <a:t>Vision</a:t>
            </a:r>
            <a:endParaRPr lang="en-US" sz="4000" b="1" dirty="0">
              <a:solidFill>
                <a:schemeClr val="accent6">
                  <a:lumMod val="40000"/>
                  <a:lumOff val="60000"/>
                </a:schemeClr>
              </a:solidFill>
              <a:latin typeface="Calibri bold" pitchFamily="34" charset="0"/>
              <a:cs typeface="Calibri bold" pitchFamily="34" charset="0"/>
            </a:endParaRPr>
          </a:p>
        </p:txBody>
      </p:sp>
      <p:cxnSp>
        <p:nvCxnSpPr>
          <p:cNvPr id="24" name="Straight Connector 23"/>
          <p:cNvCxnSpPr/>
          <p:nvPr/>
        </p:nvCxnSpPr>
        <p:spPr>
          <a:xfrm>
            <a:off x="7008812" y="1905000"/>
            <a:ext cx="0" cy="1752600"/>
          </a:xfrm>
          <a:prstGeom prst="line">
            <a:avLst/>
          </a:prstGeom>
          <a:ln>
            <a:solidFill>
              <a:srgbClr val="FCD5B5"/>
            </a:solidFill>
          </a:ln>
        </p:spPr>
        <p:style>
          <a:lnRef idx="1">
            <a:schemeClr val="accent1"/>
          </a:lnRef>
          <a:fillRef idx="0">
            <a:schemeClr val="accent1"/>
          </a:fillRef>
          <a:effectRef idx="0">
            <a:schemeClr val="accent1"/>
          </a:effectRef>
          <a:fontRef idx="minor">
            <a:schemeClr val="tx1"/>
          </a:fontRef>
        </p:style>
      </p:cxnSp>
      <p:sp>
        <p:nvSpPr>
          <p:cNvPr id="26" name="Isosceles Triangle 25"/>
          <p:cNvSpPr/>
          <p:nvPr/>
        </p:nvSpPr>
        <p:spPr>
          <a:xfrm rot="5400000" flipH="1">
            <a:off x="6983953" y="2636203"/>
            <a:ext cx="360456" cy="310738"/>
          </a:xfrm>
          <a:prstGeom prst="triangl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p:cNvCxnSpPr/>
          <p:nvPr/>
        </p:nvCxnSpPr>
        <p:spPr>
          <a:xfrm>
            <a:off x="4265612" y="4399056"/>
            <a:ext cx="0" cy="1752600"/>
          </a:xfrm>
          <a:prstGeom prst="line">
            <a:avLst/>
          </a:prstGeom>
          <a:ln>
            <a:solidFill>
              <a:srgbClr val="FCD5B5"/>
            </a:solidFill>
          </a:ln>
        </p:spPr>
        <p:style>
          <a:lnRef idx="1">
            <a:schemeClr val="accent1"/>
          </a:lnRef>
          <a:fillRef idx="0">
            <a:schemeClr val="accent1"/>
          </a:fillRef>
          <a:effectRef idx="0">
            <a:schemeClr val="accent1"/>
          </a:effectRef>
          <a:fontRef idx="minor">
            <a:schemeClr val="tx1"/>
          </a:fontRef>
        </p:style>
      </p:cxnSp>
      <p:sp>
        <p:nvSpPr>
          <p:cNvPr id="28" name="Isosceles Triangle 27"/>
          <p:cNvSpPr/>
          <p:nvPr/>
        </p:nvSpPr>
        <p:spPr>
          <a:xfrm rot="16200000" flipH="1">
            <a:off x="3935953" y="5130259"/>
            <a:ext cx="360456" cy="310738"/>
          </a:xfrm>
          <a:prstGeom prst="triangl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Date Placeholder 24"/>
          <p:cNvSpPr>
            <a:spLocks noGrp="1"/>
          </p:cNvSpPr>
          <p:nvPr>
            <p:ph type="dt" sz="half" idx="10"/>
          </p:nvPr>
        </p:nvSpPr>
        <p:spPr/>
        <p:txBody>
          <a:bodyPr/>
          <a:lstStyle/>
          <a:p>
            <a:fld id="{074BBD54-F25B-4FA9-A00B-F91FE685891A}" type="datetime1">
              <a:rPr lang="en-US" smtClean="0">
                <a:solidFill>
                  <a:schemeClr val="bg1"/>
                </a:solidFill>
              </a:rPr>
              <a:t>1/14/2020</a:t>
            </a:fld>
            <a:endParaRPr lang="en-US">
              <a:solidFill>
                <a:schemeClr val="bg1"/>
              </a:solidFill>
            </a:endParaRPr>
          </a:p>
        </p:txBody>
      </p:sp>
      <p:sp>
        <p:nvSpPr>
          <p:cNvPr id="29" name="Slide Number Placeholder 28"/>
          <p:cNvSpPr>
            <a:spLocks noGrp="1"/>
          </p:cNvSpPr>
          <p:nvPr>
            <p:ph type="sldNum" sz="quarter" idx="12"/>
          </p:nvPr>
        </p:nvSpPr>
        <p:spPr/>
        <p:txBody>
          <a:bodyPr/>
          <a:lstStyle/>
          <a:p>
            <a:fld id="{B6F15528-21DE-4FAA-801E-634DDDAF4B2B}" type="slidenum">
              <a:rPr lang="en-US" smtClean="0">
                <a:solidFill>
                  <a:schemeClr val="bg1"/>
                </a:solidFill>
              </a:rPr>
              <a:pPr/>
              <a:t>7</a:t>
            </a:fld>
            <a:endParaRPr lang="en-US">
              <a:solidFill>
                <a:schemeClr val="bg1"/>
              </a:solidFill>
            </a:endParaRPr>
          </a:p>
        </p:txBody>
      </p:sp>
      <p:sp>
        <p:nvSpPr>
          <p:cNvPr id="30" name="Footer Placeholder 29"/>
          <p:cNvSpPr>
            <a:spLocks noGrp="1"/>
          </p:cNvSpPr>
          <p:nvPr>
            <p:ph type="ftr" sz="quarter" idx="11"/>
          </p:nvPr>
        </p:nvSpPr>
        <p:spPr/>
        <p:txBody>
          <a:bodyPr/>
          <a:lstStyle/>
          <a:p>
            <a:r>
              <a:rPr lang="en-US" smtClean="0">
                <a:solidFill>
                  <a:schemeClr val="bg1"/>
                </a:solidFill>
              </a:rPr>
              <a:t>www.lecsindia.com</a:t>
            </a:r>
            <a:endParaRPr lang="en-US">
              <a:solidFill>
                <a:schemeClr val="bg1"/>
              </a:solidFill>
            </a:endParaRPr>
          </a:p>
        </p:txBody>
      </p:sp>
      <p:pic>
        <p:nvPicPr>
          <p:cNvPr id="31" name="Picture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58454" y="533400"/>
            <a:ext cx="1622158" cy="576964"/>
          </a:xfrm>
          <a:prstGeom prst="rect">
            <a:avLst/>
          </a:prstGeom>
        </p:spPr>
      </p:pic>
      <p:grpSp>
        <p:nvGrpSpPr>
          <p:cNvPr id="32" name="Group 31"/>
          <p:cNvGrpSpPr/>
          <p:nvPr/>
        </p:nvGrpSpPr>
        <p:grpSpPr>
          <a:xfrm>
            <a:off x="10133012" y="228600"/>
            <a:ext cx="863436" cy="1079296"/>
            <a:chOff x="1350274" y="3355413"/>
            <a:chExt cx="1052740" cy="1315926"/>
          </a:xfrm>
        </p:grpSpPr>
        <p:sp>
          <p:nvSpPr>
            <p:cNvPr id="33" name="Rectangle 32"/>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grpSp>
        <p:nvGrpSpPr>
          <p:cNvPr id="35" name="Group 34"/>
          <p:cNvGrpSpPr/>
          <p:nvPr/>
        </p:nvGrpSpPr>
        <p:grpSpPr>
          <a:xfrm>
            <a:off x="11123612" y="228600"/>
            <a:ext cx="863436" cy="1079296"/>
            <a:chOff x="1370012" y="5029200"/>
            <a:chExt cx="1052740" cy="1315926"/>
          </a:xfrm>
        </p:grpSpPr>
        <p:sp>
          <p:nvSpPr>
            <p:cNvPr id="36" name="Rectangle 35"/>
            <p:cNvSpPr/>
            <p:nvPr/>
          </p:nvSpPr>
          <p:spPr>
            <a:xfrm>
              <a:off x="1370012" y="5029200"/>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bject 5"/>
            <p:cNvSpPr/>
            <p:nvPr/>
          </p:nvSpPr>
          <p:spPr>
            <a:xfrm>
              <a:off x="1560191" y="5158008"/>
              <a:ext cx="655684" cy="1017492"/>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rgbClr val="000066"/>
                </a:solidFill>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050" name="Picture 2" descr="F:\LECS\PENDRIVE\PPT\images\Picture12.png"/>
          <p:cNvPicPr>
            <a:picLocks noChangeAspect="1" noChangeArrowheads="1"/>
          </p:cNvPicPr>
          <p:nvPr/>
        </p:nvPicPr>
        <p:blipFill>
          <a:blip r:embed="rId2" cstate="print"/>
          <a:srcRect/>
          <a:stretch>
            <a:fillRect/>
          </a:stretch>
        </p:blipFill>
        <p:spPr bwMode="auto">
          <a:xfrm>
            <a:off x="-77788" y="1600200"/>
            <a:ext cx="12270610" cy="3469104"/>
          </a:xfrm>
          <a:prstGeom prst="rect">
            <a:avLst/>
          </a:prstGeom>
          <a:noFill/>
        </p:spPr>
      </p:pic>
      <p:sp>
        <p:nvSpPr>
          <p:cNvPr id="15" name="Rectangle 14"/>
          <p:cNvSpPr/>
          <p:nvPr/>
        </p:nvSpPr>
        <p:spPr>
          <a:xfrm>
            <a:off x="227012" y="228600"/>
            <a:ext cx="5043112" cy="861774"/>
          </a:xfrm>
          <a:prstGeom prst="rect">
            <a:avLst/>
          </a:prstGeom>
        </p:spPr>
        <p:txBody>
          <a:bodyPr wrap="none">
            <a:spAutoFit/>
          </a:bodyPr>
          <a:lstStyle/>
          <a:p>
            <a:r>
              <a:rPr lang="en-IN" sz="5000" b="1" dirty="0" smtClean="0">
                <a:solidFill>
                  <a:schemeClr val="bg1"/>
                </a:solidFill>
                <a:latin typeface="Calibri bold" pitchFamily="34" charset="0"/>
                <a:cs typeface="Calibri bold" pitchFamily="34" charset="0"/>
              </a:rPr>
              <a:t>Industry We Serve</a:t>
            </a:r>
            <a:endParaRPr lang="en-US" sz="5000" b="1" dirty="0">
              <a:solidFill>
                <a:schemeClr val="bg1"/>
              </a:solidFill>
              <a:latin typeface="Calibri Light" pitchFamily="34" charset="0"/>
              <a:cs typeface="Calibri Light" pitchFamily="34" charset="0"/>
            </a:endParaRPr>
          </a:p>
        </p:txBody>
      </p:sp>
      <p:sp>
        <p:nvSpPr>
          <p:cNvPr id="46" name="Rectangle 45"/>
          <p:cNvSpPr/>
          <p:nvPr/>
        </p:nvSpPr>
        <p:spPr>
          <a:xfrm>
            <a:off x="2134422" y="4800600"/>
            <a:ext cx="1516762" cy="338554"/>
          </a:xfrm>
          <a:prstGeom prst="rect">
            <a:avLst/>
          </a:prstGeom>
        </p:spPr>
        <p:txBody>
          <a:bodyPr wrap="none">
            <a:spAutoFit/>
          </a:bodyPr>
          <a:lstStyle/>
          <a:p>
            <a:r>
              <a:rPr lang="en-IN" sz="1600" b="1" dirty="0" smtClean="0">
                <a:solidFill>
                  <a:schemeClr val="bg1"/>
                </a:solidFill>
                <a:latin typeface="Lato" pitchFamily="34" charset="0"/>
              </a:rPr>
              <a:t>Petrochemical</a:t>
            </a:r>
            <a:endParaRPr lang="en-US" sz="1600" b="1" dirty="0">
              <a:solidFill>
                <a:schemeClr val="bg1"/>
              </a:solidFill>
              <a:latin typeface="Lato" pitchFamily="34" charset="0"/>
            </a:endParaRPr>
          </a:p>
        </p:txBody>
      </p:sp>
      <p:sp>
        <p:nvSpPr>
          <p:cNvPr id="50" name="Rectangle 49"/>
          <p:cNvSpPr/>
          <p:nvPr/>
        </p:nvSpPr>
        <p:spPr>
          <a:xfrm>
            <a:off x="10287822" y="4800600"/>
            <a:ext cx="1247457" cy="338554"/>
          </a:xfrm>
          <a:prstGeom prst="rect">
            <a:avLst/>
          </a:prstGeom>
        </p:spPr>
        <p:txBody>
          <a:bodyPr wrap="none">
            <a:spAutoFit/>
          </a:bodyPr>
          <a:lstStyle/>
          <a:p>
            <a:r>
              <a:rPr lang="en-IN" sz="1600" b="1" dirty="0" smtClean="0">
                <a:solidFill>
                  <a:schemeClr val="bg1"/>
                </a:solidFill>
                <a:latin typeface="Lato" pitchFamily="34" charset="0"/>
              </a:rPr>
              <a:t>Healthcare</a:t>
            </a:r>
            <a:endParaRPr lang="en-US" sz="1600" b="1" dirty="0">
              <a:solidFill>
                <a:schemeClr val="bg1"/>
              </a:solidFill>
              <a:latin typeface="Lato" pitchFamily="34" charset="0"/>
            </a:endParaRPr>
          </a:p>
        </p:txBody>
      </p:sp>
      <p:sp>
        <p:nvSpPr>
          <p:cNvPr id="42" name="Rectangle 41"/>
          <p:cNvSpPr/>
          <p:nvPr/>
        </p:nvSpPr>
        <p:spPr>
          <a:xfrm>
            <a:off x="6096822" y="3130550"/>
            <a:ext cx="1757212" cy="338554"/>
          </a:xfrm>
          <a:prstGeom prst="rect">
            <a:avLst/>
          </a:prstGeom>
        </p:spPr>
        <p:txBody>
          <a:bodyPr wrap="none">
            <a:spAutoFit/>
          </a:bodyPr>
          <a:lstStyle/>
          <a:p>
            <a:r>
              <a:rPr lang="en-IN" sz="1600" b="1" dirty="0" smtClean="0">
                <a:solidFill>
                  <a:schemeClr val="bg1"/>
                </a:solidFill>
                <a:latin typeface="Lato" pitchFamily="34" charset="0"/>
              </a:rPr>
              <a:t>Process  Industry</a:t>
            </a:r>
          </a:p>
        </p:txBody>
      </p:sp>
      <p:sp>
        <p:nvSpPr>
          <p:cNvPr id="47" name="Rectangle 46"/>
          <p:cNvSpPr/>
          <p:nvPr/>
        </p:nvSpPr>
        <p:spPr>
          <a:xfrm>
            <a:off x="4268022" y="4800600"/>
            <a:ext cx="1290738" cy="338554"/>
          </a:xfrm>
          <a:prstGeom prst="rect">
            <a:avLst/>
          </a:prstGeom>
        </p:spPr>
        <p:txBody>
          <a:bodyPr wrap="none">
            <a:spAutoFit/>
          </a:bodyPr>
          <a:lstStyle/>
          <a:p>
            <a:r>
              <a:rPr lang="en-IN" sz="1600" b="1" dirty="0" smtClean="0">
                <a:solidFill>
                  <a:schemeClr val="bg1"/>
                </a:solidFill>
                <a:latin typeface="Lato" pitchFamily="34" charset="0"/>
              </a:rPr>
              <a:t>Agricultural</a:t>
            </a:r>
            <a:endParaRPr lang="en-US" sz="1600" b="1" dirty="0">
              <a:solidFill>
                <a:schemeClr val="bg1"/>
              </a:solidFill>
              <a:latin typeface="Lato" pitchFamily="34" charset="0"/>
            </a:endParaRPr>
          </a:p>
        </p:txBody>
      </p:sp>
      <p:sp>
        <p:nvSpPr>
          <p:cNvPr id="41" name="Rectangle 40"/>
          <p:cNvSpPr/>
          <p:nvPr/>
        </p:nvSpPr>
        <p:spPr>
          <a:xfrm>
            <a:off x="534222" y="3166646"/>
            <a:ext cx="827471" cy="338554"/>
          </a:xfrm>
          <a:prstGeom prst="rect">
            <a:avLst/>
          </a:prstGeom>
        </p:spPr>
        <p:txBody>
          <a:bodyPr wrap="none">
            <a:spAutoFit/>
          </a:bodyPr>
          <a:lstStyle/>
          <a:p>
            <a:r>
              <a:rPr lang="en-IN" sz="1600" b="1" dirty="0" smtClean="0">
                <a:solidFill>
                  <a:schemeClr val="bg1"/>
                </a:solidFill>
                <a:latin typeface="Lato" pitchFamily="34" charset="0"/>
              </a:rPr>
              <a:t>Textile</a:t>
            </a:r>
            <a:endParaRPr lang="en-US" sz="1600" b="1" dirty="0">
              <a:solidFill>
                <a:schemeClr val="bg1"/>
              </a:solidFill>
              <a:latin typeface="Lato" pitchFamily="34" charset="0"/>
            </a:endParaRPr>
          </a:p>
        </p:txBody>
      </p:sp>
      <p:sp>
        <p:nvSpPr>
          <p:cNvPr id="43" name="Rectangle 42"/>
          <p:cNvSpPr/>
          <p:nvPr/>
        </p:nvSpPr>
        <p:spPr>
          <a:xfrm>
            <a:off x="8001822" y="3124200"/>
            <a:ext cx="1723549" cy="338554"/>
          </a:xfrm>
          <a:prstGeom prst="rect">
            <a:avLst/>
          </a:prstGeom>
        </p:spPr>
        <p:txBody>
          <a:bodyPr wrap="none">
            <a:spAutoFit/>
          </a:bodyPr>
          <a:lstStyle/>
          <a:p>
            <a:r>
              <a:rPr lang="en-IN" sz="1600" b="1" dirty="0" smtClean="0">
                <a:solidFill>
                  <a:schemeClr val="bg1"/>
                </a:solidFill>
                <a:latin typeface="Lato" pitchFamily="34" charset="0"/>
              </a:rPr>
              <a:t>Railway &amp; Metro</a:t>
            </a:r>
            <a:endParaRPr lang="en-US" sz="1600" b="1" dirty="0">
              <a:solidFill>
                <a:schemeClr val="bg1"/>
              </a:solidFill>
              <a:latin typeface="Lato" pitchFamily="34" charset="0"/>
            </a:endParaRPr>
          </a:p>
        </p:txBody>
      </p:sp>
      <p:sp>
        <p:nvSpPr>
          <p:cNvPr id="48" name="Rectangle 47"/>
          <p:cNvSpPr/>
          <p:nvPr/>
        </p:nvSpPr>
        <p:spPr>
          <a:xfrm>
            <a:off x="6347717" y="4800600"/>
            <a:ext cx="1273105" cy="338554"/>
          </a:xfrm>
          <a:prstGeom prst="rect">
            <a:avLst/>
          </a:prstGeom>
        </p:spPr>
        <p:txBody>
          <a:bodyPr wrap="none">
            <a:spAutoFit/>
          </a:bodyPr>
          <a:lstStyle/>
          <a:p>
            <a:r>
              <a:rPr lang="en-IN" sz="1600" b="1" dirty="0" smtClean="0">
                <a:solidFill>
                  <a:schemeClr val="bg1"/>
                </a:solidFill>
                <a:latin typeface="Lato" pitchFamily="34" charset="0"/>
              </a:rPr>
              <a:t>Automobile</a:t>
            </a:r>
            <a:endParaRPr lang="en-US" sz="1600" b="1" dirty="0">
              <a:solidFill>
                <a:schemeClr val="bg1"/>
              </a:solidFill>
              <a:latin typeface="Lato" pitchFamily="34" charset="0"/>
            </a:endParaRPr>
          </a:p>
        </p:txBody>
      </p:sp>
      <p:sp>
        <p:nvSpPr>
          <p:cNvPr id="37" name="Rectangle 36"/>
          <p:cNvSpPr/>
          <p:nvPr/>
        </p:nvSpPr>
        <p:spPr>
          <a:xfrm>
            <a:off x="2210622" y="3130550"/>
            <a:ext cx="1479892" cy="338554"/>
          </a:xfrm>
          <a:prstGeom prst="rect">
            <a:avLst/>
          </a:prstGeom>
        </p:spPr>
        <p:txBody>
          <a:bodyPr wrap="none">
            <a:spAutoFit/>
          </a:bodyPr>
          <a:lstStyle/>
          <a:p>
            <a:r>
              <a:rPr lang="en-IN" sz="1600" b="1" dirty="0" smtClean="0">
                <a:solidFill>
                  <a:schemeClr val="bg1"/>
                </a:solidFill>
                <a:latin typeface="Lato" pitchFamily="34" charset="0"/>
              </a:rPr>
              <a:t>Machine tools</a:t>
            </a:r>
            <a:endParaRPr lang="en-US" sz="1600" b="1" dirty="0">
              <a:solidFill>
                <a:schemeClr val="bg1"/>
              </a:solidFill>
              <a:latin typeface="Lato" pitchFamily="34" charset="0"/>
            </a:endParaRPr>
          </a:p>
        </p:txBody>
      </p:sp>
      <p:sp>
        <p:nvSpPr>
          <p:cNvPr id="44" name="Rectangle 43"/>
          <p:cNvSpPr/>
          <p:nvPr/>
        </p:nvSpPr>
        <p:spPr>
          <a:xfrm>
            <a:off x="10000967" y="3166646"/>
            <a:ext cx="1887055" cy="338554"/>
          </a:xfrm>
          <a:prstGeom prst="rect">
            <a:avLst/>
          </a:prstGeom>
        </p:spPr>
        <p:txBody>
          <a:bodyPr wrap="none">
            <a:spAutoFit/>
          </a:bodyPr>
          <a:lstStyle/>
          <a:p>
            <a:r>
              <a:rPr lang="en-IN" sz="1600" b="1" dirty="0" smtClean="0">
                <a:solidFill>
                  <a:schemeClr val="bg1"/>
                </a:solidFill>
                <a:latin typeface="Lato" pitchFamily="34" charset="0"/>
              </a:rPr>
              <a:t>Renewable Energy</a:t>
            </a:r>
          </a:p>
        </p:txBody>
      </p:sp>
      <p:sp>
        <p:nvSpPr>
          <p:cNvPr id="45" name="Rectangle 44"/>
          <p:cNvSpPr/>
          <p:nvPr/>
        </p:nvSpPr>
        <p:spPr>
          <a:xfrm>
            <a:off x="305622" y="4800600"/>
            <a:ext cx="1265090" cy="338554"/>
          </a:xfrm>
          <a:prstGeom prst="rect">
            <a:avLst/>
          </a:prstGeom>
        </p:spPr>
        <p:txBody>
          <a:bodyPr wrap="none">
            <a:spAutoFit/>
          </a:bodyPr>
          <a:lstStyle/>
          <a:p>
            <a:r>
              <a:rPr lang="en-IN" sz="1600" b="1" dirty="0" smtClean="0">
                <a:solidFill>
                  <a:schemeClr val="bg1"/>
                </a:solidFill>
                <a:latin typeface="Lato" pitchFamily="34" charset="0"/>
              </a:rPr>
              <a:t>EV Industry</a:t>
            </a:r>
            <a:endParaRPr lang="en-US" sz="1600" b="1" dirty="0">
              <a:solidFill>
                <a:schemeClr val="bg1"/>
              </a:solidFill>
              <a:latin typeface="Lato" pitchFamily="34" charset="0"/>
            </a:endParaRPr>
          </a:p>
        </p:txBody>
      </p:sp>
      <p:sp>
        <p:nvSpPr>
          <p:cNvPr id="49" name="Rectangle 48"/>
          <p:cNvSpPr/>
          <p:nvPr/>
        </p:nvSpPr>
        <p:spPr>
          <a:xfrm>
            <a:off x="8404887" y="4840704"/>
            <a:ext cx="968535" cy="338554"/>
          </a:xfrm>
          <a:prstGeom prst="rect">
            <a:avLst/>
          </a:prstGeom>
        </p:spPr>
        <p:txBody>
          <a:bodyPr wrap="none">
            <a:spAutoFit/>
          </a:bodyPr>
          <a:lstStyle/>
          <a:p>
            <a:r>
              <a:rPr lang="en-IN" sz="1600" b="1" dirty="0" smtClean="0">
                <a:solidFill>
                  <a:schemeClr val="bg1"/>
                </a:solidFill>
                <a:latin typeface="Lato" pitchFamily="34" charset="0"/>
              </a:rPr>
              <a:t>Telecom</a:t>
            </a:r>
            <a:endParaRPr lang="en-US" sz="1600" b="1" dirty="0">
              <a:solidFill>
                <a:schemeClr val="bg1"/>
              </a:solidFill>
              <a:latin typeface="Lato" pitchFamily="34" charset="0"/>
            </a:endParaRPr>
          </a:p>
        </p:txBody>
      </p:sp>
      <p:sp>
        <p:nvSpPr>
          <p:cNvPr id="40" name="Rectangle 39"/>
          <p:cNvSpPr/>
          <p:nvPr/>
        </p:nvSpPr>
        <p:spPr>
          <a:xfrm>
            <a:off x="4268022" y="3130550"/>
            <a:ext cx="1346844" cy="338554"/>
          </a:xfrm>
          <a:prstGeom prst="rect">
            <a:avLst/>
          </a:prstGeom>
        </p:spPr>
        <p:txBody>
          <a:bodyPr wrap="none">
            <a:spAutoFit/>
          </a:bodyPr>
          <a:lstStyle/>
          <a:p>
            <a:r>
              <a:rPr lang="en-IN" sz="1600" b="1" dirty="0" smtClean="0">
                <a:solidFill>
                  <a:schemeClr val="bg1"/>
                </a:solidFill>
                <a:latin typeface="Lato" pitchFamily="34" charset="0"/>
              </a:rPr>
              <a:t>Utility - T&amp;D</a:t>
            </a:r>
            <a:endParaRPr lang="en-US" sz="1600" b="1" dirty="0">
              <a:solidFill>
                <a:schemeClr val="bg1"/>
              </a:solidFill>
              <a:latin typeface="Lato" pitchFamily="34" charset="0"/>
            </a:endParaRPr>
          </a:p>
        </p:txBody>
      </p:sp>
      <p:sp>
        <p:nvSpPr>
          <p:cNvPr id="19" name="Date Placeholder 18"/>
          <p:cNvSpPr>
            <a:spLocks noGrp="1"/>
          </p:cNvSpPr>
          <p:nvPr>
            <p:ph type="dt" sz="half" idx="10"/>
          </p:nvPr>
        </p:nvSpPr>
        <p:spPr/>
        <p:txBody>
          <a:bodyPr/>
          <a:lstStyle/>
          <a:p>
            <a:fld id="{558F9A82-F0B1-456D-BC39-65D908C2DB21}" type="datetime1">
              <a:rPr lang="en-US" smtClean="0">
                <a:solidFill>
                  <a:schemeClr val="bg1"/>
                </a:solidFill>
              </a:rPr>
              <a:t>1/14/2020</a:t>
            </a:fld>
            <a:endParaRPr lang="en-US">
              <a:solidFill>
                <a:schemeClr val="bg1"/>
              </a:solidFill>
            </a:endParaRPr>
          </a:p>
        </p:txBody>
      </p:sp>
      <p:sp>
        <p:nvSpPr>
          <p:cNvPr id="20" name="Slide Number Placeholder 19"/>
          <p:cNvSpPr>
            <a:spLocks noGrp="1"/>
          </p:cNvSpPr>
          <p:nvPr>
            <p:ph type="sldNum" sz="quarter" idx="12"/>
          </p:nvPr>
        </p:nvSpPr>
        <p:spPr/>
        <p:txBody>
          <a:bodyPr/>
          <a:lstStyle/>
          <a:p>
            <a:fld id="{B6F15528-21DE-4FAA-801E-634DDDAF4B2B}" type="slidenum">
              <a:rPr lang="en-US" smtClean="0">
                <a:solidFill>
                  <a:schemeClr val="bg1"/>
                </a:solidFill>
              </a:rPr>
              <a:pPr/>
              <a:t>8</a:t>
            </a:fld>
            <a:endParaRPr lang="en-US">
              <a:solidFill>
                <a:schemeClr val="bg1"/>
              </a:solidFill>
            </a:endParaRPr>
          </a:p>
        </p:txBody>
      </p:sp>
      <p:sp>
        <p:nvSpPr>
          <p:cNvPr id="21" name="Footer Placeholder 20"/>
          <p:cNvSpPr>
            <a:spLocks noGrp="1"/>
          </p:cNvSpPr>
          <p:nvPr>
            <p:ph type="ftr" sz="quarter" idx="11"/>
          </p:nvPr>
        </p:nvSpPr>
        <p:spPr/>
        <p:txBody>
          <a:bodyPr/>
          <a:lstStyle/>
          <a:p>
            <a:r>
              <a:rPr lang="en-US" smtClean="0">
                <a:solidFill>
                  <a:schemeClr val="bg1"/>
                </a:solidFill>
              </a:rPr>
              <a:t>www.lecsindia.com</a:t>
            </a:r>
            <a:endParaRPr lang="en-US">
              <a:solidFill>
                <a:schemeClr val="bg1"/>
              </a:solidFill>
            </a:endParaRP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58454" y="533400"/>
            <a:ext cx="1622158" cy="576964"/>
          </a:xfrm>
          <a:prstGeom prst="rect">
            <a:avLst/>
          </a:prstGeom>
        </p:spPr>
      </p:pic>
      <p:grpSp>
        <p:nvGrpSpPr>
          <p:cNvPr id="23" name="Group 22"/>
          <p:cNvGrpSpPr/>
          <p:nvPr/>
        </p:nvGrpSpPr>
        <p:grpSpPr>
          <a:xfrm>
            <a:off x="10133012" y="228600"/>
            <a:ext cx="863436" cy="1079296"/>
            <a:chOff x="1350274" y="3355413"/>
            <a:chExt cx="1052740" cy="1315926"/>
          </a:xfrm>
        </p:grpSpPr>
        <p:sp>
          <p:nvSpPr>
            <p:cNvPr id="24" name="Rectangle 23"/>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grpSp>
        <p:nvGrpSpPr>
          <p:cNvPr id="26" name="Group 25"/>
          <p:cNvGrpSpPr/>
          <p:nvPr/>
        </p:nvGrpSpPr>
        <p:grpSpPr>
          <a:xfrm>
            <a:off x="11123612" y="228600"/>
            <a:ext cx="863436" cy="1079296"/>
            <a:chOff x="1370012" y="5029200"/>
            <a:chExt cx="1052740" cy="1315926"/>
          </a:xfrm>
        </p:grpSpPr>
        <p:sp>
          <p:nvSpPr>
            <p:cNvPr id="27" name="Rectangle 26"/>
            <p:cNvSpPr/>
            <p:nvPr/>
          </p:nvSpPr>
          <p:spPr>
            <a:xfrm>
              <a:off x="1370012" y="5029200"/>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bject 5"/>
            <p:cNvSpPr/>
            <p:nvPr/>
          </p:nvSpPr>
          <p:spPr>
            <a:xfrm>
              <a:off x="1560191" y="5158008"/>
              <a:ext cx="655684" cy="1017492"/>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rgbClr val="000066"/>
                </a:solidFill>
              </a:endParaRPr>
            </a:p>
          </p:txBody>
        </p:sp>
      </p:grpSp>
      <p:sp>
        <p:nvSpPr>
          <p:cNvPr id="30" name="Oval 29"/>
          <p:cNvSpPr/>
          <p:nvPr/>
        </p:nvSpPr>
        <p:spPr>
          <a:xfrm>
            <a:off x="10437812" y="2055812"/>
            <a:ext cx="915988" cy="9159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C:\Users\Vikram\Desktop\innovation.png"/>
          <p:cNvPicPr>
            <a:picLocks noChangeAspect="1" noChangeArrowheads="1"/>
          </p:cNvPicPr>
          <p:nvPr/>
        </p:nvPicPr>
        <p:blipFill>
          <a:blip r:embed="rId6" cstate="print"/>
          <a:srcRect/>
          <a:stretch>
            <a:fillRect/>
          </a:stretch>
        </p:blipFill>
        <p:spPr bwMode="auto">
          <a:xfrm>
            <a:off x="10514012" y="2209800"/>
            <a:ext cx="713204" cy="713204"/>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p:cNvSpPr/>
          <p:nvPr/>
        </p:nvSpPr>
        <p:spPr>
          <a:xfrm>
            <a:off x="4659468" y="2590800"/>
            <a:ext cx="3013966" cy="1631216"/>
          </a:xfrm>
          <a:prstGeom prst="rect">
            <a:avLst/>
          </a:prstGeom>
        </p:spPr>
        <p:txBody>
          <a:bodyPr wrap="none">
            <a:spAutoFit/>
          </a:bodyPr>
          <a:lstStyle/>
          <a:p>
            <a:pPr algn="ctr"/>
            <a:r>
              <a:rPr lang="en-IN" sz="4000" dirty="0" smtClean="0">
                <a:solidFill>
                  <a:schemeClr val="bg1"/>
                </a:solidFill>
                <a:latin typeface="Lato" pitchFamily="34" charset="0"/>
              </a:rPr>
              <a:t>Introduction</a:t>
            </a:r>
          </a:p>
          <a:p>
            <a:pPr algn="ctr"/>
            <a:r>
              <a:rPr lang="en-IN" sz="6000" dirty="0" smtClean="0">
                <a:solidFill>
                  <a:schemeClr val="bg1"/>
                </a:solidFill>
                <a:latin typeface="Lato" pitchFamily="34" charset="0"/>
              </a:rPr>
              <a:t>LECS</a:t>
            </a:r>
          </a:p>
        </p:txBody>
      </p:sp>
      <p:sp>
        <p:nvSpPr>
          <p:cNvPr id="13" name="Date Placeholder 12"/>
          <p:cNvSpPr>
            <a:spLocks noGrp="1"/>
          </p:cNvSpPr>
          <p:nvPr>
            <p:ph type="dt" sz="half" idx="10"/>
          </p:nvPr>
        </p:nvSpPr>
        <p:spPr/>
        <p:txBody>
          <a:bodyPr/>
          <a:lstStyle/>
          <a:p>
            <a:fld id="{4EF65370-BFB7-444B-A2BF-A914161D1E4E}" type="datetime1">
              <a:rPr lang="en-US" smtClean="0">
                <a:solidFill>
                  <a:schemeClr val="bg1"/>
                </a:solidFill>
              </a:rPr>
              <a:t>1/14/2020</a:t>
            </a:fld>
            <a:endParaRPr lang="en-US" dirty="0">
              <a:solidFill>
                <a:schemeClr val="bg1"/>
              </a:solidFill>
            </a:endParaRPr>
          </a:p>
        </p:txBody>
      </p:sp>
      <p:sp>
        <p:nvSpPr>
          <p:cNvPr id="14" name="Slide Number Placeholder 13"/>
          <p:cNvSpPr>
            <a:spLocks noGrp="1"/>
          </p:cNvSpPr>
          <p:nvPr>
            <p:ph type="sldNum" sz="quarter" idx="12"/>
          </p:nvPr>
        </p:nvSpPr>
        <p:spPr/>
        <p:txBody>
          <a:bodyPr/>
          <a:lstStyle/>
          <a:p>
            <a:fld id="{B6F15528-21DE-4FAA-801E-634DDDAF4B2B}" type="slidenum">
              <a:rPr lang="en-US" smtClean="0">
                <a:solidFill>
                  <a:schemeClr val="bg1"/>
                </a:solidFill>
              </a:rPr>
              <a:pPr/>
              <a:t>9</a:t>
            </a:fld>
            <a:endParaRPr lang="en-US">
              <a:solidFill>
                <a:schemeClr val="bg1"/>
              </a:solidFill>
            </a:endParaRPr>
          </a:p>
        </p:txBody>
      </p:sp>
      <p:sp>
        <p:nvSpPr>
          <p:cNvPr id="15" name="Footer Placeholder 14"/>
          <p:cNvSpPr>
            <a:spLocks noGrp="1"/>
          </p:cNvSpPr>
          <p:nvPr>
            <p:ph type="ftr" sz="quarter" idx="11"/>
          </p:nvPr>
        </p:nvSpPr>
        <p:spPr/>
        <p:txBody>
          <a:bodyPr/>
          <a:lstStyle/>
          <a:p>
            <a:r>
              <a:rPr lang="en-US" smtClean="0">
                <a:solidFill>
                  <a:schemeClr val="bg1"/>
                </a:solidFill>
              </a:rPr>
              <a:t>www.lecsindia.com</a:t>
            </a:r>
            <a:endParaRPr lang="en-US">
              <a:solidFill>
                <a:schemeClr val="bg1"/>
              </a:solidFill>
            </a:endParaRP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1612" y="228600"/>
            <a:ext cx="1622158" cy="576964"/>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1EAC752-7FCB-49AD-8998-6EA27CE774FF}"/>
              </a:ext>
            </a:extLst>
          </p:cNvPr>
          <p:cNvGrpSpPr/>
          <p:nvPr/>
        </p:nvGrpSpPr>
        <p:grpSpPr>
          <a:xfrm>
            <a:off x="4022120" y="1155143"/>
            <a:ext cx="4144585" cy="5779057"/>
            <a:chOff x="4372976" y="1747714"/>
            <a:chExt cx="3427951" cy="4779809"/>
          </a:xfrm>
        </p:grpSpPr>
        <p:grpSp>
          <p:nvGrpSpPr>
            <p:cNvPr id="11" name="Group 35">
              <a:extLst>
                <a:ext uri="{FF2B5EF4-FFF2-40B4-BE49-F238E27FC236}">
                  <a16:creationId xmlns:a16="http://schemas.microsoft.com/office/drawing/2014/main" id="{84BFC645-9E51-40D4-8CDB-9E8B0B4481D0}"/>
                </a:ext>
              </a:extLst>
            </p:cNvPr>
            <p:cNvGrpSpPr/>
            <p:nvPr/>
          </p:nvGrpSpPr>
          <p:grpSpPr>
            <a:xfrm>
              <a:off x="5011204" y="4959484"/>
              <a:ext cx="2050634" cy="1568039"/>
              <a:chOff x="3432883" y="4959482"/>
              <a:chExt cx="2050634" cy="1568039"/>
            </a:xfrm>
          </p:grpSpPr>
          <p:sp>
            <p:nvSpPr>
              <p:cNvPr id="31" name="Freeform 8">
                <a:extLst>
                  <a:ext uri="{FF2B5EF4-FFF2-40B4-BE49-F238E27FC236}">
                    <a16:creationId xmlns:a16="http://schemas.microsoft.com/office/drawing/2014/main" id="{1BF2A3D0-43B1-4072-AAAC-5F9208D3B662}"/>
                  </a:ext>
                </a:extLst>
              </p:cNvPr>
              <p:cNvSpPr/>
              <p:nvPr/>
            </p:nvSpPr>
            <p:spPr>
              <a:xfrm>
                <a:off x="3768393" y="5031845"/>
                <a:ext cx="1617554" cy="1495676"/>
              </a:xfrm>
              <a:custGeom>
                <a:avLst/>
                <a:gdLst>
                  <a:gd name="connsiteX0" fmla="*/ 922351 w 1836751"/>
                  <a:gd name="connsiteY0" fmla="*/ 0 h 1001864"/>
                  <a:gd name="connsiteX1" fmla="*/ 0 w 1836751"/>
                  <a:gd name="connsiteY1" fmla="*/ 405516 h 1001864"/>
                  <a:gd name="connsiteX2" fmla="*/ 842838 w 1836751"/>
                  <a:gd name="connsiteY2" fmla="*/ 143123 h 1001864"/>
                  <a:gd name="connsiteX3" fmla="*/ 652007 w 1836751"/>
                  <a:gd name="connsiteY3" fmla="*/ 787179 h 1001864"/>
                  <a:gd name="connsiteX4" fmla="*/ 962108 w 1836751"/>
                  <a:gd name="connsiteY4" fmla="*/ 159026 h 1001864"/>
                  <a:gd name="connsiteX5" fmla="*/ 930303 w 1836751"/>
                  <a:gd name="connsiteY5" fmla="*/ 1001864 h 1001864"/>
                  <a:gd name="connsiteX6" fmla="*/ 1033670 w 1836751"/>
                  <a:gd name="connsiteY6" fmla="*/ 95416 h 1001864"/>
                  <a:gd name="connsiteX7" fmla="*/ 1272209 w 1836751"/>
                  <a:gd name="connsiteY7" fmla="*/ 985962 h 1001864"/>
                  <a:gd name="connsiteX8" fmla="*/ 1160891 w 1836751"/>
                  <a:gd name="connsiteY8" fmla="*/ 95416 h 1001864"/>
                  <a:gd name="connsiteX9" fmla="*/ 1733385 w 1836751"/>
                  <a:gd name="connsiteY9" fmla="*/ 763325 h 1001864"/>
                  <a:gd name="connsiteX10" fmla="*/ 1264258 w 1836751"/>
                  <a:gd name="connsiteY10" fmla="*/ 79513 h 1001864"/>
                  <a:gd name="connsiteX11" fmla="*/ 1836751 w 1836751"/>
                  <a:gd name="connsiteY11" fmla="*/ 214685 h 1001864"/>
                  <a:gd name="connsiteX12" fmla="*/ 922351 w 1836751"/>
                  <a:gd name="connsiteY12" fmla="*/ 0 h 1001864"/>
                  <a:gd name="connsiteX0" fmla="*/ 943782 w 1836751"/>
                  <a:gd name="connsiteY0" fmla="*/ 0 h 989958"/>
                  <a:gd name="connsiteX1" fmla="*/ 0 w 1836751"/>
                  <a:gd name="connsiteY1" fmla="*/ 393610 h 989958"/>
                  <a:gd name="connsiteX2" fmla="*/ 842838 w 1836751"/>
                  <a:gd name="connsiteY2" fmla="*/ 131217 h 989958"/>
                  <a:gd name="connsiteX3" fmla="*/ 652007 w 1836751"/>
                  <a:gd name="connsiteY3" fmla="*/ 775273 h 989958"/>
                  <a:gd name="connsiteX4" fmla="*/ 962108 w 1836751"/>
                  <a:gd name="connsiteY4" fmla="*/ 147120 h 989958"/>
                  <a:gd name="connsiteX5" fmla="*/ 930303 w 1836751"/>
                  <a:gd name="connsiteY5" fmla="*/ 989958 h 989958"/>
                  <a:gd name="connsiteX6" fmla="*/ 1033670 w 1836751"/>
                  <a:gd name="connsiteY6" fmla="*/ 83510 h 989958"/>
                  <a:gd name="connsiteX7" fmla="*/ 1272209 w 1836751"/>
                  <a:gd name="connsiteY7" fmla="*/ 974056 h 989958"/>
                  <a:gd name="connsiteX8" fmla="*/ 1160891 w 1836751"/>
                  <a:gd name="connsiteY8" fmla="*/ 83510 h 989958"/>
                  <a:gd name="connsiteX9" fmla="*/ 1733385 w 1836751"/>
                  <a:gd name="connsiteY9" fmla="*/ 751419 h 989958"/>
                  <a:gd name="connsiteX10" fmla="*/ 1264258 w 1836751"/>
                  <a:gd name="connsiteY10" fmla="*/ 67607 h 989958"/>
                  <a:gd name="connsiteX11" fmla="*/ 1836751 w 1836751"/>
                  <a:gd name="connsiteY11" fmla="*/ 202779 h 989958"/>
                  <a:gd name="connsiteX12" fmla="*/ 943782 w 1836751"/>
                  <a:gd name="connsiteY12" fmla="*/ 0 h 989958"/>
                  <a:gd name="connsiteX0" fmla="*/ 943782 w 1836751"/>
                  <a:gd name="connsiteY0" fmla="*/ 0 h 989958"/>
                  <a:gd name="connsiteX1" fmla="*/ 0 w 1836751"/>
                  <a:gd name="connsiteY1" fmla="*/ 393610 h 989958"/>
                  <a:gd name="connsiteX2" fmla="*/ 885701 w 1836751"/>
                  <a:gd name="connsiteY2" fmla="*/ 78829 h 989958"/>
                  <a:gd name="connsiteX3" fmla="*/ 652007 w 1836751"/>
                  <a:gd name="connsiteY3" fmla="*/ 775273 h 989958"/>
                  <a:gd name="connsiteX4" fmla="*/ 962108 w 1836751"/>
                  <a:gd name="connsiteY4" fmla="*/ 147120 h 989958"/>
                  <a:gd name="connsiteX5" fmla="*/ 930303 w 1836751"/>
                  <a:gd name="connsiteY5" fmla="*/ 989958 h 989958"/>
                  <a:gd name="connsiteX6" fmla="*/ 1033670 w 1836751"/>
                  <a:gd name="connsiteY6" fmla="*/ 83510 h 989958"/>
                  <a:gd name="connsiteX7" fmla="*/ 1272209 w 1836751"/>
                  <a:gd name="connsiteY7" fmla="*/ 974056 h 989958"/>
                  <a:gd name="connsiteX8" fmla="*/ 1160891 w 1836751"/>
                  <a:gd name="connsiteY8" fmla="*/ 83510 h 989958"/>
                  <a:gd name="connsiteX9" fmla="*/ 1733385 w 1836751"/>
                  <a:gd name="connsiteY9" fmla="*/ 751419 h 989958"/>
                  <a:gd name="connsiteX10" fmla="*/ 1264258 w 1836751"/>
                  <a:gd name="connsiteY10" fmla="*/ 67607 h 989958"/>
                  <a:gd name="connsiteX11" fmla="*/ 1836751 w 1836751"/>
                  <a:gd name="connsiteY11" fmla="*/ 202779 h 989958"/>
                  <a:gd name="connsiteX12" fmla="*/ 943782 w 1836751"/>
                  <a:gd name="connsiteY12" fmla="*/ 0 h 989958"/>
                  <a:gd name="connsiteX0" fmla="*/ 929495 w 1822464"/>
                  <a:gd name="connsiteY0" fmla="*/ 0 h 989958"/>
                  <a:gd name="connsiteX1" fmla="*/ 0 w 1822464"/>
                  <a:gd name="connsiteY1" fmla="*/ 476953 h 989958"/>
                  <a:gd name="connsiteX2" fmla="*/ 871414 w 1822464"/>
                  <a:gd name="connsiteY2" fmla="*/ 78829 h 989958"/>
                  <a:gd name="connsiteX3" fmla="*/ 637720 w 1822464"/>
                  <a:gd name="connsiteY3" fmla="*/ 775273 h 989958"/>
                  <a:gd name="connsiteX4" fmla="*/ 947821 w 1822464"/>
                  <a:gd name="connsiteY4" fmla="*/ 147120 h 989958"/>
                  <a:gd name="connsiteX5" fmla="*/ 916016 w 1822464"/>
                  <a:gd name="connsiteY5" fmla="*/ 989958 h 989958"/>
                  <a:gd name="connsiteX6" fmla="*/ 1019383 w 1822464"/>
                  <a:gd name="connsiteY6" fmla="*/ 83510 h 989958"/>
                  <a:gd name="connsiteX7" fmla="*/ 1257922 w 1822464"/>
                  <a:gd name="connsiteY7" fmla="*/ 974056 h 989958"/>
                  <a:gd name="connsiteX8" fmla="*/ 1146604 w 1822464"/>
                  <a:gd name="connsiteY8" fmla="*/ 83510 h 989958"/>
                  <a:gd name="connsiteX9" fmla="*/ 1719098 w 1822464"/>
                  <a:gd name="connsiteY9" fmla="*/ 751419 h 989958"/>
                  <a:gd name="connsiteX10" fmla="*/ 1249971 w 1822464"/>
                  <a:gd name="connsiteY10" fmla="*/ 67607 h 989958"/>
                  <a:gd name="connsiteX11" fmla="*/ 1822464 w 1822464"/>
                  <a:gd name="connsiteY11" fmla="*/ 202779 h 989958"/>
                  <a:gd name="connsiteX12" fmla="*/ 929495 w 1822464"/>
                  <a:gd name="connsiteY12" fmla="*/ 0 h 989958"/>
                  <a:gd name="connsiteX0" fmla="*/ 867583 w 1760552"/>
                  <a:gd name="connsiteY0" fmla="*/ 0 h 989958"/>
                  <a:gd name="connsiteX1" fmla="*/ 0 w 1760552"/>
                  <a:gd name="connsiteY1" fmla="*/ 619828 h 989958"/>
                  <a:gd name="connsiteX2" fmla="*/ 809502 w 1760552"/>
                  <a:gd name="connsiteY2" fmla="*/ 78829 h 989958"/>
                  <a:gd name="connsiteX3" fmla="*/ 575808 w 1760552"/>
                  <a:gd name="connsiteY3" fmla="*/ 775273 h 989958"/>
                  <a:gd name="connsiteX4" fmla="*/ 885909 w 1760552"/>
                  <a:gd name="connsiteY4" fmla="*/ 147120 h 989958"/>
                  <a:gd name="connsiteX5" fmla="*/ 854104 w 1760552"/>
                  <a:gd name="connsiteY5" fmla="*/ 989958 h 989958"/>
                  <a:gd name="connsiteX6" fmla="*/ 957471 w 1760552"/>
                  <a:gd name="connsiteY6" fmla="*/ 83510 h 989958"/>
                  <a:gd name="connsiteX7" fmla="*/ 1196010 w 1760552"/>
                  <a:gd name="connsiteY7" fmla="*/ 974056 h 989958"/>
                  <a:gd name="connsiteX8" fmla="*/ 1084692 w 1760552"/>
                  <a:gd name="connsiteY8" fmla="*/ 83510 h 989958"/>
                  <a:gd name="connsiteX9" fmla="*/ 1657186 w 1760552"/>
                  <a:gd name="connsiteY9" fmla="*/ 751419 h 989958"/>
                  <a:gd name="connsiteX10" fmla="*/ 1188059 w 1760552"/>
                  <a:gd name="connsiteY10" fmla="*/ 67607 h 989958"/>
                  <a:gd name="connsiteX11" fmla="*/ 1760552 w 1760552"/>
                  <a:gd name="connsiteY11" fmla="*/ 202779 h 989958"/>
                  <a:gd name="connsiteX12" fmla="*/ 867583 w 1760552"/>
                  <a:gd name="connsiteY12" fmla="*/ 0 h 989958"/>
                  <a:gd name="connsiteX0" fmla="*/ 867583 w 1760552"/>
                  <a:gd name="connsiteY0" fmla="*/ 0 h 989958"/>
                  <a:gd name="connsiteX1" fmla="*/ 0 w 1760552"/>
                  <a:gd name="connsiteY1" fmla="*/ 619828 h 989958"/>
                  <a:gd name="connsiteX2" fmla="*/ 809502 w 1760552"/>
                  <a:gd name="connsiteY2" fmla="*/ 78829 h 989958"/>
                  <a:gd name="connsiteX3" fmla="*/ 480558 w 1760552"/>
                  <a:gd name="connsiteY3" fmla="*/ 784798 h 989958"/>
                  <a:gd name="connsiteX4" fmla="*/ 885909 w 1760552"/>
                  <a:gd name="connsiteY4" fmla="*/ 147120 h 989958"/>
                  <a:gd name="connsiteX5" fmla="*/ 854104 w 1760552"/>
                  <a:gd name="connsiteY5" fmla="*/ 989958 h 989958"/>
                  <a:gd name="connsiteX6" fmla="*/ 957471 w 1760552"/>
                  <a:gd name="connsiteY6" fmla="*/ 83510 h 989958"/>
                  <a:gd name="connsiteX7" fmla="*/ 1196010 w 1760552"/>
                  <a:gd name="connsiteY7" fmla="*/ 974056 h 989958"/>
                  <a:gd name="connsiteX8" fmla="*/ 1084692 w 1760552"/>
                  <a:gd name="connsiteY8" fmla="*/ 83510 h 989958"/>
                  <a:gd name="connsiteX9" fmla="*/ 1657186 w 1760552"/>
                  <a:gd name="connsiteY9" fmla="*/ 751419 h 989958"/>
                  <a:gd name="connsiteX10" fmla="*/ 1188059 w 1760552"/>
                  <a:gd name="connsiteY10" fmla="*/ 67607 h 989958"/>
                  <a:gd name="connsiteX11" fmla="*/ 1760552 w 1760552"/>
                  <a:gd name="connsiteY11" fmla="*/ 202779 h 989958"/>
                  <a:gd name="connsiteX12" fmla="*/ 867583 w 1760552"/>
                  <a:gd name="connsiteY12" fmla="*/ 0 h 989958"/>
                  <a:gd name="connsiteX0" fmla="*/ 867583 w 1760552"/>
                  <a:gd name="connsiteY0" fmla="*/ 0 h 989958"/>
                  <a:gd name="connsiteX1" fmla="*/ 0 w 1760552"/>
                  <a:gd name="connsiteY1" fmla="*/ 619828 h 989958"/>
                  <a:gd name="connsiteX2" fmla="*/ 809502 w 1760552"/>
                  <a:gd name="connsiteY2" fmla="*/ 78829 h 989958"/>
                  <a:gd name="connsiteX3" fmla="*/ 480558 w 1760552"/>
                  <a:gd name="connsiteY3" fmla="*/ 784798 h 989958"/>
                  <a:gd name="connsiteX4" fmla="*/ 871622 w 1760552"/>
                  <a:gd name="connsiteY4" fmla="*/ 85208 h 989958"/>
                  <a:gd name="connsiteX5" fmla="*/ 854104 w 1760552"/>
                  <a:gd name="connsiteY5" fmla="*/ 989958 h 989958"/>
                  <a:gd name="connsiteX6" fmla="*/ 957471 w 1760552"/>
                  <a:gd name="connsiteY6" fmla="*/ 83510 h 989958"/>
                  <a:gd name="connsiteX7" fmla="*/ 1196010 w 1760552"/>
                  <a:gd name="connsiteY7" fmla="*/ 974056 h 989958"/>
                  <a:gd name="connsiteX8" fmla="*/ 1084692 w 1760552"/>
                  <a:gd name="connsiteY8" fmla="*/ 83510 h 989958"/>
                  <a:gd name="connsiteX9" fmla="*/ 1657186 w 1760552"/>
                  <a:gd name="connsiteY9" fmla="*/ 751419 h 989958"/>
                  <a:gd name="connsiteX10" fmla="*/ 1188059 w 1760552"/>
                  <a:gd name="connsiteY10" fmla="*/ 67607 h 989958"/>
                  <a:gd name="connsiteX11" fmla="*/ 1760552 w 1760552"/>
                  <a:gd name="connsiteY11" fmla="*/ 202779 h 989958"/>
                  <a:gd name="connsiteX12" fmla="*/ 867583 w 1760552"/>
                  <a:gd name="connsiteY12" fmla="*/ 0 h 989958"/>
                  <a:gd name="connsiteX0" fmla="*/ 867583 w 1760552"/>
                  <a:gd name="connsiteY0" fmla="*/ 0 h 989958"/>
                  <a:gd name="connsiteX1" fmla="*/ 0 w 1760552"/>
                  <a:gd name="connsiteY1" fmla="*/ 619828 h 989958"/>
                  <a:gd name="connsiteX2" fmla="*/ 809502 w 1760552"/>
                  <a:gd name="connsiteY2" fmla="*/ 78829 h 989958"/>
                  <a:gd name="connsiteX3" fmla="*/ 480558 w 1760552"/>
                  <a:gd name="connsiteY3" fmla="*/ 784798 h 989958"/>
                  <a:gd name="connsiteX4" fmla="*/ 871622 w 1760552"/>
                  <a:gd name="connsiteY4" fmla="*/ 85208 h 989958"/>
                  <a:gd name="connsiteX5" fmla="*/ 854104 w 1760552"/>
                  <a:gd name="connsiteY5" fmla="*/ 989958 h 989958"/>
                  <a:gd name="connsiteX6" fmla="*/ 912227 w 1760552"/>
                  <a:gd name="connsiteY6" fmla="*/ 57316 h 989958"/>
                  <a:gd name="connsiteX7" fmla="*/ 1196010 w 1760552"/>
                  <a:gd name="connsiteY7" fmla="*/ 974056 h 989958"/>
                  <a:gd name="connsiteX8" fmla="*/ 1084692 w 1760552"/>
                  <a:gd name="connsiteY8" fmla="*/ 83510 h 989958"/>
                  <a:gd name="connsiteX9" fmla="*/ 1657186 w 1760552"/>
                  <a:gd name="connsiteY9" fmla="*/ 751419 h 989958"/>
                  <a:gd name="connsiteX10" fmla="*/ 1188059 w 1760552"/>
                  <a:gd name="connsiteY10" fmla="*/ 67607 h 989958"/>
                  <a:gd name="connsiteX11" fmla="*/ 1760552 w 1760552"/>
                  <a:gd name="connsiteY11" fmla="*/ 202779 h 989958"/>
                  <a:gd name="connsiteX12" fmla="*/ 867583 w 1760552"/>
                  <a:gd name="connsiteY12" fmla="*/ 0 h 989958"/>
                  <a:gd name="connsiteX0" fmla="*/ 867583 w 1760552"/>
                  <a:gd name="connsiteY0" fmla="*/ 0 h 989958"/>
                  <a:gd name="connsiteX1" fmla="*/ 0 w 1760552"/>
                  <a:gd name="connsiteY1" fmla="*/ 619828 h 989958"/>
                  <a:gd name="connsiteX2" fmla="*/ 809502 w 1760552"/>
                  <a:gd name="connsiteY2" fmla="*/ 78829 h 989958"/>
                  <a:gd name="connsiteX3" fmla="*/ 480558 w 1760552"/>
                  <a:gd name="connsiteY3" fmla="*/ 784798 h 989958"/>
                  <a:gd name="connsiteX4" fmla="*/ 871622 w 1760552"/>
                  <a:gd name="connsiteY4" fmla="*/ 85208 h 989958"/>
                  <a:gd name="connsiteX5" fmla="*/ 854104 w 1760552"/>
                  <a:gd name="connsiteY5" fmla="*/ 989958 h 989958"/>
                  <a:gd name="connsiteX6" fmla="*/ 912227 w 1760552"/>
                  <a:gd name="connsiteY6" fmla="*/ 57316 h 989958"/>
                  <a:gd name="connsiteX7" fmla="*/ 1079329 w 1760552"/>
                  <a:gd name="connsiteY7" fmla="*/ 971675 h 989958"/>
                  <a:gd name="connsiteX8" fmla="*/ 1084692 w 1760552"/>
                  <a:gd name="connsiteY8" fmla="*/ 83510 h 989958"/>
                  <a:gd name="connsiteX9" fmla="*/ 1657186 w 1760552"/>
                  <a:gd name="connsiteY9" fmla="*/ 751419 h 989958"/>
                  <a:gd name="connsiteX10" fmla="*/ 1188059 w 1760552"/>
                  <a:gd name="connsiteY10" fmla="*/ 67607 h 989958"/>
                  <a:gd name="connsiteX11" fmla="*/ 1760552 w 1760552"/>
                  <a:gd name="connsiteY11" fmla="*/ 202779 h 989958"/>
                  <a:gd name="connsiteX12" fmla="*/ 867583 w 1760552"/>
                  <a:gd name="connsiteY12" fmla="*/ 0 h 989958"/>
                  <a:gd name="connsiteX0" fmla="*/ 867583 w 1760552"/>
                  <a:gd name="connsiteY0" fmla="*/ 0 h 989958"/>
                  <a:gd name="connsiteX1" fmla="*/ 0 w 1760552"/>
                  <a:gd name="connsiteY1" fmla="*/ 619828 h 989958"/>
                  <a:gd name="connsiteX2" fmla="*/ 809502 w 1760552"/>
                  <a:gd name="connsiteY2" fmla="*/ 78829 h 989958"/>
                  <a:gd name="connsiteX3" fmla="*/ 480558 w 1760552"/>
                  <a:gd name="connsiteY3" fmla="*/ 784798 h 989958"/>
                  <a:gd name="connsiteX4" fmla="*/ 871622 w 1760552"/>
                  <a:gd name="connsiteY4" fmla="*/ 85208 h 989958"/>
                  <a:gd name="connsiteX5" fmla="*/ 854104 w 1760552"/>
                  <a:gd name="connsiteY5" fmla="*/ 989958 h 989958"/>
                  <a:gd name="connsiteX6" fmla="*/ 912227 w 1760552"/>
                  <a:gd name="connsiteY6" fmla="*/ 57316 h 989958"/>
                  <a:gd name="connsiteX7" fmla="*/ 1079329 w 1760552"/>
                  <a:gd name="connsiteY7" fmla="*/ 971675 h 989958"/>
                  <a:gd name="connsiteX8" fmla="*/ 958485 w 1760552"/>
                  <a:gd name="connsiteY8" fmla="*/ 66841 h 989958"/>
                  <a:gd name="connsiteX9" fmla="*/ 1657186 w 1760552"/>
                  <a:gd name="connsiteY9" fmla="*/ 751419 h 989958"/>
                  <a:gd name="connsiteX10" fmla="*/ 1188059 w 1760552"/>
                  <a:gd name="connsiteY10" fmla="*/ 67607 h 989958"/>
                  <a:gd name="connsiteX11" fmla="*/ 1760552 w 1760552"/>
                  <a:gd name="connsiteY11" fmla="*/ 202779 h 989958"/>
                  <a:gd name="connsiteX12" fmla="*/ 867583 w 1760552"/>
                  <a:gd name="connsiteY12" fmla="*/ 0 h 989958"/>
                  <a:gd name="connsiteX0" fmla="*/ 867583 w 1760552"/>
                  <a:gd name="connsiteY0" fmla="*/ 0 h 989958"/>
                  <a:gd name="connsiteX1" fmla="*/ 0 w 1760552"/>
                  <a:gd name="connsiteY1" fmla="*/ 619828 h 989958"/>
                  <a:gd name="connsiteX2" fmla="*/ 809502 w 1760552"/>
                  <a:gd name="connsiteY2" fmla="*/ 78829 h 989958"/>
                  <a:gd name="connsiteX3" fmla="*/ 480558 w 1760552"/>
                  <a:gd name="connsiteY3" fmla="*/ 784798 h 989958"/>
                  <a:gd name="connsiteX4" fmla="*/ 871622 w 1760552"/>
                  <a:gd name="connsiteY4" fmla="*/ 85208 h 989958"/>
                  <a:gd name="connsiteX5" fmla="*/ 854104 w 1760552"/>
                  <a:gd name="connsiteY5" fmla="*/ 989958 h 989958"/>
                  <a:gd name="connsiteX6" fmla="*/ 912227 w 1760552"/>
                  <a:gd name="connsiteY6" fmla="*/ 57316 h 989958"/>
                  <a:gd name="connsiteX7" fmla="*/ 1079329 w 1760552"/>
                  <a:gd name="connsiteY7" fmla="*/ 971675 h 989958"/>
                  <a:gd name="connsiteX8" fmla="*/ 958485 w 1760552"/>
                  <a:gd name="connsiteY8" fmla="*/ 66841 h 989958"/>
                  <a:gd name="connsiteX9" fmla="*/ 1657186 w 1760552"/>
                  <a:gd name="connsiteY9" fmla="*/ 751419 h 989958"/>
                  <a:gd name="connsiteX10" fmla="*/ 1188059 w 1760552"/>
                  <a:gd name="connsiteY10" fmla="*/ 67607 h 989958"/>
                  <a:gd name="connsiteX11" fmla="*/ 1760552 w 1760552"/>
                  <a:gd name="connsiteY11" fmla="*/ 202779 h 989958"/>
                  <a:gd name="connsiteX12" fmla="*/ 867583 w 1760552"/>
                  <a:gd name="connsiteY12" fmla="*/ 0 h 989958"/>
                  <a:gd name="connsiteX0" fmla="*/ 867583 w 1760552"/>
                  <a:gd name="connsiteY0" fmla="*/ 0 h 989958"/>
                  <a:gd name="connsiteX1" fmla="*/ 0 w 1760552"/>
                  <a:gd name="connsiteY1" fmla="*/ 619828 h 989958"/>
                  <a:gd name="connsiteX2" fmla="*/ 809502 w 1760552"/>
                  <a:gd name="connsiteY2" fmla="*/ 78829 h 989958"/>
                  <a:gd name="connsiteX3" fmla="*/ 480558 w 1760552"/>
                  <a:gd name="connsiteY3" fmla="*/ 784798 h 989958"/>
                  <a:gd name="connsiteX4" fmla="*/ 871622 w 1760552"/>
                  <a:gd name="connsiteY4" fmla="*/ 85208 h 989958"/>
                  <a:gd name="connsiteX5" fmla="*/ 854104 w 1760552"/>
                  <a:gd name="connsiteY5" fmla="*/ 989958 h 989958"/>
                  <a:gd name="connsiteX6" fmla="*/ 912227 w 1760552"/>
                  <a:gd name="connsiteY6" fmla="*/ 57316 h 989958"/>
                  <a:gd name="connsiteX7" fmla="*/ 1079329 w 1760552"/>
                  <a:gd name="connsiteY7" fmla="*/ 971675 h 989958"/>
                  <a:gd name="connsiteX8" fmla="*/ 958485 w 1760552"/>
                  <a:gd name="connsiteY8" fmla="*/ 66841 h 989958"/>
                  <a:gd name="connsiteX9" fmla="*/ 1657186 w 1760552"/>
                  <a:gd name="connsiteY9" fmla="*/ 751419 h 989958"/>
                  <a:gd name="connsiteX10" fmla="*/ 1188059 w 1760552"/>
                  <a:gd name="connsiteY10" fmla="*/ 67607 h 989958"/>
                  <a:gd name="connsiteX11" fmla="*/ 1760552 w 1760552"/>
                  <a:gd name="connsiteY11" fmla="*/ 202779 h 989958"/>
                  <a:gd name="connsiteX12" fmla="*/ 867583 w 1760552"/>
                  <a:gd name="connsiteY12" fmla="*/ 0 h 989958"/>
                  <a:gd name="connsiteX0" fmla="*/ 867583 w 1760552"/>
                  <a:gd name="connsiteY0" fmla="*/ 0 h 989958"/>
                  <a:gd name="connsiteX1" fmla="*/ 0 w 1760552"/>
                  <a:gd name="connsiteY1" fmla="*/ 619828 h 989958"/>
                  <a:gd name="connsiteX2" fmla="*/ 809502 w 1760552"/>
                  <a:gd name="connsiteY2" fmla="*/ 78829 h 989958"/>
                  <a:gd name="connsiteX3" fmla="*/ 480558 w 1760552"/>
                  <a:gd name="connsiteY3" fmla="*/ 784798 h 989958"/>
                  <a:gd name="connsiteX4" fmla="*/ 871622 w 1760552"/>
                  <a:gd name="connsiteY4" fmla="*/ 85208 h 989958"/>
                  <a:gd name="connsiteX5" fmla="*/ 854104 w 1760552"/>
                  <a:gd name="connsiteY5" fmla="*/ 989958 h 989958"/>
                  <a:gd name="connsiteX6" fmla="*/ 912227 w 1760552"/>
                  <a:gd name="connsiteY6" fmla="*/ 57316 h 989958"/>
                  <a:gd name="connsiteX7" fmla="*/ 1079329 w 1760552"/>
                  <a:gd name="connsiteY7" fmla="*/ 971675 h 989958"/>
                  <a:gd name="connsiteX8" fmla="*/ 958485 w 1760552"/>
                  <a:gd name="connsiteY8" fmla="*/ 66841 h 989958"/>
                  <a:gd name="connsiteX9" fmla="*/ 1657186 w 1760552"/>
                  <a:gd name="connsiteY9" fmla="*/ 751419 h 989958"/>
                  <a:gd name="connsiteX10" fmla="*/ 983272 w 1760552"/>
                  <a:gd name="connsiteY10" fmla="*/ 53320 h 989958"/>
                  <a:gd name="connsiteX11" fmla="*/ 1760552 w 1760552"/>
                  <a:gd name="connsiteY11" fmla="*/ 202779 h 989958"/>
                  <a:gd name="connsiteX12" fmla="*/ 867583 w 1760552"/>
                  <a:gd name="connsiteY12" fmla="*/ 0 h 989958"/>
                  <a:gd name="connsiteX0" fmla="*/ 867583 w 1760552"/>
                  <a:gd name="connsiteY0" fmla="*/ 4327 h 994285"/>
                  <a:gd name="connsiteX1" fmla="*/ 0 w 1760552"/>
                  <a:gd name="connsiteY1" fmla="*/ 624155 h 994285"/>
                  <a:gd name="connsiteX2" fmla="*/ 809502 w 1760552"/>
                  <a:gd name="connsiteY2" fmla="*/ 83156 h 994285"/>
                  <a:gd name="connsiteX3" fmla="*/ 480558 w 1760552"/>
                  <a:gd name="connsiteY3" fmla="*/ 789125 h 994285"/>
                  <a:gd name="connsiteX4" fmla="*/ 871622 w 1760552"/>
                  <a:gd name="connsiteY4" fmla="*/ 89535 h 994285"/>
                  <a:gd name="connsiteX5" fmla="*/ 854104 w 1760552"/>
                  <a:gd name="connsiteY5" fmla="*/ 994285 h 994285"/>
                  <a:gd name="connsiteX6" fmla="*/ 912227 w 1760552"/>
                  <a:gd name="connsiteY6" fmla="*/ 61643 h 994285"/>
                  <a:gd name="connsiteX7" fmla="*/ 1079329 w 1760552"/>
                  <a:gd name="connsiteY7" fmla="*/ 976002 h 994285"/>
                  <a:gd name="connsiteX8" fmla="*/ 958485 w 1760552"/>
                  <a:gd name="connsiteY8" fmla="*/ 71168 h 994285"/>
                  <a:gd name="connsiteX9" fmla="*/ 1657186 w 1760552"/>
                  <a:gd name="connsiteY9" fmla="*/ 755746 h 994285"/>
                  <a:gd name="connsiteX10" fmla="*/ 983272 w 1760552"/>
                  <a:gd name="connsiteY10" fmla="*/ 57647 h 994285"/>
                  <a:gd name="connsiteX11" fmla="*/ 1760552 w 1760552"/>
                  <a:gd name="connsiteY11" fmla="*/ 207106 h 994285"/>
                  <a:gd name="connsiteX12" fmla="*/ 907339 w 1760552"/>
                  <a:gd name="connsiteY12" fmla="*/ 0 h 994285"/>
                  <a:gd name="connsiteX13" fmla="*/ 867583 w 1760552"/>
                  <a:gd name="connsiteY13" fmla="*/ 4327 h 994285"/>
                  <a:gd name="connsiteX0" fmla="*/ 867583 w 1769068"/>
                  <a:gd name="connsiteY0" fmla="*/ 4327 h 994285"/>
                  <a:gd name="connsiteX1" fmla="*/ 0 w 1769068"/>
                  <a:gd name="connsiteY1" fmla="*/ 624155 h 994285"/>
                  <a:gd name="connsiteX2" fmla="*/ 809502 w 1769068"/>
                  <a:gd name="connsiteY2" fmla="*/ 83156 h 994285"/>
                  <a:gd name="connsiteX3" fmla="*/ 480558 w 1769068"/>
                  <a:gd name="connsiteY3" fmla="*/ 789125 h 994285"/>
                  <a:gd name="connsiteX4" fmla="*/ 871622 w 1769068"/>
                  <a:gd name="connsiteY4" fmla="*/ 89535 h 994285"/>
                  <a:gd name="connsiteX5" fmla="*/ 854104 w 1769068"/>
                  <a:gd name="connsiteY5" fmla="*/ 994285 h 994285"/>
                  <a:gd name="connsiteX6" fmla="*/ 912227 w 1769068"/>
                  <a:gd name="connsiteY6" fmla="*/ 61643 h 994285"/>
                  <a:gd name="connsiteX7" fmla="*/ 1079329 w 1769068"/>
                  <a:gd name="connsiteY7" fmla="*/ 976002 h 994285"/>
                  <a:gd name="connsiteX8" fmla="*/ 958485 w 1769068"/>
                  <a:gd name="connsiteY8" fmla="*/ 71168 h 994285"/>
                  <a:gd name="connsiteX9" fmla="*/ 1657186 w 1769068"/>
                  <a:gd name="connsiteY9" fmla="*/ 755746 h 994285"/>
                  <a:gd name="connsiteX10" fmla="*/ 983272 w 1769068"/>
                  <a:gd name="connsiteY10" fmla="*/ 57647 h 994285"/>
                  <a:gd name="connsiteX11" fmla="*/ 1760552 w 1769068"/>
                  <a:gd name="connsiteY11" fmla="*/ 207106 h 994285"/>
                  <a:gd name="connsiteX12" fmla="*/ 1381208 w 1769068"/>
                  <a:gd name="connsiteY12" fmla="*/ 97632 h 994285"/>
                  <a:gd name="connsiteX13" fmla="*/ 907339 w 1769068"/>
                  <a:gd name="connsiteY13" fmla="*/ 0 h 994285"/>
                  <a:gd name="connsiteX14" fmla="*/ 867583 w 1769068"/>
                  <a:gd name="connsiteY14" fmla="*/ 4327 h 994285"/>
                  <a:gd name="connsiteX0" fmla="*/ 867583 w 1731999"/>
                  <a:gd name="connsiteY0" fmla="*/ 4327 h 994285"/>
                  <a:gd name="connsiteX1" fmla="*/ 0 w 1731999"/>
                  <a:gd name="connsiteY1" fmla="*/ 624155 h 994285"/>
                  <a:gd name="connsiteX2" fmla="*/ 809502 w 1731999"/>
                  <a:gd name="connsiteY2" fmla="*/ 83156 h 994285"/>
                  <a:gd name="connsiteX3" fmla="*/ 480558 w 1731999"/>
                  <a:gd name="connsiteY3" fmla="*/ 789125 h 994285"/>
                  <a:gd name="connsiteX4" fmla="*/ 871622 w 1731999"/>
                  <a:gd name="connsiteY4" fmla="*/ 89535 h 994285"/>
                  <a:gd name="connsiteX5" fmla="*/ 854104 w 1731999"/>
                  <a:gd name="connsiteY5" fmla="*/ 994285 h 994285"/>
                  <a:gd name="connsiteX6" fmla="*/ 912227 w 1731999"/>
                  <a:gd name="connsiteY6" fmla="*/ 61643 h 994285"/>
                  <a:gd name="connsiteX7" fmla="*/ 1079329 w 1731999"/>
                  <a:gd name="connsiteY7" fmla="*/ 976002 h 994285"/>
                  <a:gd name="connsiteX8" fmla="*/ 958485 w 1731999"/>
                  <a:gd name="connsiteY8" fmla="*/ 71168 h 994285"/>
                  <a:gd name="connsiteX9" fmla="*/ 1657186 w 1731999"/>
                  <a:gd name="connsiteY9" fmla="*/ 755746 h 994285"/>
                  <a:gd name="connsiteX10" fmla="*/ 983272 w 1731999"/>
                  <a:gd name="connsiteY10" fmla="*/ 57647 h 994285"/>
                  <a:gd name="connsiteX11" fmla="*/ 1722452 w 1731999"/>
                  <a:gd name="connsiteY11" fmla="*/ 388081 h 994285"/>
                  <a:gd name="connsiteX12" fmla="*/ 1381208 w 1731999"/>
                  <a:gd name="connsiteY12" fmla="*/ 97632 h 994285"/>
                  <a:gd name="connsiteX13" fmla="*/ 907339 w 1731999"/>
                  <a:gd name="connsiteY13" fmla="*/ 0 h 994285"/>
                  <a:gd name="connsiteX14" fmla="*/ 867583 w 1731999"/>
                  <a:gd name="connsiteY14" fmla="*/ 4327 h 994285"/>
                  <a:gd name="connsiteX0" fmla="*/ 867583 w 1731999"/>
                  <a:gd name="connsiteY0" fmla="*/ 4327 h 994285"/>
                  <a:gd name="connsiteX1" fmla="*/ 0 w 1731999"/>
                  <a:gd name="connsiteY1" fmla="*/ 624155 h 994285"/>
                  <a:gd name="connsiteX2" fmla="*/ 809502 w 1731999"/>
                  <a:gd name="connsiteY2" fmla="*/ 83156 h 994285"/>
                  <a:gd name="connsiteX3" fmla="*/ 480558 w 1731999"/>
                  <a:gd name="connsiteY3" fmla="*/ 789125 h 994285"/>
                  <a:gd name="connsiteX4" fmla="*/ 871622 w 1731999"/>
                  <a:gd name="connsiteY4" fmla="*/ 89535 h 994285"/>
                  <a:gd name="connsiteX5" fmla="*/ 854104 w 1731999"/>
                  <a:gd name="connsiteY5" fmla="*/ 994285 h 994285"/>
                  <a:gd name="connsiteX6" fmla="*/ 912227 w 1731999"/>
                  <a:gd name="connsiteY6" fmla="*/ 61643 h 994285"/>
                  <a:gd name="connsiteX7" fmla="*/ 1079329 w 1731999"/>
                  <a:gd name="connsiteY7" fmla="*/ 976002 h 994285"/>
                  <a:gd name="connsiteX8" fmla="*/ 958485 w 1731999"/>
                  <a:gd name="connsiteY8" fmla="*/ 71168 h 994285"/>
                  <a:gd name="connsiteX9" fmla="*/ 1657186 w 1731999"/>
                  <a:gd name="connsiteY9" fmla="*/ 755746 h 994285"/>
                  <a:gd name="connsiteX10" fmla="*/ 983272 w 1731999"/>
                  <a:gd name="connsiteY10" fmla="*/ 57647 h 994285"/>
                  <a:gd name="connsiteX11" fmla="*/ 1722452 w 1731999"/>
                  <a:gd name="connsiteY11" fmla="*/ 388081 h 994285"/>
                  <a:gd name="connsiteX12" fmla="*/ 1381208 w 1731999"/>
                  <a:gd name="connsiteY12" fmla="*/ 97632 h 994285"/>
                  <a:gd name="connsiteX13" fmla="*/ 907339 w 1731999"/>
                  <a:gd name="connsiteY13" fmla="*/ 0 h 994285"/>
                  <a:gd name="connsiteX14" fmla="*/ 867583 w 1731999"/>
                  <a:gd name="connsiteY14" fmla="*/ 4327 h 994285"/>
                  <a:gd name="connsiteX0" fmla="*/ 867583 w 1722452"/>
                  <a:gd name="connsiteY0" fmla="*/ 4327 h 994285"/>
                  <a:gd name="connsiteX1" fmla="*/ 0 w 1722452"/>
                  <a:gd name="connsiteY1" fmla="*/ 624155 h 994285"/>
                  <a:gd name="connsiteX2" fmla="*/ 809502 w 1722452"/>
                  <a:gd name="connsiteY2" fmla="*/ 83156 h 994285"/>
                  <a:gd name="connsiteX3" fmla="*/ 480558 w 1722452"/>
                  <a:gd name="connsiteY3" fmla="*/ 789125 h 994285"/>
                  <a:gd name="connsiteX4" fmla="*/ 871622 w 1722452"/>
                  <a:gd name="connsiteY4" fmla="*/ 89535 h 994285"/>
                  <a:gd name="connsiteX5" fmla="*/ 854104 w 1722452"/>
                  <a:gd name="connsiteY5" fmla="*/ 994285 h 994285"/>
                  <a:gd name="connsiteX6" fmla="*/ 912227 w 1722452"/>
                  <a:gd name="connsiteY6" fmla="*/ 61643 h 994285"/>
                  <a:gd name="connsiteX7" fmla="*/ 1079329 w 1722452"/>
                  <a:gd name="connsiteY7" fmla="*/ 976002 h 994285"/>
                  <a:gd name="connsiteX8" fmla="*/ 958485 w 1722452"/>
                  <a:gd name="connsiteY8" fmla="*/ 71168 h 994285"/>
                  <a:gd name="connsiteX9" fmla="*/ 1657186 w 1722452"/>
                  <a:gd name="connsiteY9" fmla="*/ 755746 h 994285"/>
                  <a:gd name="connsiteX10" fmla="*/ 983272 w 1722452"/>
                  <a:gd name="connsiteY10" fmla="*/ 57647 h 994285"/>
                  <a:gd name="connsiteX11" fmla="*/ 1722452 w 1722452"/>
                  <a:gd name="connsiteY11" fmla="*/ 388081 h 994285"/>
                  <a:gd name="connsiteX12" fmla="*/ 1381208 w 1722452"/>
                  <a:gd name="connsiteY12" fmla="*/ 97632 h 994285"/>
                  <a:gd name="connsiteX13" fmla="*/ 907339 w 1722452"/>
                  <a:gd name="connsiteY13" fmla="*/ 0 h 994285"/>
                  <a:gd name="connsiteX14" fmla="*/ 867583 w 1722452"/>
                  <a:gd name="connsiteY14" fmla="*/ 4327 h 994285"/>
                  <a:gd name="connsiteX0" fmla="*/ 867583 w 1722452"/>
                  <a:gd name="connsiteY0" fmla="*/ 4327 h 994285"/>
                  <a:gd name="connsiteX1" fmla="*/ 0 w 1722452"/>
                  <a:gd name="connsiteY1" fmla="*/ 624155 h 994285"/>
                  <a:gd name="connsiteX2" fmla="*/ 809502 w 1722452"/>
                  <a:gd name="connsiteY2" fmla="*/ 83156 h 994285"/>
                  <a:gd name="connsiteX3" fmla="*/ 480558 w 1722452"/>
                  <a:gd name="connsiteY3" fmla="*/ 789125 h 994285"/>
                  <a:gd name="connsiteX4" fmla="*/ 871622 w 1722452"/>
                  <a:gd name="connsiteY4" fmla="*/ 89535 h 994285"/>
                  <a:gd name="connsiteX5" fmla="*/ 854104 w 1722452"/>
                  <a:gd name="connsiteY5" fmla="*/ 994285 h 994285"/>
                  <a:gd name="connsiteX6" fmla="*/ 912227 w 1722452"/>
                  <a:gd name="connsiteY6" fmla="*/ 61643 h 994285"/>
                  <a:gd name="connsiteX7" fmla="*/ 1079329 w 1722452"/>
                  <a:gd name="connsiteY7" fmla="*/ 976002 h 994285"/>
                  <a:gd name="connsiteX8" fmla="*/ 958485 w 1722452"/>
                  <a:gd name="connsiteY8" fmla="*/ 71168 h 994285"/>
                  <a:gd name="connsiteX9" fmla="*/ 1657186 w 1722452"/>
                  <a:gd name="connsiteY9" fmla="*/ 755746 h 994285"/>
                  <a:gd name="connsiteX10" fmla="*/ 983272 w 1722452"/>
                  <a:gd name="connsiteY10" fmla="*/ 57647 h 994285"/>
                  <a:gd name="connsiteX11" fmla="*/ 1722452 w 1722452"/>
                  <a:gd name="connsiteY11" fmla="*/ 388081 h 994285"/>
                  <a:gd name="connsiteX12" fmla="*/ 1381208 w 1722452"/>
                  <a:gd name="connsiteY12" fmla="*/ 97632 h 994285"/>
                  <a:gd name="connsiteX13" fmla="*/ 907339 w 1722452"/>
                  <a:gd name="connsiteY13" fmla="*/ 0 h 994285"/>
                  <a:gd name="connsiteX14" fmla="*/ 867583 w 1722452"/>
                  <a:gd name="connsiteY14" fmla="*/ 4327 h 994285"/>
                  <a:gd name="connsiteX0" fmla="*/ 867583 w 1722452"/>
                  <a:gd name="connsiteY0" fmla="*/ 4327 h 994285"/>
                  <a:gd name="connsiteX1" fmla="*/ 0 w 1722452"/>
                  <a:gd name="connsiteY1" fmla="*/ 624155 h 994285"/>
                  <a:gd name="connsiteX2" fmla="*/ 809502 w 1722452"/>
                  <a:gd name="connsiteY2" fmla="*/ 83156 h 994285"/>
                  <a:gd name="connsiteX3" fmla="*/ 480558 w 1722452"/>
                  <a:gd name="connsiteY3" fmla="*/ 789125 h 994285"/>
                  <a:gd name="connsiteX4" fmla="*/ 871622 w 1722452"/>
                  <a:gd name="connsiteY4" fmla="*/ 89535 h 994285"/>
                  <a:gd name="connsiteX5" fmla="*/ 854104 w 1722452"/>
                  <a:gd name="connsiteY5" fmla="*/ 994285 h 994285"/>
                  <a:gd name="connsiteX6" fmla="*/ 912227 w 1722452"/>
                  <a:gd name="connsiteY6" fmla="*/ 61643 h 994285"/>
                  <a:gd name="connsiteX7" fmla="*/ 1079329 w 1722452"/>
                  <a:gd name="connsiteY7" fmla="*/ 976002 h 994285"/>
                  <a:gd name="connsiteX8" fmla="*/ 958485 w 1722452"/>
                  <a:gd name="connsiteY8" fmla="*/ 71168 h 994285"/>
                  <a:gd name="connsiteX9" fmla="*/ 1657186 w 1722452"/>
                  <a:gd name="connsiteY9" fmla="*/ 755746 h 994285"/>
                  <a:gd name="connsiteX10" fmla="*/ 983272 w 1722452"/>
                  <a:gd name="connsiteY10" fmla="*/ 57647 h 994285"/>
                  <a:gd name="connsiteX11" fmla="*/ 1722452 w 1722452"/>
                  <a:gd name="connsiteY11" fmla="*/ 388081 h 994285"/>
                  <a:gd name="connsiteX12" fmla="*/ 1381208 w 1722452"/>
                  <a:gd name="connsiteY12" fmla="*/ 97632 h 994285"/>
                  <a:gd name="connsiteX13" fmla="*/ 907339 w 1722452"/>
                  <a:gd name="connsiteY13" fmla="*/ 0 h 994285"/>
                  <a:gd name="connsiteX14" fmla="*/ 867583 w 1722452"/>
                  <a:gd name="connsiteY14" fmla="*/ 4327 h 994285"/>
                  <a:gd name="connsiteX0" fmla="*/ 867583 w 1722452"/>
                  <a:gd name="connsiteY0" fmla="*/ 4327 h 994285"/>
                  <a:gd name="connsiteX1" fmla="*/ 0 w 1722452"/>
                  <a:gd name="connsiteY1" fmla="*/ 624155 h 994285"/>
                  <a:gd name="connsiteX2" fmla="*/ 809502 w 1722452"/>
                  <a:gd name="connsiteY2" fmla="*/ 83156 h 994285"/>
                  <a:gd name="connsiteX3" fmla="*/ 480558 w 1722452"/>
                  <a:gd name="connsiteY3" fmla="*/ 789125 h 994285"/>
                  <a:gd name="connsiteX4" fmla="*/ 871622 w 1722452"/>
                  <a:gd name="connsiteY4" fmla="*/ 89535 h 994285"/>
                  <a:gd name="connsiteX5" fmla="*/ 854104 w 1722452"/>
                  <a:gd name="connsiteY5" fmla="*/ 994285 h 994285"/>
                  <a:gd name="connsiteX6" fmla="*/ 912227 w 1722452"/>
                  <a:gd name="connsiteY6" fmla="*/ 61643 h 994285"/>
                  <a:gd name="connsiteX7" fmla="*/ 1079329 w 1722452"/>
                  <a:gd name="connsiteY7" fmla="*/ 976002 h 994285"/>
                  <a:gd name="connsiteX8" fmla="*/ 958485 w 1722452"/>
                  <a:gd name="connsiteY8" fmla="*/ 71168 h 994285"/>
                  <a:gd name="connsiteX9" fmla="*/ 1657186 w 1722452"/>
                  <a:gd name="connsiteY9" fmla="*/ 755746 h 994285"/>
                  <a:gd name="connsiteX10" fmla="*/ 983272 w 1722452"/>
                  <a:gd name="connsiteY10" fmla="*/ 57647 h 994285"/>
                  <a:gd name="connsiteX11" fmla="*/ 1722452 w 1722452"/>
                  <a:gd name="connsiteY11" fmla="*/ 388081 h 994285"/>
                  <a:gd name="connsiteX12" fmla="*/ 1381208 w 1722452"/>
                  <a:gd name="connsiteY12" fmla="*/ 97632 h 994285"/>
                  <a:gd name="connsiteX13" fmla="*/ 907339 w 1722452"/>
                  <a:gd name="connsiteY13" fmla="*/ 0 h 994285"/>
                  <a:gd name="connsiteX14" fmla="*/ 867583 w 1722452"/>
                  <a:gd name="connsiteY14" fmla="*/ 4327 h 994285"/>
                  <a:gd name="connsiteX0" fmla="*/ 867583 w 1722452"/>
                  <a:gd name="connsiteY0" fmla="*/ 4327 h 994285"/>
                  <a:gd name="connsiteX1" fmla="*/ 0 w 1722452"/>
                  <a:gd name="connsiteY1" fmla="*/ 624155 h 994285"/>
                  <a:gd name="connsiteX2" fmla="*/ 809502 w 1722452"/>
                  <a:gd name="connsiteY2" fmla="*/ 83156 h 994285"/>
                  <a:gd name="connsiteX3" fmla="*/ 480558 w 1722452"/>
                  <a:gd name="connsiteY3" fmla="*/ 789125 h 994285"/>
                  <a:gd name="connsiteX4" fmla="*/ 871622 w 1722452"/>
                  <a:gd name="connsiteY4" fmla="*/ 89535 h 994285"/>
                  <a:gd name="connsiteX5" fmla="*/ 854104 w 1722452"/>
                  <a:gd name="connsiteY5" fmla="*/ 994285 h 994285"/>
                  <a:gd name="connsiteX6" fmla="*/ 912227 w 1722452"/>
                  <a:gd name="connsiteY6" fmla="*/ 61643 h 994285"/>
                  <a:gd name="connsiteX7" fmla="*/ 1079329 w 1722452"/>
                  <a:gd name="connsiteY7" fmla="*/ 976002 h 994285"/>
                  <a:gd name="connsiteX8" fmla="*/ 958485 w 1722452"/>
                  <a:gd name="connsiteY8" fmla="*/ 71168 h 994285"/>
                  <a:gd name="connsiteX9" fmla="*/ 1657186 w 1722452"/>
                  <a:gd name="connsiteY9" fmla="*/ 755746 h 994285"/>
                  <a:gd name="connsiteX10" fmla="*/ 983272 w 1722452"/>
                  <a:gd name="connsiteY10" fmla="*/ 57647 h 994285"/>
                  <a:gd name="connsiteX11" fmla="*/ 1722452 w 1722452"/>
                  <a:gd name="connsiteY11" fmla="*/ 388081 h 994285"/>
                  <a:gd name="connsiteX12" fmla="*/ 1233570 w 1722452"/>
                  <a:gd name="connsiteY12" fmla="*/ 61914 h 994285"/>
                  <a:gd name="connsiteX13" fmla="*/ 907339 w 1722452"/>
                  <a:gd name="connsiteY13" fmla="*/ 0 h 994285"/>
                  <a:gd name="connsiteX14" fmla="*/ 867583 w 1722452"/>
                  <a:gd name="connsiteY14" fmla="*/ 4327 h 994285"/>
                  <a:gd name="connsiteX0" fmla="*/ 867583 w 1722452"/>
                  <a:gd name="connsiteY0" fmla="*/ 4327 h 994285"/>
                  <a:gd name="connsiteX1" fmla="*/ 0 w 1722452"/>
                  <a:gd name="connsiteY1" fmla="*/ 624155 h 994285"/>
                  <a:gd name="connsiteX2" fmla="*/ 809502 w 1722452"/>
                  <a:gd name="connsiteY2" fmla="*/ 83156 h 994285"/>
                  <a:gd name="connsiteX3" fmla="*/ 480558 w 1722452"/>
                  <a:gd name="connsiteY3" fmla="*/ 789125 h 994285"/>
                  <a:gd name="connsiteX4" fmla="*/ 871622 w 1722452"/>
                  <a:gd name="connsiteY4" fmla="*/ 89535 h 994285"/>
                  <a:gd name="connsiteX5" fmla="*/ 854104 w 1722452"/>
                  <a:gd name="connsiteY5" fmla="*/ 994285 h 994285"/>
                  <a:gd name="connsiteX6" fmla="*/ 912227 w 1722452"/>
                  <a:gd name="connsiteY6" fmla="*/ 61643 h 994285"/>
                  <a:gd name="connsiteX7" fmla="*/ 1079329 w 1722452"/>
                  <a:gd name="connsiteY7" fmla="*/ 976002 h 994285"/>
                  <a:gd name="connsiteX8" fmla="*/ 958485 w 1722452"/>
                  <a:gd name="connsiteY8" fmla="*/ 71168 h 994285"/>
                  <a:gd name="connsiteX9" fmla="*/ 1657186 w 1722452"/>
                  <a:gd name="connsiteY9" fmla="*/ 755746 h 994285"/>
                  <a:gd name="connsiteX10" fmla="*/ 983272 w 1722452"/>
                  <a:gd name="connsiteY10" fmla="*/ 57647 h 994285"/>
                  <a:gd name="connsiteX11" fmla="*/ 1722452 w 1722452"/>
                  <a:gd name="connsiteY11" fmla="*/ 388081 h 994285"/>
                  <a:gd name="connsiteX12" fmla="*/ 1271670 w 1722452"/>
                  <a:gd name="connsiteY12" fmla="*/ 64295 h 994285"/>
                  <a:gd name="connsiteX13" fmla="*/ 907339 w 1722452"/>
                  <a:gd name="connsiteY13" fmla="*/ 0 h 994285"/>
                  <a:gd name="connsiteX14" fmla="*/ 867583 w 1722452"/>
                  <a:gd name="connsiteY14" fmla="*/ 4327 h 994285"/>
                  <a:gd name="connsiteX0" fmla="*/ 867583 w 1722452"/>
                  <a:gd name="connsiteY0" fmla="*/ 4327 h 994285"/>
                  <a:gd name="connsiteX1" fmla="*/ 0 w 1722452"/>
                  <a:gd name="connsiteY1" fmla="*/ 624155 h 994285"/>
                  <a:gd name="connsiteX2" fmla="*/ 809502 w 1722452"/>
                  <a:gd name="connsiteY2" fmla="*/ 83156 h 994285"/>
                  <a:gd name="connsiteX3" fmla="*/ 480558 w 1722452"/>
                  <a:gd name="connsiteY3" fmla="*/ 789125 h 994285"/>
                  <a:gd name="connsiteX4" fmla="*/ 871622 w 1722452"/>
                  <a:gd name="connsiteY4" fmla="*/ 89535 h 994285"/>
                  <a:gd name="connsiteX5" fmla="*/ 854104 w 1722452"/>
                  <a:gd name="connsiteY5" fmla="*/ 994285 h 994285"/>
                  <a:gd name="connsiteX6" fmla="*/ 912227 w 1722452"/>
                  <a:gd name="connsiteY6" fmla="*/ 61643 h 994285"/>
                  <a:gd name="connsiteX7" fmla="*/ 1079329 w 1722452"/>
                  <a:gd name="connsiteY7" fmla="*/ 976002 h 994285"/>
                  <a:gd name="connsiteX8" fmla="*/ 958485 w 1722452"/>
                  <a:gd name="connsiteY8" fmla="*/ 71168 h 994285"/>
                  <a:gd name="connsiteX9" fmla="*/ 1657186 w 1722452"/>
                  <a:gd name="connsiteY9" fmla="*/ 755746 h 994285"/>
                  <a:gd name="connsiteX10" fmla="*/ 983272 w 1722452"/>
                  <a:gd name="connsiteY10" fmla="*/ 57647 h 994285"/>
                  <a:gd name="connsiteX11" fmla="*/ 1722452 w 1722452"/>
                  <a:gd name="connsiteY11" fmla="*/ 388081 h 994285"/>
                  <a:gd name="connsiteX12" fmla="*/ 1271670 w 1722452"/>
                  <a:gd name="connsiteY12" fmla="*/ 64295 h 994285"/>
                  <a:gd name="connsiteX13" fmla="*/ 907339 w 1722452"/>
                  <a:gd name="connsiteY13" fmla="*/ 0 h 994285"/>
                  <a:gd name="connsiteX14" fmla="*/ 867583 w 1722452"/>
                  <a:gd name="connsiteY14" fmla="*/ 4327 h 994285"/>
                  <a:gd name="connsiteX0" fmla="*/ 867583 w 1722452"/>
                  <a:gd name="connsiteY0" fmla="*/ 4327 h 994285"/>
                  <a:gd name="connsiteX1" fmla="*/ 0 w 1722452"/>
                  <a:gd name="connsiteY1" fmla="*/ 624155 h 994285"/>
                  <a:gd name="connsiteX2" fmla="*/ 809502 w 1722452"/>
                  <a:gd name="connsiteY2" fmla="*/ 83156 h 994285"/>
                  <a:gd name="connsiteX3" fmla="*/ 480558 w 1722452"/>
                  <a:gd name="connsiteY3" fmla="*/ 789125 h 994285"/>
                  <a:gd name="connsiteX4" fmla="*/ 871622 w 1722452"/>
                  <a:gd name="connsiteY4" fmla="*/ 89535 h 994285"/>
                  <a:gd name="connsiteX5" fmla="*/ 854104 w 1722452"/>
                  <a:gd name="connsiteY5" fmla="*/ 994285 h 994285"/>
                  <a:gd name="connsiteX6" fmla="*/ 912227 w 1722452"/>
                  <a:gd name="connsiteY6" fmla="*/ 61643 h 994285"/>
                  <a:gd name="connsiteX7" fmla="*/ 1079329 w 1722452"/>
                  <a:gd name="connsiteY7" fmla="*/ 976002 h 994285"/>
                  <a:gd name="connsiteX8" fmla="*/ 958485 w 1722452"/>
                  <a:gd name="connsiteY8" fmla="*/ 71168 h 994285"/>
                  <a:gd name="connsiteX9" fmla="*/ 1657186 w 1722452"/>
                  <a:gd name="connsiteY9" fmla="*/ 755746 h 994285"/>
                  <a:gd name="connsiteX10" fmla="*/ 983272 w 1722452"/>
                  <a:gd name="connsiteY10" fmla="*/ 57647 h 994285"/>
                  <a:gd name="connsiteX11" fmla="*/ 1722452 w 1722452"/>
                  <a:gd name="connsiteY11" fmla="*/ 388081 h 994285"/>
                  <a:gd name="connsiteX12" fmla="*/ 1271670 w 1722452"/>
                  <a:gd name="connsiteY12" fmla="*/ 64295 h 994285"/>
                  <a:gd name="connsiteX13" fmla="*/ 907339 w 1722452"/>
                  <a:gd name="connsiteY13" fmla="*/ 0 h 994285"/>
                  <a:gd name="connsiteX14" fmla="*/ 867583 w 1722452"/>
                  <a:gd name="connsiteY14" fmla="*/ 4327 h 994285"/>
                  <a:gd name="connsiteX0" fmla="*/ 867583 w 1722452"/>
                  <a:gd name="connsiteY0" fmla="*/ 4327 h 994285"/>
                  <a:gd name="connsiteX1" fmla="*/ 528722 w 1722452"/>
                  <a:gd name="connsiteY1" fmla="*/ 200026 h 994285"/>
                  <a:gd name="connsiteX2" fmla="*/ 0 w 1722452"/>
                  <a:gd name="connsiteY2" fmla="*/ 624155 h 994285"/>
                  <a:gd name="connsiteX3" fmla="*/ 809502 w 1722452"/>
                  <a:gd name="connsiteY3" fmla="*/ 83156 h 994285"/>
                  <a:gd name="connsiteX4" fmla="*/ 480558 w 1722452"/>
                  <a:gd name="connsiteY4" fmla="*/ 789125 h 994285"/>
                  <a:gd name="connsiteX5" fmla="*/ 871622 w 1722452"/>
                  <a:gd name="connsiteY5" fmla="*/ 89535 h 994285"/>
                  <a:gd name="connsiteX6" fmla="*/ 854104 w 1722452"/>
                  <a:gd name="connsiteY6" fmla="*/ 994285 h 994285"/>
                  <a:gd name="connsiteX7" fmla="*/ 912227 w 1722452"/>
                  <a:gd name="connsiteY7" fmla="*/ 61643 h 994285"/>
                  <a:gd name="connsiteX8" fmla="*/ 1079329 w 1722452"/>
                  <a:gd name="connsiteY8" fmla="*/ 976002 h 994285"/>
                  <a:gd name="connsiteX9" fmla="*/ 958485 w 1722452"/>
                  <a:gd name="connsiteY9" fmla="*/ 71168 h 994285"/>
                  <a:gd name="connsiteX10" fmla="*/ 1657186 w 1722452"/>
                  <a:gd name="connsiteY10" fmla="*/ 755746 h 994285"/>
                  <a:gd name="connsiteX11" fmla="*/ 983272 w 1722452"/>
                  <a:gd name="connsiteY11" fmla="*/ 57647 h 994285"/>
                  <a:gd name="connsiteX12" fmla="*/ 1722452 w 1722452"/>
                  <a:gd name="connsiteY12" fmla="*/ 388081 h 994285"/>
                  <a:gd name="connsiteX13" fmla="*/ 1271670 w 1722452"/>
                  <a:gd name="connsiteY13" fmla="*/ 64295 h 994285"/>
                  <a:gd name="connsiteX14" fmla="*/ 907339 w 1722452"/>
                  <a:gd name="connsiteY14" fmla="*/ 0 h 994285"/>
                  <a:gd name="connsiteX15" fmla="*/ 867583 w 1722452"/>
                  <a:gd name="connsiteY15" fmla="*/ 4327 h 994285"/>
                  <a:gd name="connsiteX0" fmla="*/ 636601 w 1491470"/>
                  <a:gd name="connsiteY0" fmla="*/ 4327 h 994285"/>
                  <a:gd name="connsiteX1" fmla="*/ 297740 w 1491470"/>
                  <a:gd name="connsiteY1" fmla="*/ 200026 h 994285"/>
                  <a:gd name="connsiteX2" fmla="*/ 0 w 1491470"/>
                  <a:gd name="connsiteY2" fmla="*/ 607487 h 994285"/>
                  <a:gd name="connsiteX3" fmla="*/ 578520 w 1491470"/>
                  <a:gd name="connsiteY3" fmla="*/ 83156 h 994285"/>
                  <a:gd name="connsiteX4" fmla="*/ 249576 w 1491470"/>
                  <a:gd name="connsiteY4" fmla="*/ 789125 h 994285"/>
                  <a:gd name="connsiteX5" fmla="*/ 640640 w 1491470"/>
                  <a:gd name="connsiteY5" fmla="*/ 89535 h 994285"/>
                  <a:gd name="connsiteX6" fmla="*/ 623122 w 1491470"/>
                  <a:gd name="connsiteY6" fmla="*/ 994285 h 994285"/>
                  <a:gd name="connsiteX7" fmla="*/ 681245 w 1491470"/>
                  <a:gd name="connsiteY7" fmla="*/ 61643 h 994285"/>
                  <a:gd name="connsiteX8" fmla="*/ 848347 w 1491470"/>
                  <a:gd name="connsiteY8" fmla="*/ 976002 h 994285"/>
                  <a:gd name="connsiteX9" fmla="*/ 727503 w 1491470"/>
                  <a:gd name="connsiteY9" fmla="*/ 71168 h 994285"/>
                  <a:gd name="connsiteX10" fmla="*/ 1426204 w 1491470"/>
                  <a:gd name="connsiteY10" fmla="*/ 755746 h 994285"/>
                  <a:gd name="connsiteX11" fmla="*/ 752290 w 1491470"/>
                  <a:gd name="connsiteY11" fmla="*/ 57647 h 994285"/>
                  <a:gd name="connsiteX12" fmla="*/ 1491470 w 1491470"/>
                  <a:gd name="connsiteY12" fmla="*/ 388081 h 994285"/>
                  <a:gd name="connsiteX13" fmla="*/ 1040688 w 1491470"/>
                  <a:gd name="connsiteY13" fmla="*/ 64295 h 994285"/>
                  <a:gd name="connsiteX14" fmla="*/ 676357 w 1491470"/>
                  <a:gd name="connsiteY14" fmla="*/ 0 h 994285"/>
                  <a:gd name="connsiteX15" fmla="*/ 636601 w 1491470"/>
                  <a:gd name="connsiteY15" fmla="*/ 4327 h 994285"/>
                  <a:gd name="connsiteX0" fmla="*/ 636601 w 1491470"/>
                  <a:gd name="connsiteY0" fmla="*/ 4327 h 994285"/>
                  <a:gd name="connsiteX1" fmla="*/ 297740 w 1491470"/>
                  <a:gd name="connsiteY1" fmla="*/ 200026 h 994285"/>
                  <a:gd name="connsiteX2" fmla="*/ 0 w 1491470"/>
                  <a:gd name="connsiteY2" fmla="*/ 607487 h 994285"/>
                  <a:gd name="connsiteX3" fmla="*/ 578520 w 1491470"/>
                  <a:gd name="connsiteY3" fmla="*/ 83156 h 994285"/>
                  <a:gd name="connsiteX4" fmla="*/ 249576 w 1491470"/>
                  <a:gd name="connsiteY4" fmla="*/ 789125 h 994285"/>
                  <a:gd name="connsiteX5" fmla="*/ 640640 w 1491470"/>
                  <a:gd name="connsiteY5" fmla="*/ 89535 h 994285"/>
                  <a:gd name="connsiteX6" fmla="*/ 623122 w 1491470"/>
                  <a:gd name="connsiteY6" fmla="*/ 994285 h 994285"/>
                  <a:gd name="connsiteX7" fmla="*/ 681245 w 1491470"/>
                  <a:gd name="connsiteY7" fmla="*/ 61643 h 994285"/>
                  <a:gd name="connsiteX8" fmla="*/ 848347 w 1491470"/>
                  <a:gd name="connsiteY8" fmla="*/ 976002 h 994285"/>
                  <a:gd name="connsiteX9" fmla="*/ 727503 w 1491470"/>
                  <a:gd name="connsiteY9" fmla="*/ 71168 h 994285"/>
                  <a:gd name="connsiteX10" fmla="*/ 1426204 w 1491470"/>
                  <a:gd name="connsiteY10" fmla="*/ 755746 h 994285"/>
                  <a:gd name="connsiteX11" fmla="*/ 752290 w 1491470"/>
                  <a:gd name="connsiteY11" fmla="*/ 57647 h 994285"/>
                  <a:gd name="connsiteX12" fmla="*/ 1491470 w 1491470"/>
                  <a:gd name="connsiteY12" fmla="*/ 388081 h 994285"/>
                  <a:gd name="connsiteX13" fmla="*/ 1040688 w 1491470"/>
                  <a:gd name="connsiteY13" fmla="*/ 64295 h 994285"/>
                  <a:gd name="connsiteX14" fmla="*/ 676357 w 1491470"/>
                  <a:gd name="connsiteY14" fmla="*/ 0 h 994285"/>
                  <a:gd name="connsiteX15" fmla="*/ 636601 w 1491470"/>
                  <a:gd name="connsiteY15" fmla="*/ 4327 h 994285"/>
                  <a:gd name="connsiteX0" fmla="*/ 636601 w 1491470"/>
                  <a:gd name="connsiteY0" fmla="*/ 4327 h 994285"/>
                  <a:gd name="connsiteX1" fmla="*/ 297740 w 1491470"/>
                  <a:gd name="connsiteY1" fmla="*/ 200026 h 994285"/>
                  <a:gd name="connsiteX2" fmla="*/ 0 w 1491470"/>
                  <a:gd name="connsiteY2" fmla="*/ 607487 h 994285"/>
                  <a:gd name="connsiteX3" fmla="*/ 578520 w 1491470"/>
                  <a:gd name="connsiteY3" fmla="*/ 83156 h 994285"/>
                  <a:gd name="connsiteX4" fmla="*/ 249576 w 1491470"/>
                  <a:gd name="connsiteY4" fmla="*/ 789125 h 994285"/>
                  <a:gd name="connsiteX5" fmla="*/ 640640 w 1491470"/>
                  <a:gd name="connsiteY5" fmla="*/ 89535 h 994285"/>
                  <a:gd name="connsiteX6" fmla="*/ 623122 w 1491470"/>
                  <a:gd name="connsiteY6" fmla="*/ 994285 h 994285"/>
                  <a:gd name="connsiteX7" fmla="*/ 681245 w 1491470"/>
                  <a:gd name="connsiteY7" fmla="*/ 61643 h 994285"/>
                  <a:gd name="connsiteX8" fmla="*/ 848347 w 1491470"/>
                  <a:gd name="connsiteY8" fmla="*/ 976002 h 994285"/>
                  <a:gd name="connsiteX9" fmla="*/ 727503 w 1491470"/>
                  <a:gd name="connsiteY9" fmla="*/ 71168 h 994285"/>
                  <a:gd name="connsiteX10" fmla="*/ 1426204 w 1491470"/>
                  <a:gd name="connsiteY10" fmla="*/ 755746 h 994285"/>
                  <a:gd name="connsiteX11" fmla="*/ 752290 w 1491470"/>
                  <a:gd name="connsiteY11" fmla="*/ 57647 h 994285"/>
                  <a:gd name="connsiteX12" fmla="*/ 1491470 w 1491470"/>
                  <a:gd name="connsiteY12" fmla="*/ 388081 h 994285"/>
                  <a:gd name="connsiteX13" fmla="*/ 1040688 w 1491470"/>
                  <a:gd name="connsiteY13" fmla="*/ 64295 h 994285"/>
                  <a:gd name="connsiteX14" fmla="*/ 676357 w 1491470"/>
                  <a:gd name="connsiteY14" fmla="*/ 0 h 994285"/>
                  <a:gd name="connsiteX15" fmla="*/ 636601 w 1491470"/>
                  <a:gd name="connsiteY15" fmla="*/ 4327 h 994285"/>
                  <a:gd name="connsiteX0" fmla="*/ 636601 w 1491470"/>
                  <a:gd name="connsiteY0" fmla="*/ 4327 h 994285"/>
                  <a:gd name="connsiteX1" fmla="*/ 297740 w 1491470"/>
                  <a:gd name="connsiteY1" fmla="*/ 200026 h 994285"/>
                  <a:gd name="connsiteX2" fmla="*/ 0 w 1491470"/>
                  <a:gd name="connsiteY2" fmla="*/ 607487 h 994285"/>
                  <a:gd name="connsiteX3" fmla="*/ 578520 w 1491470"/>
                  <a:gd name="connsiteY3" fmla="*/ 83156 h 994285"/>
                  <a:gd name="connsiteX4" fmla="*/ 249576 w 1491470"/>
                  <a:gd name="connsiteY4" fmla="*/ 789125 h 994285"/>
                  <a:gd name="connsiteX5" fmla="*/ 640640 w 1491470"/>
                  <a:gd name="connsiteY5" fmla="*/ 89535 h 994285"/>
                  <a:gd name="connsiteX6" fmla="*/ 623122 w 1491470"/>
                  <a:gd name="connsiteY6" fmla="*/ 994285 h 994285"/>
                  <a:gd name="connsiteX7" fmla="*/ 681245 w 1491470"/>
                  <a:gd name="connsiteY7" fmla="*/ 61643 h 994285"/>
                  <a:gd name="connsiteX8" fmla="*/ 848347 w 1491470"/>
                  <a:gd name="connsiteY8" fmla="*/ 976002 h 994285"/>
                  <a:gd name="connsiteX9" fmla="*/ 727503 w 1491470"/>
                  <a:gd name="connsiteY9" fmla="*/ 71168 h 994285"/>
                  <a:gd name="connsiteX10" fmla="*/ 1426204 w 1491470"/>
                  <a:gd name="connsiteY10" fmla="*/ 755746 h 994285"/>
                  <a:gd name="connsiteX11" fmla="*/ 752290 w 1491470"/>
                  <a:gd name="connsiteY11" fmla="*/ 57647 h 994285"/>
                  <a:gd name="connsiteX12" fmla="*/ 1491470 w 1491470"/>
                  <a:gd name="connsiteY12" fmla="*/ 388081 h 994285"/>
                  <a:gd name="connsiteX13" fmla="*/ 1040688 w 1491470"/>
                  <a:gd name="connsiteY13" fmla="*/ 64295 h 994285"/>
                  <a:gd name="connsiteX14" fmla="*/ 676357 w 1491470"/>
                  <a:gd name="connsiteY14" fmla="*/ 0 h 994285"/>
                  <a:gd name="connsiteX15" fmla="*/ 636601 w 1491470"/>
                  <a:gd name="connsiteY15"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223383 w 1465277"/>
                  <a:gd name="connsiteY4" fmla="*/ 789125 h 994285"/>
                  <a:gd name="connsiteX5" fmla="*/ 614447 w 1465277"/>
                  <a:gd name="connsiteY5" fmla="*/ 89535 h 994285"/>
                  <a:gd name="connsiteX6" fmla="*/ 596929 w 1465277"/>
                  <a:gd name="connsiteY6" fmla="*/ 994285 h 994285"/>
                  <a:gd name="connsiteX7" fmla="*/ 655052 w 1465277"/>
                  <a:gd name="connsiteY7" fmla="*/ 61643 h 994285"/>
                  <a:gd name="connsiteX8" fmla="*/ 822154 w 1465277"/>
                  <a:gd name="connsiteY8" fmla="*/ 976002 h 994285"/>
                  <a:gd name="connsiteX9" fmla="*/ 701310 w 1465277"/>
                  <a:gd name="connsiteY9" fmla="*/ 71168 h 994285"/>
                  <a:gd name="connsiteX10" fmla="*/ 1400011 w 1465277"/>
                  <a:gd name="connsiteY10" fmla="*/ 755746 h 994285"/>
                  <a:gd name="connsiteX11" fmla="*/ 726097 w 1465277"/>
                  <a:gd name="connsiteY11" fmla="*/ 57647 h 994285"/>
                  <a:gd name="connsiteX12" fmla="*/ 1465277 w 1465277"/>
                  <a:gd name="connsiteY12" fmla="*/ 388081 h 994285"/>
                  <a:gd name="connsiteX13" fmla="*/ 1014495 w 1465277"/>
                  <a:gd name="connsiteY13" fmla="*/ 64295 h 994285"/>
                  <a:gd name="connsiteX14" fmla="*/ 650164 w 1465277"/>
                  <a:gd name="connsiteY14" fmla="*/ 0 h 994285"/>
                  <a:gd name="connsiteX15" fmla="*/ 610408 w 1465277"/>
                  <a:gd name="connsiteY15"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223383 w 1465277"/>
                  <a:gd name="connsiteY4" fmla="*/ 789125 h 994285"/>
                  <a:gd name="connsiteX5" fmla="*/ 614447 w 1465277"/>
                  <a:gd name="connsiteY5" fmla="*/ 89535 h 994285"/>
                  <a:gd name="connsiteX6" fmla="*/ 596929 w 1465277"/>
                  <a:gd name="connsiteY6" fmla="*/ 994285 h 994285"/>
                  <a:gd name="connsiteX7" fmla="*/ 655052 w 1465277"/>
                  <a:gd name="connsiteY7" fmla="*/ 61643 h 994285"/>
                  <a:gd name="connsiteX8" fmla="*/ 822154 w 1465277"/>
                  <a:gd name="connsiteY8" fmla="*/ 976002 h 994285"/>
                  <a:gd name="connsiteX9" fmla="*/ 701310 w 1465277"/>
                  <a:gd name="connsiteY9" fmla="*/ 71168 h 994285"/>
                  <a:gd name="connsiteX10" fmla="*/ 1400011 w 1465277"/>
                  <a:gd name="connsiteY10" fmla="*/ 755746 h 994285"/>
                  <a:gd name="connsiteX11" fmla="*/ 726097 w 1465277"/>
                  <a:gd name="connsiteY11" fmla="*/ 57647 h 994285"/>
                  <a:gd name="connsiteX12" fmla="*/ 1465277 w 1465277"/>
                  <a:gd name="connsiteY12" fmla="*/ 388081 h 994285"/>
                  <a:gd name="connsiteX13" fmla="*/ 1014495 w 1465277"/>
                  <a:gd name="connsiteY13" fmla="*/ 64295 h 994285"/>
                  <a:gd name="connsiteX14" fmla="*/ 650164 w 1465277"/>
                  <a:gd name="connsiteY14" fmla="*/ 0 h 994285"/>
                  <a:gd name="connsiteX15" fmla="*/ 610408 w 1465277"/>
                  <a:gd name="connsiteY15"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223383 w 1465277"/>
                  <a:gd name="connsiteY4" fmla="*/ 789125 h 994285"/>
                  <a:gd name="connsiteX5" fmla="*/ 614447 w 1465277"/>
                  <a:gd name="connsiteY5" fmla="*/ 89535 h 994285"/>
                  <a:gd name="connsiteX6" fmla="*/ 596929 w 1465277"/>
                  <a:gd name="connsiteY6" fmla="*/ 994285 h 994285"/>
                  <a:gd name="connsiteX7" fmla="*/ 655052 w 1465277"/>
                  <a:gd name="connsiteY7" fmla="*/ 61643 h 994285"/>
                  <a:gd name="connsiteX8" fmla="*/ 822154 w 1465277"/>
                  <a:gd name="connsiteY8" fmla="*/ 976002 h 994285"/>
                  <a:gd name="connsiteX9" fmla="*/ 701310 w 1465277"/>
                  <a:gd name="connsiteY9" fmla="*/ 71168 h 994285"/>
                  <a:gd name="connsiteX10" fmla="*/ 1400011 w 1465277"/>
                  <a:gd name="connsiteY10" fmla="*/ 755746 h 994285"/>
                  <a:gd name="connsiteX11" fmla="*/ 726097 w 1465277"/>
                  <a:gd name="connsiteY11" fmla="*/ 57647 h 994285"/>
                  <a:gd name="connsiteX12" fmla="*/ 1465277 w 1465277"/>
                  <a:gd name="connsiteY12" fmla="*/ 388081 h 994285"/>
                  <a:gd name="connsiteX13" fmla="*/ 1014495 w 1465277"/>
                  <a:gd name="connsiteY13" fmla="*/ 64295 h 994285"/>
                  <a:gd name="connsiteX14" fmla="*/ 650164 w 1465277"/>
                  <a:gd name="connsiteY14" fmla="*/ 0 h 994285"/>
                  <a:gd name="connsiteX15" fmla="*/ 610408 w 1465277"/>
                  <a:gd name="connsiteY15"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223383 w 1465277"/>
                  <a:gd name="connsiteY4" fmla="*/ 789125 h 994285"/>
                  <a:gd name="connsiteX5" fmla="*/ 614447 w 1465277"/>
                  <a:gd name="connsiteY5" fmla="*/ 89535 h 994285"/>
                  <a:gd name="connsiteX6" fmla="*/ 596929 w 1465277"/>
                  <a:gd name="connsiteY6" fmla="*/ 994285 h 994285"/>
                  <a:gd name="connsiteX7" fmla="*/ 655052 w 1465277"/>
                  <a:gd name="connsiteY7" fmla="*/ 61643 h 994285"/>
                  <a:gd name="connsiteX8" fmla="*/ 822154 w 1465277"/>
                  <a:gd name="connsiteY8" fmla="*/ 976002 h 994285"/>
                  <a:gd name="connsiteX9" fmla="*/ 701310 w 1465277"/>
                  <a:gd name="connsiteY9" fmla="*/ 71168 h 994285"/>
                  <a:gd name="connsiteX10" fmla="*/ 1400011 w 1465277"/>
                  <a:gd name="connsiteY10" fmla="*/ 755746 h 994285"/>
                  <a:gd name="connsiteX11" fmla="*/ 726097 w 1465277"/>
                  <a:gd name="connsiteY11" fmla="*/ 57647 h 994285"/>
                  <a:gd name="connsiteX12" fmla="*/ 1465277 w 1465277"/>
                  <a:gd name="connsiteY12" fmla="*/ 388081 h 994285"/>
                  <a:gd name="connsiteX13" fmla="*/ 1014495 w 1465277"/>
                  <a:gd name="connsiteY13" fmla="*/ 64295 h 994285"/>
                  <a:gd name="connsiteX14" fmla="*/ 650164 w 1465277"/>
                  <a:gd name="connsiteY14" fmla="*/ 0 h 994285"/>
                  <a:gd name="connsiteX15" fmla="*/ 610408 w 1465277"/>
                  <a:gd name="connsiteY15"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64415 w 1465277"/>
                  <a:gd name="connsiteY4" fmla="*/ 411957 h 994285"/>
                  <a:gd name="connsiteX5" fmla="*/ 223383 w 1465277"/>
                  <a:gd name="connsiteY5" fmla="*/ 789125 h 994285"/>
                  <a:gd name="connsiteX6" fmla="*/ 614447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400011 w 1465277"/>
                  <a:gd name="connsiteY11" fmla="*/ 755746 h 994285"/>
                  <a:gd name="connsiteX12" fmla="*/ 726097 w 1465277"/>
                  <a:gd name="connsiteY12" fmla="*/ 57647 h 994285"/>
                  <a:gd name="connsiteX13" fmla="*/ 1465277 w 1465277"/>
                  <a:gd name="connsiteY13" fmla="*/ 388081 h 994285"/>
                  <a:gd name="connsiteX14" fmla="*/ 1014495 w 1465277"/>
                  <a:gd name="connsiteY14" fmla="*/ 64295 h 994285"/>
                  <a:gd name="connsiteX15" fmla="*/ 650164 w 1465277"/>
                  <a:gd name="connsiteY15" fmla="*/ 0 h 994285"/>
                  <a:gd name="connsiteX16" fmla="*/ 610408 w 1465277"/>
                  <a:gd name="connsiteY16"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64415 w 1465277"/>
                  <a:gd name="connsiteY4" fmla="*/ 411957 h 994285"/>
                  <a:gd name="connsiteX5" fmla="*/ 309108 w 1465277"/>
                  <a:gd name="connsiteY5" fmla="*/ 862944 h 994285"/>
                  <a:gd name="connsiteX6" fmla="*/ 614447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400011 w 1465277"/>
                  <a:gd name="connsiteY11" fmla="*/ 755746 h 994285"/>
                  <a:gd name="connsiteX12" fmla="*/ 726097 w 1465277"/>
                  <a:gd name="connsiteY12" fmla="*/ 57647 h 994285"/>
                  <a:gd name="connsiteX13" fmla="*/ 1465277 w 1465277"/>
                  <a:gd name="connsiteY13" fmla="*/ 388081 h 994285"/>
                  <a:gd name="connsiteX14" fmla="*/ 1014495 w 1465277"/>
                  <a:gd name="connsiteY14" fmla="*/ 64295 h 994285"/>
                  <a:gd name="connsiteX15" fmla="*/ 650164 w 1465277"/>
                  <a:gd name="connsiteY15" fmla="*/ 0 h 994285"/>
                  <a:gd name="connsiteX16" fmla="*/ 610408 w 1465277"/>
                  <a:gd name="connsiteY16"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14447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400011 w 1465277"/>
                  <a:gd name="connsiteY11" fmla="*/ 755746 h 994285"/>
                  <a:gd name="connsiteX12" fmla="*/ 726097 w 1465277"/>
                  <a:gd name="connsiteY12" fmla="*/ 57647 h 994285"/>
                  <a:gd name="connsiteX13" fmla="*/ 1465277 w 1465277"/>
                  <a:gd name="connsiteY13" fmla="*/ 388081 h 994285"/>
                  <a:gd name="connsiteX14" fmla="*/ 1014495 w 1465277"/>
                  <a:gd name="connsiteY14" fmla="*/ 64295 h 994285"/>
                  <a:gd name="connsiteX15" fmla="*/ 650164 w 1465277"/>
                  <a:gd name="connsiteY15" fmla="*/ 0 h 994285"/>
                  <a:gd name="connsiteX16" fmla="*/ 610408 w 1465277"/>
                  <a:gd name="connsiteY16"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14447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400011 w 1465277"/>
                  <a:gd name="connsiteY11" fmla="*/ 755746 h 994285"/>
                  <a:gd name="connsiteX12" fmla="*/ 726097 w 1465277"/>
                  <a:gd name="connsiteY12" fmla="*/ 57647 h 994285"/>
                  <a:gd name="connsiteX13" fmla="*/ 1465277 w 1465277"/>
                  <a:gd name="connsiteY13" fmla="*/ 388081 h 994285"/>
                  <a:gd name="connsiteX14" fmla="*/ 1014495 w 1465277"/>
                  <a:gd name="connsiteY14" fmla="*/ 64295 h 994285"/>
                  <a:gd name="connsiteX15" fmla="*/ 650164 w 1465277"/>
                  <a:gd name="connsiteY15" fmla="*/ 0 h 994285"/>
                  <a:gd name="connsiteX16" fmla="*/ 610408 w 1465277"/>
                  <a:gd name="connsiteY16"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14447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400011 w 1465277"/>
                  <a:gd name="connsiteY11" fmla="*/ 755746 h 994285"/>
                  <a:gd name="connsiteX12" fmla="*/ 726097 w 1465277"/>
                  <a:gd name="connsiteY12" fmla="*/ 57647 h 994285"/>
                  <a:gd name="connsiteX13" fmla="*/ 1465277 w 1465277"/>
                  <a:gd name="connsiteY13" fmla="*/ 388081 h 994285"/>
                  <a:gd name="connsiteX14" fmla="*/ 1014495 w 1465277"/>
                  <a:gd name="connsiteY14" fmla="*/ 64295 h 994285"/>
                  <a:gd name="connsiteX15" fmla="*/ 650164 w 1465277"/>
                  <a:gd name="connsiteY15" fmla="*/ 0 h 994285"/>
                  <a:gd name="connsiteX16" fmla="*/ 610408 w 1465277"/>
                  <a:gd name="connsiteY16"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14447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400011 w 1465277"/>
                  <a:gd name="connsiteY11" fmla="*/ 755746 h 994285"/>
                  <a:gd name="connsiteX12" fmla="*/ 726097 w 1465277"/>
                  <a:gd name="connsiteY12" fmla="*/ 57647 h 994285"/>
                  <a:gd name="connsiteX13" fmla="*/ 1465277 w 1465277"/>
                  <a:gd name="connsiteY13" fmla="*/ 388081 h 994285"/>
                  <a:gd name="connsiteX14" fmla="*/ 1014495 w 1465277"/>
                  <a:gd name="connsiteY14" fmla="*/ 64295 h 994285"/>
                  <a:gd name="connsiteX15" fmla="*/ 650164 w 1465277"/>
                  <a:gd name="connsiteY15" fmla="*/ 0 h 994285"/>
                  <a:gd name="connsiteX16" fmla="*/ 610408 w 1465277"/>
                  <a:gd name="connsiteY16"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02540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400011 w 1465277"/>
                  <a:gd name="connsiteY11" fmla="*/ 755746 h 994285"/>
                  <a:gd name="connsiteX12" fmla="*/ 726097 w 1465277"/>
                  <a:gd name="connsiteY12" fmla="*/ 57647 h 994285"/>
                  <a:gd name="connsiteX13" fmla="*/ 1465277 w 1465277"/>
                  <a:gd name="connsiteY13" fmla="*/ 388081 h 994285"/>
                  <a:gd name="connsiteX14" fmla="*/ 1014495 w 1465277"/>
                  <a:gd name="connsiteY14" fmla="*/ 64295 h 994285"/>
                  <a:gd name="connsiteX15" fmla="*/ 650164 w 1465277"/>
                  <a:gd name="connsiteY15" fmla="*/ 0 h 994285"/>
                  <a:gd name="connsiteX16" fmla="*/ 610408 w 1465277"/>
                  <a:gd name="connsiteY16"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02540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400011 w 1465277"/>
                  <a:gd name="connsiteY11" fmla="*/ 755746 h 994285"/>
                  <a:gd name="connsiteX12" fmla="*/ 726097 w 1465277"/>
                  <a:gd name="connsiteY12" fmla="*/ 57647 h 994285"/>
                  <a:gd name="connsiteX13" fmla="*/ 1465277 w 1465277"/>
                  <a:gd name="connsiteY13" fmla="*/ 388081 h 994285"/>
                  <a:gd name="connsiteX14" fmla="*/ 1014495 w 1465277"/>
                  <a:gd name="connsiteY14" fmla="*/ 64295 h 994285"/>
                  <a:gd name="connsiteX15" fmla="*/ 650164 w 1465277"/>
                  <a:gd name="connsiteY15" fmla="*/ 0 h 994285"/>
                  <a:gd name="connsiteX16" fmla="*/ 610408 w 1465277"/>
                  <a:gd name="connsiteY16"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02540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400011 w 1465277"/>
                  <a:gd name="connsiteY11" fmla="*/ 755746 h 994285"/>
                  <a:gd name="connsiteX12" fmla="*/ 726097 w 1465277"/>
                  <a:gd name="connsiteY12" fmla="*/ 57647 h 994285"/>
                  <a:gd name="connsiteX13" fmla="*/ 1465277 w 1465277"/>
                  <a:gd name="connsiteY13" fmla="*/ 388081 h 994285"/>
                  <a:gd name="connsiteX14" fmla="*/ 1014495 w 1465277"/>
                  <a:gd name="connsiteY14" fmla="*/ 64295 h 994285"/>
                  <a:gd name="connsiteX15" fmla="*/ 650164 w 1465277"/>
                  <a:gd name="connsiteY15" fmla="*/ 0 h 994285"/>
                  <a:gd name="connsiteX16" fmla="*/ 610408 w 1465277"/>
                  <a:gd name="connsiteY16"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02540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171411 w 1465277"/>
                  <a:gd name="connsiteY11" fmla="*/ 784321 h 994285"/>
                  <a:gd name="connsiteX12" fmla="*/ 726097 w 1465277"/>
                  <a:gd name="connsiteY12" fmla="*/ 57647 h 994285"/>
                  <a:gd name="connsiteX13" fmla="*/ 1465277 w 1465277"/>
                  <a:gd name="connsiteY13" fmla="*/ 388081 h 994285"/>
                  <a:gd name="connsiteX14" fmla="*/ 1014495 w 1465277"/>
                  <a:gd name="connsiteY14" fmla="*/ 64295 h 994285"/>
                  <a:gd name="connsiteX15" fmla="*/ 650164 w 1465277"/>
                  <a:gd name="connsiteY15" fmla="*/ 0 h 994285"/>
                  <a:gd name="connsiteX16" fmla="*/ 610408 w 1465277"/>
                  <a:gd name="connsiteY16"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02540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171411 w 1465277"/>
                  <a:gd name="connsiteY11" fmla="*/ 784321 h 994285"/>
                  <a:gd name="connsiteX12" fmla="*/ 950203 w 1465277"/>
                  <a:gd name="connsiteY12" fmla="*/ 302419 h 994285"/>
                  <a:gd name="connsiteX13" fmla="*/ 726097 w 1465277"/>
                  <a:gd name="connsiteY13" fmla="*/ 57647 h 994285"/>
                  <a:gd name="connsiteX14" fmla="*/ 1465277 w 1465277"/>
                  <a:gd name="connsiteY14" fmla="*/ 388081 h 994285"/>
                  <a:gd name="connsiteX15" fmla="*/ 1014495 w 1465277"/>
                  <a:gd name="connsiteY15" fmla="*/ 64295 h 994285"/>
                  <a:gd name="connsiteX16" fmla="*/ 650164 w 1465277"/>
                  <a:gd name="connsiteY16" fmla="*/ 0 h 994285"/>
                  <a:gd name="connsiteX17" fmla="*/ 610408 w 1465277"/>
                  <a:gd name="connsiteY17"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02540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171411 w 1465277"/>
                  <a:gd name="connsiteY11" fmla="*/ 784321 h 994285"/>
                  <a:gd name="connsiteX12" fmla="*/ 950203 w 1465277"/>
                  <a:gd name="connsiteY12" fmla="*/ 302419 h 994285"/>
                  <a:gd name="connsiteX13" fmla="*/ 726097 w 1465277"/>
                  <a:gd name="connsiteY13" fmla="*/ 57647 h 994285"/>
                  <a:gd name="connsiteX14" fmla="*/ 1465277 w 1465277"/>
                  <a:gd name="connsiteY14" fmla="*/ 388081 h 994285"/>
                  <a:gd name="connsiteX15" fmla="*/ 1014495 w 1465277"/>
                  <a:gd name="connsiteY15" fmla="*/ 64295 h 994285"/>
                  <a:gd name="connsiteX16" fmla="*/ 650164 w 1465277"/>
                  <a:gd name="connsiteY16" fmla="*/ 0 h 994285"/>
                  <a:gd name="connsiteX17" fmla="*/ 610408 w 1465277"/>
                  <a:gd name="connsiteY17"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02540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171411 w 1465277"/>
                  <a:gd name="connsiteY11" fmla="*/ 784321 h 994285"/>
                  <a:gd name="connsiteX12" fmla="*/ 950203 w 1465277"/>
                  <a:gd name="connsiteY12" fmla="*/ 302419 h 994285"/>
                  <a:gd name="connsiteX13" fmla="*/ 726097 w 1465277"/>
                  <a:gd name="connsiteY13" fmla="*/ 57647 h 994285"/>
                  <a:gd name="connsiteX14" fmla="*/ 1465277 w 1465277"/>
                  <a:gd name="connsiteY14" fmla="*/ 388081 h 994285"/>
                  <a:gd name="connsiteX15" fmla="*/ 1014495 w 1465277"/>
                  <a:gd name="connsiteY15" fmla="*/ 64295 h 994285"/>
                  <a:gd name="connsiteX16" fmla="*/ 650164 w 1465277"/>
                  <a:gd name="connsiteY16" fmla="*/ 0 h 994285"/>
                  <a:gd name="connsiteX17" fmla="*/ 610408 w 1465277"/>
                  <a:gd name="connsiteY17"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02540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694166 w 1465277"/>
                  <a:gd name="connsiteY10" fmla="*/ 85456 h 994285"/>
                  <a:gd name="connsiteX11" fmla="*/ 1171411 w 1465277"/>
                  <a:gd name="connsiteY11" fmla="*/ 784321 h 994285"/>
                  <a:gd name="connsiteX12" fmla="*/ 950203 w 1465277"/>
                  <a:gd name="connsiteY12" fmla="*/ 302419 h 994285"/>
                  <a:gd name="connsiteX13" fmla="*/ 726097 w 1465277"/>
                  <a:gd name="connsiteY13" fmla="*/ 57647 h 994285"/>
                  <a:gd name="connsiteX14" fmla="*/ 1465277 w 1465277"/>
                  <a:gd name="connsiteY14" fmla="*/ 388081 h 994285"/>
                  <a:gd name="connsiteX15" fmla="*/ 1014495 w 1465277"/>
                  <a:gd name="connsiteY15" fmla="*/ 64295 h 994285"/>
                  <a:gd name="connsiteX16" fmla="*/ 650164 w 1465277"/>
                  <a:gd name="connsiteY16" fmla="*/ 0 h 994285"/>
                  <a:gd name="connsiteX17" fmla="*/ 610408 w 1465277"/>
                  <a:gd name="connsiteY17"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02540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694166 w 1465277"/>
                  <a:gd name="connsiteY10" fmla="*/ 85456 h 994285"/>
                  <a:gd name="connsiteX11" fmla="*/ 1171411 w 1465277"/>
                  <a:gd name="connsiteY11" fmla="*/ 784321 h 994285"/>
                  <a:gd name="connsiteX12" fmla="*/ 950203 w 1465277"/>
                  <a:gd name="connsiteY12" fmla="*/ 302419 h 994285"/>
                  <a:gd name="connsiteX13" fmla="*/ 726097 w 1465277"/>
                  <a:gd name="connsiteY13" fmla="*/ 57647 h 994285"/>
                  <a:gd name="connsiteX14" fmla="*/ 1465277 w 1465277"/>
                  <a:gd name="connsiteY14" fmla="*/ 388081 h 994285"/>
                  <a:gd name="connsiteX15" fmla="*/ 1014495 w 1465277"/>
                  <a:gd name="connsiteY15" fmla="*/ 64295 h 994285"/>
                  <a:gd name="connsiteX16" fmla="*/ 650164 w 1465277"/>
                  <a:gd name="connsiteY16" fmla="*/ 0 h 994285"/>
                  <a:gd name="connsiteX17" fmla="*/ 610408 w 1465277"/>
                  <a:gd name="connsiteY17"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02540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694166 w 1465277"/>
                  <a:gd name="connsiteY10" fmla="*/ 85456 h 994285"/>
                  <a:gd name="connsiteX11" fmla="*/ 1171411 w 1465277"/>
                  <a:gd name="connsiteY11" fmla="*/ 784321 h 994285"/>
                  <a:gd name="connsiteX12" fmla="*/ 950203 w 1465277"/>
                  <a:gd name="connsiteY12" fmla="*/ 302419 h 994285"/>
                  <a:gd name="connsiteX13" fmla="*/ 726097 w 1465277"/>
                  <a:gd name="connsiteY13" fmla="*/ 57647 h 994285"/>
                  <a:gd name="connsiteX14" fmla="*/ 1465277 w 1465277"/>
                  <a:gd name="connsiteY14" fmla="*/ 388081 h 994285"/>
                  <a:gd name="connsiteX15" fmla="*/ 1014495 w 1465277"/>
                  <a:gd name="connsiteY15" fmla="*/ 64295 h 994285"/>
                  <a:gd name="connsiteX16" fmla="*/ 650164 w 1465277"/>
                  <a:gd name="connsiteY16" fmla="*/ 0 h 994285"/>
                  <a:gd name="connsiteX17" fmla="*/ 610408 w 1465277"/>
                  <a:gd name="connsiteY17" fmla="*/ 4327 h 994285"/>
                  <a:gd name="connsiteX0" fmla="*/ 610408 w 1365264"/>
                  <a:gd name="connsiteY0" fmla="*/ 4327 h 994285"/>
                  <a:gd name="connsiteX1" fmla="*/ 271547 w 1365264"/>
                  <a:gd name="connsiteY1" fmla="*/ 200026 h 994285"/>
                  <a:gd name="connsiteX2" fmla="*/ 0 w 1365264"/>
                  <a:gd name="connsiteY2" fmla="*/ 612249 h 994285"/>
                  <a:gd name="connsiteX3" fmla="*/ 552327 w 1365264"/>
                  <a:gd name="connsiteY3" fmla="*/ 83156 h 994285"/>
                  <a:gd name="connsiteX4" fmla="*/ 381084 w 1365264"/>
                  <a:gd name="connsiteY4" fmla="*/ 359570 h 994285"/>
                  <a:gd name="connsiteX5" fmla="*/ 309108 w 1365264"/>
                  <a:gd name="connsiteY5" fmla="*/ 862944 h 994285"/>
                  <a:gd name="connsiteX6" fmla="*/ 602540 w 1365264"/>
                  <a:gd name="connsiteY6" fmla="*/ 89535 h 994285"/>
                  <a:gd name="connsiteX7" fmla="*/ 596929 w 1365264"/>
                  <a:gd name="connsiteY7" fmla="*/ 994285 h 994285"/>
                  <a:gd name="connsiteX8" fmla="*/ 655052 w 1365264"/>
                  <a:gd name="connsiteY8" fmla="*/ 61643 h 994285"/>
                  <a:gd name="connsiteX9" fmla="*/ 822154 w 1365264"/>
                  <a:gd name="connsiteY9" fmla="*/ 976002 h 994285"/>
                  <a:gd name="connsiteX10" fmla="*/ 694166 w 1365264"/>
                  <a:gd name="connsiteY10" fmla="*/ 85456 h 994285"/>
                  <a:gd name="connsiteX11" fmla="*/ 1171411 w 1365264"/>
                  <a:gd name="connsiteY11" fmla="*/ 784321 h 994285"/>
                  <a:gd name="connsiteX12" fmla="*/ 950203 w 1365264"/>
                  <a:gd name="connsiteY12" fmla="*/ 302419 h 994285"/>
                  <a:gd name="connsiteX13" fmla="*/ 726097 w 1365264"/>
                  <a:gd name="connsiteY13" fmla="*/ 57647 h 994285"/>
                  <a:gd name="connsiteX14" fmla="*/ 1365264 w 1365264"/>
                  <a:gd name="connsiteY14" fmla="*/ 507144 h 994285"/>
                  <a:gd name="connsiteX15" fmla="*/ 1014495 w 1365264"/>
                  <a:gd name="connsiteY15" fmla="*/ 64295 h 994285"/>
                  <a:gd name="connsiteX16" fmla="*/ 650164 w 1365264"/>
                  <a:gd name="connsiteY16" fmla="*/ 0 h 994285"/>
                  <a:gd name="connsiteX17" fmla="*/ 610408 w 1365264"/>
                  <a:gd name="connsiteY17" fmla="*/ 4327 h 994285"/>
                  <a:gd name="connsiteX0" fmla="*/ 610408 w 1365264"/>
                  <a:gd name="connsiteY0" fmla="*/ 4327 h 994285"/>
                  <a:gd name="connsiteX1" fmla="*/ 271547 w 1365264"/>
                  <a:gd name="connsiteY1" fmla="*/ 200026 h 994285"/>
                  <a:gd name="connsiteX2" fmla="*/ 0 w 1365264"/>
                  <a:gd name="connsiteY2" fmla="*/ 612249 h 994285"/>
                  <a:gd name="connsiteX3" fmla="*/ 552327 w 1365264"/>
                  <a:gd name="connsiteY3" fmla="*/ 83156 h 994285"/>
                  <a:gd name="connsiteX4" fmla="*/ 381084 w 1365264"/>
                  <a:gd name="connsiteY4" fmla="*/ 359570 h 994285"/>
                  <a:gd name="connsiteX5" fmla="*/ 309108 w 1365264"/>
                  <a:gd name="connsiteY5" fmla="*/ 862944 h 994285"/>
                  <a:gd name="connsiteX6" fmla="*/ 602540 w 1365264"/>
                  <a:gd name="connsiteY6" fmla="*/ 89535 h 994285"/>
                  <a:gd name="connsiteX7" fmla="*/ 596929 w 1365264"/>
                  <a:gd name="connsiteY7" fmla="*/ 994285 h 994285"/>
                  <a:gd name="connsiteX8" fmla="*/ 655052 w 1365264"/>
                  <a:gd name="connsiteY8" fmla="*/ 61643 h 994285"/>
                  <a:gd name="connsiteX9" fmla="*/ 822154 w 1365264"/>
                  <a:gd name="connsiteY9" fmla="*/ 976002 h 994285"/>
                  <a:gd name="connsiteX10" fmla="*/ 694166 w 1365264"/>
                  <a:gd name="connsiteY10" fmla="*/ 85456 h 994285"/>
                  <a:gd name="connsiteX11" fmla="*/ 1171411 w 1365264"/>
                  <a:gd name="connsiteY11" fmla="*/ 784321 h 994285"/>
                  <a:gd name="connsiteX12" fmla="*/ 950203 w 1365264"/>
                  <a:gd name="connsiteY12" fmla="*/ 302419 h 994285"/>
                  <a:gd name="connsiteX13" fmla="*/ 726097 w 1365264"/>
                  <a:gd name="connsiteY13" fmla="*/ 57647 h 994285"/>
                  <a:gd name="connsiteX14" fmla="*/ 1365264 w 1365264"/>
                  <a:gd name="connsiteY14" fmla="*/ 507144 h 994285"/>
                  <a:gd name="connsiteX15" fmla="*/ 1040689 w 1365264"/>
                  <a:gd name="connsiteY15" fmla="*/ 154782 h 994285"/>
                  <a:gd name="connsiteX16" fmla="*/ 650164 w 1365264"/>
                  <a:gd name="connsiteY16" fmla="*/ 0 h 994285"/>
                  <a:gd name="connsiteX17" fmla="*/ 610408 w 1365264"/>
                  <a:gd name="connsiteY17" fmla="*/ 4327 h 994285"/>
                  <a:gd name="connsiteX0" fmla="*/ 610408 w 1365264"/>
                  <a:gd name="connsiteY0" fmla="*/ 4327 h 994285"/>
                  <a:gd name="connsiteX1" fmla="*/ 271547 w 1365264"/>
                  <a:gd name="connsiteY1" fmla="*/ 200026 h 994285"/>
                  <a:gd name="connsiteX2" fmla="*/ 0 w 1365264"/>
                  <a:gd name="connsiteY2" fmla="*/ 612249 h 994285"/>
                  <a:gd name="connsiteX3" fmla="*/ 552327 w 1365264"/>
                  <a:gd name="connsiteY3" fmla="*/ 83156 h 994285"/>
                  <a:gd name="connsiteX4" fmla="*/ 381084 w 1365264"/>
                  <a:gd name="connsiteY4" fmla="*/ 359570 h 994285"/>
                  <a:gd name="connsiteX5" fmla="*/ 309108 w 1365264"/>
                  <a:gd name="connsiteY5" fmla="*/ 862944 h 994285"/>
                  <a:gd name="connsiteX6" fmla="*/ 602540 w 1365264"/>
                  <a:gd name="connsiteY6" fmla="*/ 89535 h 994285"/>
                  <a:gd name="connsiteX7" fmla="*/ 596929 w 1365264"/>
                  <a:gd name="connsiteY7" fmla="*/ 994285 h 994285"/>
                  <a:gd name="connsiteX8" fmla="*/ 655052 w 1365264"/>
                  <a:gd name="connsiteY8" fmla="*/ 61643 h 994285"/>
                  <a:gd name="connsiteX9" fmla="*/ 822154 w 1365264"/>
                  <a:gd name="connsiteY9" fmla="*/ 976002 h 994285"/>
                  <a:gd name="connsiteX10" fmla="*/ 694166 w 1365264"/>
                  <a:gd name="connsiteY10" fmla="*/ 85456 h 994285"/>
                  <a:gd name="connsiteX11" fmla="*/ 1171411 w 1365264"/>
                  <a:gd name="connsiteY11" fmla="*/ 784321 h 994285"/>
                  <a:gd name="connsiteX12" fmla="*/ 950203 w 1365264"/>
                  <a:gd name="connsiteY12" fmla="*/ 302419 h 994285"/>
                  <a:gd name="connsiteX13" fmla="*/ 726097 w 1365264"/>
                  <a:gd name="connsiteY13" fmla="*/ 57647 h 994285"/>
                  <a:gd name="connsiteX14" fmla="*/ 1365264 w 1365264"/>
                  <a:gd name="connsiteY14" fmla="*/ 507144 h 994285"/>
                  <a:gd name="connsiteX15" fmla="*/ 1040689 w 1365264"/>
                  <a:gd name="connsiteY15" fmla="*/ 154782 h 994285"/>
                  <a:gd name="connsiteX16" fmla="*/ 650164 w 1365264"/>
                  <a:gd name="connsiteY16" fmla="*/ 0 h 994285"/>
                  <a:gd name="connsiteX17" fmla="*/ 610408 w 1365264"/>
                  <a:gd name="connsiteY17" fmla="*/ 4327 h 994285"/>
                  <a:gd name="connsiteX0" fmla="*/ 610408 w 1365264"/>
                  <a:gd name="connsiteY0" fmla="*/ 4327 h 994285"/>
                  <a:gd name="connsiteX1" fmla="*/ 271547 w 1365264"/>
                  <a:gd name="connsiteY1" fmla="*/ 200026 h 994285"/>
                  <a:gd name="connsiteX2" fmla="*/ 0 w 1365264"/>
                  <a:gd name="connsiteY2" fmla="*/ 612249 h 994285"/>
                  <a:gd name="connsiteX3" fmla="*/ 552327 w 1365264"/>
                  <a:gd name="connsiteY3" fmla="*/ 83156 h 994285"/>
                  <a:gd name="connsiteX4" fmla="*/ 381084 w 1365264"/>
                  <a:gd name="connsiteY4" fmla="*/ 359570 h 994285"/>
                  <a:gd name="connsiteX5" fmla="*/ 309108 w 1365264"/>
                  <a:gd name="connsiteY5" fmla="*/ 862944 h 994285"/>
                  <a:gd name="connsiteX6" fmla="*/ 602540 w 1365264"/>
                  <a:gd name="connsiteY6" fmla="*/ 89535 h 994285"/>
                  <a:gd name="connsiteX7" fmla="*/ 596929 w 1365264"/>
                  <a:gd name="connsiteY7" fmla="*/ 994285 h 994285"/>
                  <a:gd name="connsiteX8" fmla="*/ 655052 w 1365264"/>
                  <a:gd name="connsiteY8" fmla="*/ 61643 h 994285"/>
                  <a:gd name="connsiteX9" fmla="*/ 822154 w 1365264"/>
                  <a:gd name="connsiteY9" fmla="*/ 976002 h 994285"/>
                  <a:gd name="connsiteX10" fmla="*/ 694166 w 1365264"/>
                  <a:gd name="connsiteY10" fmla="*/ 85456 h 994285"/>
                  <a:gd name="connsiteX11" fmla="*/ 1171411 w 1365264"/>
                  <a:gd name="connsiteY11" fmla="*/ 784321 h 994285"/>
                  <a:gd name="connsiteX12" fmla="*/ 950203 w 1365264"/>
                  <a:gd name="connsiteY12" fmla="*/ 302419 h 994285"/>
                  <a:gd name="connsiteX13" fmla="*/ 726097 w 1365264"/>
                  <a:gd name="connsiteY13" fmla="*/ 57647 h 994285"/>
                  <a:gd name="connsiteX14" fmla="*/ 1365264 w 1365264"/>
                  <a:gd name="connsiteY14" fmla="*/ 507144 h 994285"/>
                  <a:gd name="connsiteX15" fmla="*/ 1040689 w 1365264"/>
                  <a:gd name="connsiteY15" fmla="*/ 154782 h 994285"/>
                  <a:gd name="connsiteX16" fmla="*/ 650164 w 1365264"/>
                  <a:gd name="connsiteY16" fmla="*/ 0 h 994285"/>
                  <a:gd name="connsiteX17" fmla="*/ 610408 w 1365264"/>
                  <a:gd name="connsiteY17" fmla="*/ 4327 h 994285"/>
                  <a:gd name="connsiteX0" fmla="*/ 610408 w 1336689"/>
                  <a:gd name="connsiteY0" fmla="*/ 4327 h 994285"/>
                  <a:gd name="connsiteX1" fmla="*/ 271547 w 1336689"/>
                  <a:gd name="connsiteY1" fmla="*/ 200026 h 994285"/>
                  <a:gd name="connsiteX2" fmla="*/ 0 w 1336689"/>
                  <a:gd name="connsiteY2" fmla="*/ 612249 h 994285"/>
                  <a:gd name="connsiteX3" fmla="*/ 552327 w 1336689"/>
                  <a:gd name="connsiteY3" fmla="*/ 83156 h 994285"/>
                  <a:gd name="connsiteX4" fmla="*/ 381084 w 1336689"/>
                  <a:gd name="connsiteY4" fmla="*/ 359570 h 994285"/>
                  <a:gd name="connsiteX5" fmla="*/ 309108 w 1336689"/>
                  <a:gd name="connsiteY5" fmla="*/ 862944 h 994285"/>
                  <a:gd name="connsiteX6" fmla="*/ 602540 w 1336689"/>
                  <a:gd name="connsiteY6" fmla="*/ 89535 h 994285"/>
                  <a:gd name="connsiteX7" fmla="*/ 596929 w 1336689"/>
                  <a:gd name="connsiteY7" fmla="*/ 994285 h 994285"/>
                  <a:gd name="connsiteX8" fmla="*/ 655052 w 1336689"/>
                  <a:gd name="connsiteY8" fmla="*/ 61643 h 994285"/>
                  <a:gd name="connsiteX9" fmla="*/ 822154 w 1336689"/>
                  <a:gd name="connsiteY9" fmla="*/ 976002 h 994285"/>
                  <a:gd name="connsiteX10" fmla="*/ 694166 w 1336689"/>
                  <a:gd name="connsiteY10" fmla="*/ 85456 h 994285"/>
                  <a:gd name="connsiteX11" fmla="*/ 1171411 w 1336689"/>
                  <a:gd name="connsiteY11" fmla="*/ 784321 h 994285"/>
                  <a:gd name="connsiteX12" fmla="*/ 950203 w 1336689"/>
                  <a:gd name="connsiteY12" fmla="*/ 302419 h 994285"/>
                  <a:gd name="connsiteX13" fmla="*/ 726097 w 1336689"/>
                  <a:gd name="connsiteY13" fmla="*/ 57647 h 994285"/>
                  <a:gd name="connsiteX14" fmla="*/ 1336689 w 1336689"/>
                  <a:gd name="connsiteY14" fmla="*/ 554769 h 994285"/>
                  <a:gd name="connsiteX15" fmla="*/ 1040689 w 1336689"/>
                  <a:gd name="connsiteY15" fmla="*/ 154782 h 994285"/>
                  <a:gd name="connsiteX16" fmla="*/ 650164 w 1336689"/>
                  <a:gd name="connsiteY16" fmla="*/ 0 h 994285"/>
                  <a:gd name="connsiteX17" fmla="*/ 610408 w 1336689"/>
                  <a:gd name="connsiteY17" fmla="*/ 4327 h 994285"/>
                  <a:gd name="connsiteX0" fmla="*/ 610408 w 1336689"/>
                  <a:gd name="connsiteY0" fmla="*/ 4327 h 994285"/>
                  <a:gd name="connsiteX1" fmla="*/ 271547 w 1336689"/>
                  <a:gd name="connsiteY1" fmla="*/ 200026 h 994285"/>
                  <a:gd name="connsiteX2" fmla="*/ 0 w 1336689"/>
                  <a:gd name="connsiteY2" fmla="*/ 612249 h 994285"/>
                  <a:gd name="connsiteX3" fmla="*/ 552327 w 1336689"/>
                  <a:gd name="connsiteY3" fmla="*/ 83156 h 994285"/>
                  <a:gd name="connsiteX4" fmla="*/ 381084 w 1336689"/>
                  <a:gd name="connsiteY4" fmla="*/ 359570 h 994285"/>
                  <a:gd name="connsiteX5" fmla="*/ 309108 w 1336689"/>
                  <a:gd name="connsiteY5" fmla="*/ 862944 h 994285"/>
                  <a:gd name="connsiteX6" fmla="*/ 602540 w 1336689"/>
                  <a:gd name="connsiteY6" fmla="*/ 89535 h 994285"/>
                  <a:gd name="connsiteX7" fmla="*/ 596929 w 1336689"/>
                  <a:gd name="connsiteY7" fmla="*/ 994285 h 994285"/>
                  <a:gd name="connsiteX8" fmla="*/ 655052 w 1336689"/>
                  <a:gd name="connsiteY8" fmla="*/ 61643 h 994285"/>
                  <a:gd name="connsiteX9" fmla="*/ 822154 w 1336689"/>
                  <a:gd name="connsiteY9" fmla="*/ 976002 h 994285"/>
                  <a:gd name="connsiteX10" fmla="*/ 694166 w 1336689"/>
                  <a:gd name="connsiteY10" fmla="*/ 85456 h 994285"/>
                  <a:gd name="connsiteX11" fmla="*/ 1171411 w 1336689"/>
                  <a:gd name="connsiteY11" fmla="*/ 784321 h 994285"/>
                  <a:gd name="connsiteX12" fmla="*/ 950203 w 1336689"/>
                  <a:gd name="connsiteY12" fmla="*/ 302419 h 994285"/>
                  <a:gd name="connsiteX13" fmla="*/ 726097 w 1336689"/>
                  <a:gd name="connsiteY13" fmla="*/ 57647 h 994285"/>
                  <a:gd name="connsiteX14" fmla="*/ 1336689 w 1336689"/>
                  <a:gd name="connsiteY14" fmla="*/ 554769 h 994285"/>
                  <a:gd name="connsiteX15" fmla="*/ 1040689 w 1336689"/>
                  <a:gd name="connsiteY15" fmla="*/ 154782 h 994285"/>
                  <a:gd name="connsiteX16" fmla="*/ 650164 w 1336689"/>
                  <a:gd name="connsiteY16" fmla="*/ 0 h 994285"/>
                  <a:gd name="connsiteX17" fmla="*/ 610408 w 1336689"/>
                  <a:gd name="connsiteY17" fmla="*/ 4327 h 994285"/>
                  <a:gd name="connsiteX0" fmla="*/ 610408 w 1336689"/>
                  <a:gd name="connsiteY0" fmla="*/ 4327 h 994285"/>
                  <a:gd name="connsiteX1" fmla="*/ 271547 w 1336689"/>
                  <a:gd name="connsiteY1" fmla="*/ 200026 h 994285"/>
                  <a:gd name="connsiteX2" fmla="*/ 0 w 1336689"/>
                  <a:gd name="connsiteY2" fmla="*/ 612249 h 994285"/>
                  <a:gd name="connsiteX3" fmla="*/ 552327 w 1336689"/>
                  <a:gd name="connsiteY3" fmla="*/ 83156 h 994285"/>
                  <a:gd name="connsiteX4" fmla="*/ 381084 w 1336689"/>
                  <a:gd name="connsiteY4" fmla="*/ 359570 h 994285"/>
                  <a:gd name="connsiteX5" fmla="*/ 309108 w 1336689"/>
                  <a:gd name="connsiteY5" fmla="*/ 862944 h 994285"/>
                  <a:gd name="connsiteX6" fmla="*/ 602540 w 1336689"/>
                  <a:gd name="connsiteY6" fmla="*/ 89535 h 994285"/>
                  <a:gd name="connsiteX7" fmla="*/ 596929 w 1336689"/>
                  <a:gd name="connsiteY7" fmla="*/ 994285 h 994285"/>
                  <a:gd name="connsiteX8" fmla="*/ 655052 w 1336689"/>
                  <a:gd name="connsiteY8" fmla="*/ 61643 h 994285"/>
                  <a:gd name="connsiteX9" fmla="*/ 822154 w 1336689"/>
                  <a:gd name="connsiteY9" fmla="*/ 976002 h 994285"/>
                  <a:gd name="connsiteX10" fmla="*/ 694166 w 1336689"/>
                  <a:gd name="connsiteY10" fmla="*/ 85456 h 994285"/>
                  <a:gd name="connsiteX11" fmla="*/ 1171411 w 1336689"/>
                  <a:gd name="connsiteY11" fmla="*/ 784321 h 994285"/>
                  <a:gd name="connsiteX12" fmla="*/ 950203 w 1336689"/>
                  <a:gd name="connsiteY12" fmla="*/ 302419 h 994285"/>
                  <a:gd name="connsiteX13" fmla="*/ 726097 w 1336689"/>
                  <a:gd name="connsiteY13" fmla="*/ 57647 h 994285"/>
                  <a:gd name="connsiteX14" fmla="*/ 1336689 w 1336689"/>
                  <a:gd name="connsiteY14" fmla="*/ 554769 h 994285"/>
                  <a:gd name="connsiteX15" fmla="*/ 1040689 w 1336689"/>
                  <a:gd name="connsiteY15" fmla="*/ 154782 h 994285"/>
                  <a:gd name="connsiteX16" fmla="*/ 650164 w 1336689"/>
                  <a:gd name="connsiteY16" fmla="*/ 0 h 994285"/>
                  <a:gd name="connsiteX17" fmla="*/ 610408 w 1336689"/>
                  <a:gd name="connsiteY17" fmla="*/ 4327 h 994285"/>
                  <a:gd name="connsiteX0" fmla="*/ 610408 w 1336689"/>
                  <a:gd name="connsiteY0" fmla="*/ 4327 h 994285"/>
                  <a:gd name="connsiteX1" fmla="*/ 271547 w 1336689"/>
                  <a:gd name="connsiteY1" fmla="*/ 200026 h 994285"/>
                  <a:gd name="connsiteX2" fmla="*/ 0 w 1336689"/>
                  <a:gd name="connsiteY2" fmla="*/ 612249 h 994285"/>
                  <a:gd name="connsiteX3" fmla="*/ 552327 w 1336689"/>
                  <a:gd name="connsiteY3" fmla="*/ 83156 h 994285"/>
                  <a:gd name="connsiteX4" fmla="*/ 381084 w 1336689"/>
                  <a:gd name="connsiteY4" fmla="*/ 359570 h 994285"/>
                  <a:gd name="connsiteX5" fmla="*/ 309108 w 1336689"/>
                  <a:gd name="connsiteY5" fmla="*/ 862944 h 994285"/>
                  <a:gd name="connsiteX6" fmla="*/ 602540 w 1336689"/>
                  <a:gd name="connsiteY6" fmla="*/ 89535 h 994285"/>
                  <a:gd name="connsiteX7" fmla="*/ 596929 w 1336689"/>
                  <a:gd name="connsiteY7" fmla="*/ 994285 h 994285"/>
                  <a:gd name="connsiteX8" fmla="*/ 655052 w 1336689"/>
                  <a:gd name="connsiteY8" fmla="*/ 61643 h 994285"/>
                  <a:gd name="connsiteX9" fmla="*/ 822154 w 1336689"/>
                  <a:gd name="connsiteY9" fmla="*/ 976002 h 994285"/>
                  <a:gd name="connsiteX10" fmla="*/ 694166 w 1336689"/>
                  <a:gd name="connsiteY10" fmla="*/ 85456 h 994285"/>
                  <a:gd name="connsiteX11" fmla="*/ 1171411 w 1336689"/>
                  <a:gd name="connsiteY11" fmla="*/ 784321 h 994285"/>
                  <a:gd name="connsiteX12" fmla="*/ 950203 w 1336689"/>
                  <a:gd name="connsiteY12" fmla="*/ 302419 h 994285"/>
                  <a:gd name="connsiteX13" fmla="*/ 726097 w 1336689"/>
                  <a:gd name="connsiteY13" fmla="*/ 57647 h 994285"/>
                  <a:gd name="connsiteX14" fmla="*/ 1336689 w 1336689"/>
                  <a:gd name="connsiteY14" fmla="*/ 554769 h 994285"/>
                  <a:gd name="connsiteX15" fmla="*/ 1040689 w 1336689"/>
                  <a:gd name="connsiteY15" fmla="*/ 154782 h 994285"/>
                  <a:gd name="connsiteX16" fmla="*/ 650164 w 1336689"/>
                  <a:gd name="connsiteY16" fmla="*/ 0 h 994285"/>
                  <a:gd name="connsiteX17" fmla="*/ 610408 w 1336689"/>
                  <a:gd name="connsiteY17" fmla="*/ 4327 h 994285"/>
                  <a:gd name="connsiteX0" fmla="*/ 610408 w 1336689"/>
                  <a:gd name="connsiteY0" fmla="*/ 4327 h 994285"/>
                  <a:gd name="connsiteX1" fmla="*/ 271547 w 1336689"/>
                  <a:gd name="connsiteY1" fmla="*/ 200026 h 994285"/>
                  <a:gd name="connsiteX2" fmla="*/ 0 w 1336689"/>
                  <a:gd name="connsiteY2" fmla="*/ 612249 h 994285"/>
                  <a:gd name="connsiteX3" fmla="*/ 552327 w 1336689"/>
                  <a:gd name="connsiteY3" fmla="*/ 83156 h 994285"/>
                  <a:gd name="connsiteX4" fmla="*/ 381084 w 1336689"/>
                  <a:gd name="connsiteY4" fmla="*/ 359570 h 994285"/>
                  <a:gd name="connsiteX5" fmla="*/ 309108 w 1336689"/>
                  <a:gd name="connsiteY5" fmla="*/ 862944 h 994285"/>
                  <a:gd name="connsiteX6" fmla="*/ 602540 w 1336689"/>
                  <a:gd name="connsiteY6" fmla="*/ 89535 h 994285"/>
                  <a:gd name="connsiteX7" fmla="*/ 596929 w 1336689"/>
                  <a:gd name="connsiteY7" fmla="*/ 994285 h 994285"/>
                  <a:gd name="connsiteX8" fmla="*/ 655052 w 1336689"/>
                  <a:gd name="connsiteY8" fmla="*/ 61643 h 994285"/>
                  <a:gd name="connsiteX9" fmla="*/ 822154 w 1336689"/>
                  <a:gd name="connsiteY9" fmla="*/ 976002 h 994285"/>
                  <a:gd name="connsiteX10" fmla="*/ 694166 w 1336689"/>
                  <a:gd name="connsiteY10" fmla="*/ 85456 h 994285"/>
                  <a:gd name="connsiteX11" fmla="*/ 1171411 w 1336689"/>
                  <a:gd name="connsiteY11" fmla="*/ 784321 h 994285"/>
                  <a:gd name="connsiteX12" fmla="*/ 950203 w 1336689"/>
                  <a:gd name="connsiteY12" fmla="*/ 302419 h 994285"/>
                  <a:gd name="connsiteX13" fmla="*/ 726097 w 1336689"/>
                  <a:gd name="connsiteY13" fmla="*/ 57647 h 994285"/>
                  <a:gd name="connsiteX14" fmla="*/ 1336689 w 1336689"/>
                  <a:gd name="connsiteY14" fmla="*/ 554769 h 994285"/>
                  <a:gd name="connsiteX15" fmla="*/ 1040689 w 1336689"/>
                  <a:gd name="connsiteY15" fmla="*/ 154782 h 994285"/>
                  <a:gd name="connsiteX16" fmla="*/ 650164 w 1336689"/>
                  <a:gd name="connsiteY16" fmla="*/ 0 h 994285"/>
                  <a:gd name="connsiteX17" fmla="*/ 610408 w 1336689"/>
                  <a:gd name="connsiteY17" fmla="*/ 4327 h 994285"/>
                  <a:gd name="connsiteX0" fmla="*/ 610408 w 1336689"/>
                  <a:gd name="connsiteY0" fmla="*/ 4327 h 994285"/>
                  <a:gd name="connsiteX1" fmla="*/ 271547 w 1336689"/>
                  <a:gd name="connsiteY1" fmla="*/ 200026 h 994285"/>
                  <a:gd name="connsiteX2" fmla="*/ 0 w 1336689"/>
                  <a:gd name="connsiteY2" fmla="*/ 612249 h 994285"/>
                  <a:gd name="connsiteX3" fmla="*/ 552327 w 1336689"/>
                  <a:gd name="connsiteY3" fmla="*/ 83156 h 994285"/>
                  <a:gd name="connsiteX4" fmla="*/ 381084 w 1336689"/>
                  <a:gd name="connsiteY4" fmla="*/ 359570 h 994285"/>
                  <a:gd name="connsiteX5" fmla="*/ 309108 w 1336689"/>
                  <a:gd name="connsiteY5" fmla="*/ 862944 h 994285"/>
                  <a:gd name="connsiteX6" fmla="*/ 602540 w 1336689"/>
                  <a:gd name="connsiteY6" fmla="*/ 89535 h 994285"/>
                  <a:gd name="connsiteX7" fmla="*/ 596929 w 1336689"/>
                  <a:gd name="connsiteY7" fmla="*/ 994285 h 994285"/>
                  <a:gd name="connsiteX8" fmla="*/ 655052 w 1336689"/>
                  <a:gd name="connsiteY8" fmla="*/ 61643 h 994285"/>
                  <a:gd name="connsiteX9" fmla="*/ 822154 w 1336689"/>
                  <a:gd name="connsiteY9" fmla="*/ 976002 h 994285"/>
                  <a:gd name="connsiteX10" fmla="*/ 694166 w 1336689"/>
                  <a:gd name="connsiteY10" fmla="*/ 85456 h 994285"/>
                  <a:gd name="connsiteX11" fmla="*/ 1171411 w 1336689"/>
                  <a:gd name="connsiteY11" fmla="*/ 784321 h 994285"/>
                  <a:gd name="connsiteX12" fmla="*/ 950203 w 1336689"/>
                  <a:gd name="connsiteY12" fmla="*/ 302419 h 994285"/>
                  <a:gd name="connsiteX13" fmla="*/ 726097 w 1336689"/>
                  <a:gd name="connsiteY13" fmla="*/ 57647 h 994285"/>
                  <a:gd name="connsiteX14" fmla="*/ 1336689 w 1336689"/>
                  <a:gd name="connsiteY14" fmla="*/ 554769 h 994285"/>
                  <a:gd name="connsiteX15" fmla="*/ 1040689 w 1336689"/>
                  <a:gd name="connsiteY15" fmla="*/ 154782 h 994285"/>
                  <a:gd name="connsiteX16" fmla="*/ 650164 w 1336689"/>
                  <a:gd name="connsiteY16" fmla="*/ 0 h 994285"/>
                  <a:gd name="connsiteX17" fmla="*/ 610408 w 1336689"/>
                  <a:gd name="connsiteY17" fmla="*/ 4327 h 994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36689" h="994285">
                    <a:moveTo>
                      <a:pt x="610408" y="4327"/>
                    </a:moveTo>
                    <a:cubicBezTo>
                      <a:pt x="472847" y="67178"/>
                      <a:pt x="366245" y="132412"/>
                      <a:pt x="271547" y="200026"/>
                    </a:cubicBezTo>
                    <a:cubicBezTo>
                      <a:pt x="122294" y="321559"/>
                      <a:pt x="56385" y="478810"/>
                      <a:pt x="0" y="612249"/>
                    </a:cubicBezTo>
                    <a:cubicBezTo>
                      <a:pt x="183315" y="292215"/>
                      <a:pt x="288049" y="219833"/>
                      <a:pt x="552327" y="83156"/>
                    </a:cubicBezTo>
                    <a:cubicBezTo>
                      <a:pt x="502390" y="190375"/>
                      <a:pt x="431021" y="252351"/>
                      <a:pt x="381084" y="359570"/>
                    </a:cubicBezTo>
                    <a:cubicBezTo>
                      <a:pt x="302324" y="527361"/>
                      <a:pt x="309287" y="695153"/>
                      <a:pt x="309108" y="862944"/>
                    </a:cubicBezTo>
                    <a:cubicBezTo>
                      <a:pt x="353738" y="421785"/>
                      <a:pt x="395985" y="387819"/>
                      <a:pt x="602540" y="89535"/>
                    </a:cubicBezTo>
                    <a:cubicBezTo>
                      <a:pt x="600670" y="391118"/>
                      <a:pt x="598799" y="692702"/>
                      <a:pt x="596929" y="994285"/>
                    </a:cubicBezTo>
                    <a:lnTo>
                      <a:pt x="655052" y="61643"/>
                    </a:lnTo>
                    <a:lnTo>
                      <a:pt x="822154" y="976002"/>
                    </a:lnTo>
                    <a:cubicBezTo>
                      <a:pt x="795367" y="677566"/>
                      <a:pt x="749528" y="386274"/>
                      <a:pt x="694166" y="85456"/>
                    </a:cubicBezTo>
                    <a:cubicBezTo>
                      <a:pt x="886585" y="246974"/>
                      <a:pt x="1079004" y="544222"/>
                      <a:pt x="1171411" y="784321"/>
                    </a:cubicBezTo>
                    <a:cubicBezTo>
                      <a:pt x="1123869" y="610193"/>
                      <a:pt x="1042989" y="450353"/>
                      <a:pt x="950203" y="302419"/>
                    </a:cubicBezTo>
                    <a:lnTo>
                      <a:pt x="726097" y="57647"/>
                    </a:lnTo>
                    <a:cubicBezTo>
                      <a:pt x="1017734" y="120167"/>
                      <a:pt x="1137920" y="249362"/>
                      <a:pt x="1336689" y="554769"/>
                    </a:cubicBezTo>
                    <a:cubicBezTo>
                      <a:pt x="1254183" y="407842"/>
                      <a:pt x="1180510" y="277406"/>
                      <a:pt x="1040689" y="154782"/>
                    </a:cubicBezTo>
                    <a:cubicBezTo>
                      <a:pt x="922299" y="84545"/>
                      <a:pt x="732196" y="16741"/>
                      <a:pt x="650164" y="0"/>
                    </a:cubicBezTo>
                    <a:lnTo>
                      <a:pt x="610408" y="432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2" name="Freeform 10">
                <a:extLst>
                  <a:ext uri="{FF2B5EF4-FFF2-40B4-BE49-F238E27FC236}">
                    <a16:creationId xmlns:a16="http://schemas.microsoft.com/office/drawing/2014/main" id="{98013B0C-2145-4D5A-9DB8-2A3E98DBAC91}"/>
                  </a:ext>
                </a:extLst>
              </p:cNvPr>
              <p:cNvSpPr/>
              <p:nvPr/>
            </p:nvSpPr>
            <p:spPr>
              <a:xfrm rot="3110647" flipH="1">
                <a:off x="3717171" y="5218156"/>
                <a:ext cx="126697" cy="695274"/>
              </a:xfrm>
              <a:custGeom>
                <a:avLst/>
                <a:gdLst/>
                <a:ahLst/>
                <a:cxnLst/>
                <a:rect l="l" t="t" r="r" b="b"/>
                <a:pathLst>
                  <a:path w="146824" h="805728">
                    <a:moveTo>
                      <a:pt x="28967" y="776"/>
                    </a:moveTo>
                    <a:lnTo>
                      <a:pt x="34704" y="0"/>
                    </a:lnTo>
                    <a:cubicBezTo>
                      <a:pt x="35278" y="146"/>
                      <a:pt x="35860" y="297"/>
                      <a:pt x="36429" y="581"/>
                    </a:cubicBezTo>
                    <a:lnTo>
                      <a:pt x="65109" y="82021"/>
                    </a:lnTo>
                    <a:cubicBezTo>
                      <a:pt x="100515" y="321247"/>
                      <a:pt x="129665" y="553285"/>
                      <a:pt x="146824" y="790913"/>
                    </a:cubicBezTo>
                    <a:lnTo>
                      <a:pt x="37890" y="49954"/>
                    </a:lnTo>
                    <a:lnTo>
                      <a:pt x="0" y="805728"/>
                    </a:lnTo>
                    <a:lnTo>
                      <a:pt x="3506" y="1029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3" name="Freeform 80">
                <a:extLst>
                  <a:ext uri="{FF2B5EF4-FFF2-40B4-BE49-F238E27FC236}">
                    <a16:creationId xmlns:a16="http://schemas.microsoft.com/office/drawing/2014/main" id="{676E45AF-4FE1-4D75-A00D-F2C630C48094}"/>
                  </a:ext>
                </a:extLst>
              </p:cNvPr>
              <p:cNvSpPr/>
              <p:nvPr/>
            </p:nvSpPr>
            <p:spPr>
              <a:xfrm rot="1873218">
                <a:off x="3899211" y="4959482"/>
                <a:ext cx="418104" cy="698519"/>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4" name="Freeform 82">
                <a:extLst>
                  <a:ext uri="{FF2B5EF4-FFF2-40B4-BE49-F238E27FC236}">
                    <a16:creationId xmlns:a16="http://schemas.microsoft.com/office/drawing/2014/main" id="{CE34B6AF-3416-4EB0-8F0B-E7FE6979A4FB}"/>
                  </a:ext>
                </a:extLst>
              </p:cNvPr>
              <p:cNvSpPr/>
              <p:nvPr/>
            </p:nvSpPr>
            <p:spPr>
              <a:xfrm rot="1318805" flipH="1">
                <a:off x="3985361" y="5642449"/>
                <a:ext cx="126697" cy="695274"/>
              </a:xfrm>
              <a:custGeom>
                <a:avLst/>
                <a:gdLst/>
                <a:ahLst/>
                <a:cxnLst/>
                <a:rect l="l" t="t" r="r" b="b"/>
                <a:pathLst>
                  <a:path w="146824" h="805728">
                    <a:moveTo>
                      <a:pt x="28967" y="776"/>
                    </a:moveTo>
                    <a:lnTo>
                      <a:pt x="34704" y="0"/>
                    </a:lnTo>
                    <a:cubicBezTo>
                      <a:pt x="35278" y="146"/>
                      <a:pt x="35860" y="297"/>
                      <a:pt x="36429" y="581"/>
                    </a:cubicBezTo>
                    <a:lnTo>
                      <a:pt x="65109" y="82021"/>
                    </a:lnTo>
                    <a:cubicBezTo>
                      <a:pt x="100515" y="321247"/>
                      <a:pt x="129665" y="553285"/>
                      <a:pt x="146824" y="790913"/>
                    </a:cubicBezTo>
                    <a:lnTo>
                      <a:pt x="37890" y="49954"/>
                    </a:lnTo>
                    <a:lnTo>
                      <a:pt x="0" y="805728"/>
                    </a:lnTo>
                    <a:lnTo>
                      <a:pt x="3506" y="1029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5" name="Freeform 83">
                <a:extLst>
                  <a:ext uri="{FF2B5EF4-FFF2-40B4-BE49-F238E27FC236}">
                    <a16:creationId xmlns:a16="http://schemas.microsoft.com/office/drawing/2014/main" id="{EEDFCA88-C95A-4EA8-BE17-46FF93C9C2F0}"/>
                  </a:ext>
                </a:extLst>
              </p:cNvPr>
              <p:cNvSpPr/>
              <p:nvPr/>
            </p:nvSpPr>
            <p:spPr>
              <a:xfrm rot="256526" flipH="1">
                <a:off x="4263309" y="5368142"/>
                <a:ext cx="126697" cy="695274"/>
              </a:xfrm>
              <a:custGeom>
                <a:avLst/>
                <a:gdLst/>
                <a:ahLst/>
                <a:cxnLst/>
                <a:rect l="l" t="t" r="r" b="b"/>
                <a:pathLst>
                  <a:path w="146824" h="805728">
                    <a:moveTo>
                      <a:pt x="28967" y="776"/>
                    </a:moveTo>
                    <a:lnTo>
                      <a:pt x="34704" y="0"/>
                    </a:lnTo>
                    <a:cubicBezTo>
                      <a:pt x="35278" y="146"/>
                      <a:pt x="35860" y="297"/>
                      <a:pt x="36429" y="581"/>
                    </a:cubicBezTo>
                    <a:lnTo>
                      <a:pt x="65109" y="82021"/>
                    </a:lnTo>
                    <a:cubicBezTo>
                      <a:pt x="100515" y="321247"/>
                      <a:pt x="129665" y="553285"/>
                      <a:pt x="146824" y="790913"/>
                    </a:cubicBezTo>
                    <a:lnTo>
                      <a:pt x="37890" y="49954"/>
                    </a:lnTo>
                    <a:lnTo>
                      <a:pt x="0" y="805728"/>
                    </a:lnTo>
                    <a:lnTo>
                      <a:pt x="3506" y="1029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6" name="Freeform 84">
                <a:extLst>
                  <a:ext uri="{FF2B5EF4-FFF2-40B4-BE49-F238E27FC236}">
                    <a16:creationId xmlns:a16="http://schemas.microsoft.com/office/drawing/2014/main" id="{8FE48911-3A4A-4816-A6F6-56C7637BE2CF}"/>
                  </a:ext>
                </a:extLst>
              </p:cNvPr>
              <p:cNvSpPr/>
              <p:nvPr/>
            </p:nvSpPr>
            <p:spPr>
              <a:xfrm rot="1453040">
                <a:off x="4062935" y="5244480"/>
                <a:ext cx="126697" cy="695274"/>
              </a:xfrm>
              <a:custGeom>
                <a:avLst/>
                <a:gdLst/>
                <a:ahLst/>
                <a:cxnLst/>
                <a:rect l="l" t="t" r="r" b="b"/>
                <a:pathLst>
                  <a:path w="146824" h="805728">
                    <a:moveTo>
                      <a:pt x="28967" y="776"/>
                    </a:moveTo>
                    <a:lnTo>
                      <a:pt x="34704" y="0"/>
                    </a:lnTo>
                    <a:cubicBezTo>
                      <a:pt x="35278" y="146"/>
                      <a:pt x="35860" y="297"/>
                      <a:pt x="36429" y="581"/>
                    </a:cubicBezTo>
                    <a:lnTo>
                      <a:pt x="65109" y="82021"/>
                    </a:lnTo>
                    <a:cubicBezTo>
                      <a:pt x="100515" y="321247"/>
                      <a:pt x="129665" y="553285"/>
                      <a:pt x="146824" y="790913"/>
                    </a:cubicBezTo>
                    <a:lnTo>
                      <a:pt x="37890" y="49954"/>
                    </a:lnTo>
                    <a:lnTo>
                      <a:pt x="0" y="805728"/>
                    </a:lnTo>
                    <a:lnTo>
                      <a:pt x="3506" y="1029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7" name="Freeform 85">
                <a:extLst>
                  <a:ext uri="{FF2B5EF4-FFF2-40B4-BE49-F238E27FC236}">
                    <a16:creationId xmlns:a16="http://schemas.microsoft.com/office/drawing/2014/main" id="{C0C40040-8BA1-4325-BAC9-00F09B819E40}"/>
                  </a:ext>
                </a:extLst>
              </p:cNvPr>
              <p:cNvSpPr/>
              <p:nvPr/>
            </p:nvSpPr>
            <p:spPr>
              <a:xfrm rot="20428859">
                <a:off x="4767467" y="5833485"/>
                <a:ext cx="101963" cy="559541"/>
              </a:xfrm>
              <a:custGeom>
                <a:avLst/>
                <a:gdLst/>
                <a:ahLst/>
                <a:cxnLst/>
                <a:rect l="l" t="t" r="r" b="b"/>
                <a:pathLst>
                  <a:path w="146824" h="805728">
                    <a:moveTo>
                      <a:pt x="28967" y="776"/>
                    </a:moveTo>
                    <a:lnTo>
                      <a:pt x="34704" y="0"/>
                    </a:lnTo>
                    <a:cubicBezTo>
                      <a:pt x="35278" y="146"/>
                      <a:pt x="35860" y="297"/>
                      <a:pt x="36429" y="581"/>
                    </a:cubicBezTo>
                    <a:lnTo>
                      <a:pt x="65109" y="82021"/>
                    </a:lnTo>
                    <a:cubicBezTo>
                      <a:pt x="100515" y="321247"/>
                      <a:pt x="129665" y="553285"/>
                      <a:pt x="146824" y="790913"/>
                    </a:cubicBezTo>
                    <a:lnTo>
                      <a:pt x="37890" y="49954"/>
                    </a:lnTo>
                    <a:lnTo>
                      <a:pt x="0" y="805728"/>
                    </a:lnTo>
                    <a:lnTo>
                      <a:pt x="3506" y="1029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8" name="Freeform 86">
                <a:extLst>
                  <a:ext uri="{FF2B5EF4-FFF2-40B4-BE49-F238E27FC236}">
                    <a16:creationId xmlns:a16="http://schemas.microsoft.com/office/drawing/2014/main" id="{A2543BE2-769E-4B3B-BB1C-2C690E16063D}"/>
                  </a:ext>
                </a:extLst>
              </p:cNvPr>
              <p:cNvSpPr/>
              <p:nvPr/>
            </p:nvSpPr>
            <p:spPr>
              <a:xfrm rot="17799804" flipH="1">
                <a:off x="5152765" y="5114915"/>
                <a:ext cx="101963" cy="559541"/>
              </a:xfrm>
              <a:custGeom>
                <a:avLst/>
                <a:gdLst/>
                <a:ahLst/>
                <a:cxnLst/>
                <a:rect l="l" t="t" r="r" b="b"/>
                <a:pathLst>
                  <a:path w="146824" h="805728">
                    <a:moveTo>
                      <a:pt x="28967" y="776"/>
                    </a:moveTo>
                    <a:lnTo>
                      <a:pt x="34704" y="0"/>
                    </a:lnTo>
                    <a:cubicBezTo>
                      <a:pt x="35278" y="146"/>
                      <a:pt x="35860" y="297"/>
                      <a:pt x="36429" y="581"/>
                    </a:cubicBezTo>
                    <a:lnTo>
                      <a:pt x="65109" y="82021"/>
                    </a:lnTo>
                    <a:cubicBezTo>
                      <a:pt x="100515" y="321247"/>
                      <a:pt x="129665" y="553285"/>
                      <a:pt x="146824" y="790913"/>
                    </a:cubicBezTo>
                    <a:lnTo>
                      <a:pt x="37890" y="49954"/>
                    </a:lnTo>
                    <a:lnTo>
                      <a:pt x="0" y="805728"/>
                    </a:lnTo>
                    <a:lnTo>
                      <a:pt x="3506" y="1029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9" name="Freeform 87">
                <a:extLst>
                  <a:ext uri="{FF2B5EF4-FFF2-40B4-BE49-F238E27FC236}">
                    <a16:creationId xmlns:a16="http://schemas.microsoft.com/office/drawing/2014/main" id="{2D49230A-371B-492D-9990-40674C06008B}"/>
                  </a:ext>
                </a:extLst>
              </p:cNvPr>
              <p:cNvSpPr/>
              <p:nvPr/>
            </p:nvSpPr>
            <p:spPr>
              <a:xfrm rot="16678242">
                <a:off x="4939097" y="5389893"/>
                <a:ext cx="304202" cy="508225"/>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0" name="Freeform 88">
                <a:extLst>
                  <a:ext uri="{FF2B5EF4-FFF2-40B4-BE49-F238E27FC236}">
                    <a16:creationId xmlns:a16="http://schemas.microsoft.com/office/drawing/2014/main" id="{75102FE9-5C71-414A-A027-01CBD8108A7D}"/>
                  </a:ext>
                </a:extLst>
              </p:cNvPr>
              <p:cNvSpPr/>
              <p:nvPr/>
            </p:nvSpPr>
            <p:spPr>
              <a:xfrm rot="1953358" flipH="1">
                <a:off x="4353854" y="5871794"/>
                <a:ext cx="304202" cy="508225"/>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1" name="Freeform 89">
                <a:extLst>
                  <a:ext uri="{FF2B5EF4-FFF2-40B4-BE49-F238E27FC236}">
                    <a16:creationId xmlns:a16="http://schemas.microsoft.com/office/drawing/2014/main" id="{ADB155E8-1DF9-464A-B751-7C94DB88E051}"/>
                  </a:ext>
                </a:extLst>
              </p:cNvPr>
              <p:cNvSpPr/>
              <p:nvPr/>
            </p:nvSpPr>
            <p:spPr>
              <a:xfrm rot="1953358" flipH="1">
                <a:off x="4844391" y="5745770"/>
                <a:ext cx="304202" cy="508225"/>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2" name="Freeform 90">
                <a:extLst>
                  <a:ext uri="{FF2B5EF4-FFF2-40B4-BE49-F238E27FC236}">
                    <a16:creationId xmlns:a16="http://schemas.microsoft.com/office/drawing/2014/main" id="{36171D88-8167-4DAA-9AC3-E65DE45A5FE4}"/>
                  </a:ext>
                </a:extLst>
              </p:cNvPr>
              <p:cNvSpPr/>
              <p:nvPr/>
            </p:nvSpPr>
            <p:spPr>
              <a:xfrm rot="18020636">
                <a:off x="4841110" y="5178289"/>
                <a:ext cx="304202" cy="508225"/>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3" name="Freeform 91">
                <a:extLst>
                  <a:ext uri="{FF2B5EF4-FFF2-40B4-BE49-F238E27FC236}">
                    <a16:creationId xmlns:a16="http://schemas.microsoft.com/office/drawing/2014/main" id="{F3F6B8FE-BAF6-4769-A398-4164D507AC98}"/>
                  </a:ext>
                </a:extLst>
              </p:cNvPr>
              <p:cNvSpPr/>
              <p:nvPr/>
            </p:nvSpPr>
            <p:spPr>
              <a:xfrm rot="19439538">
                <a:off x="4676160" y="5405253"/>
                <a:ext cx="304202" cy="508225"/>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4" name="Freeform 92">
                <a:extLst>
                  <a:ext uri="{FF2B5EF4-FFF2-40B4-BE49-F238E27FC236}">
                    <a16:creationId xmlns:a16="http://schemas.microsoft.com/office/drawing/2014/main" id="{EAA6B8C0-002A-4E7C-A672-112B86AD8505}"/>
                  </a:ext>
                </a:extLst>
              </p:cNvPr>
              <p:cNvSpPr/>
              <p:nvPr/>
            </p:nvSpPr>
            <p:spPr>
              <a:xfrm rot="19439538">
                <a:off x="4307184" y="5646390"/>
                <a:ext cx="189756" cy="317022"/>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5" name="Freeform 93">
                <a:extLst>
                  <a:ext uri="{FF2B5EF4-FFF2-40B4-BE49-F238E27FC236}">
                    <a16:creationId xmlns:a16="http://schemas.microsoft.com/office/drawing/2014/main" id="{658A2733-3800-462E-B3D4-F67099CE138F}"/>
                  </a:ext>
                </a:extLst>
              </p:cNvPr>
              <p:cNvSpPr/>
              <p:nvPr/>
            </p:nvSpPr>
            <p:spPr>
              <a:xfrm rot="20887601">
                <a:off x="3764972" y="5637027"/>
                <a:ext cx="189756" cy="317022"/>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6" name="Freeform 94">
                <a:extLst>
                  <a:ext uri="{FF2B5EF4-FFF2-40B4-BE49-F238E27FC236}">
                    <a16:creationId xmlns:a16="http://schemas.microsoft.com/office/drawing/2014/main" id="{9F56BE8E-DE6F-4E7F-82A2-ED76CDEDB25D}"/>
                  </a:ext>
                </a:extLst>
              </p:cNvPr>
              <p:cNvSpPr/>
              <p:nvPr/>
            </p:nvSpPr>
            <p:spPr>
              <a:xfrm rot="19308419">
                <a:off x="4084919" y="5986007"/>
                <a:ext cx="189756" cy="317022"/>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7" name="Freeform 95">
                <a:extLst>
                  <a:ext uri="{FF2B5EF4-FFF2-40B4-BE49-F238E27FC236}">
                    <a16:creationId xmlns:a16="http://schemas.microsoft.com/office/drawing/2014/main" id="{F0E74D33-DE96-4A17-8744-BBEE6EA820B0}"/>
                  </a:ext>
                </a:extLst>
              </p:cNvPr>
              <p:cNvSpPr/>
              <p:nvPr/>
            </p:nvSpPr>
            <p:spPr>
              <a:xfrm rot="915568">
                <a:off x="4293387" y="5851911"/>
                <a:ext cx="189756" cy="317022"/>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8" name="Freeform 96">
                <a:extLst>
                  <a:ext uri="{FF2B5EF4-FFF2-40B4-BE49-F238E27FC236}">
                    <a16:creationId xmlns:a16="http://schemas.microsoft.com/office/drawing/2014/main" id="{18DAB004-21E2-481C-9C70-5BD031A9E337}"/>
                  </a:ext>
                </a:extLst>
              </p:cNvPr>
              <p:cNvSpPr/>
              <p:nvPr/>
            </p:nvSpPr>
            <p:spPr>
              <a:xfrm rot="900000">
                <a:off x="4521018" y="5337147"/>
                <a:ext cx="101963" cy="559541"/>
              </a:xfrm>
              <a:custGeom>
                <a:avLst/>
                <a:gdLst/>
                <a:ahLst/>
                <a:cxnLst/>
                <a:rect l="l" t="t" r="r" b="b"/>
                <a:pathLst>
                  <a:path w="146824" h="805728">
                    <a:moveTo>
                      <a:pt x="28967" y="776"/>
                    </a:moveTo>
                    <a:lnTo>
                      <a:pt x="34704" y="0"/>
                    </a:lnTo>
                    <a:cubicBezTo>
                      <a:pt x="35278" y="146"/>
                      <a:pt x="35860" y="297"/>
                      <a:pt x="36429" y="581"/>
                    </a:cubicBezTo>
                    <a:lnTo>
                      <a:pt x="65109" y="82021"/>
                    </a:lnTo>
                    <a:cubicBezTo>
                      <a:pt x="100515" y="321247"/>
                      <a:pt x="129665" y="553285"/>
                      <a:pt x="146824" y="790913"/>
                    </a:cubicBezTo>
                    <a:lnTo>
                      <a:pt x="37890" y="49954"/>
                    </a:lnTo>
                    <a:lnTo>
                      <a:pt x="0" y="805728"/>
                    </a:lnTo>
                    <a:lnTo>
                      <a:pt x="3506" y="1029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9" name="Freeform 97">
                <a:extLst>
                  <a:ext uri="{FF2B5EF4-FFF2-40B4-BE49-F238E27FC236}">
                    <a16:creationId xmlns:a16="http://schemas.microsoft.com/office/drawing/2014/main" id="{72D4F4FD-1AEE-44E5-A7EA-E4BD5F01C421}"/>
                  </a:ext>
                </a:extLst>
              </p:cNvPr>
              <p:cNvSpPr/>
              <p:nvPr/>
            </p:nvSpPr>
            <p:spPr>
              <a:xfrm rot="445708">
                <a:off x="4459130" y="5286022"/>
                <a:ext cx="101963" cy="559541"/>
              </a:xfrm>
              <a:custGeom>
                <a:avLst/>
                <a:gdLst/>
                <a:ahLst/>
                <a:cxnLst/>
                <a:rect l="l" t="t" r="r" b="b"/>
                <a:pathLst>
                  <a:path w="146824" h="805728">
                    <a:moveTo>
                      <a:pt x="28967" y="776"/>
                    </a:moveTo>
                    <a:lnTo>
                      <a:pt x="34704" y="0"/>
                    </a:lnTo>
                    <a:cubicBezTo>
                      <a:pt x="35278" y="146"/>
                      <a:pt x="35860" y="297"/>
                      <a:pt x="36429" y="581"/>
                    </a:cubicBezTo>
                    <a:lnTo>
                      <a:pt x="65109" y="82021"/>
                    </a:lnTo>
                    <a:cubicBezTo>
                      <a:pt x="100515" y="321247"/>
                      <a:pt x="129665" y="553285"/>
                      <a:pt x="146824" y="790913"/>
                    </a:cubicBezTo>
                    <a:lnTo>
                      <a:pt x="37890" y="49954"/>
                    </a:lnTo>
                    <a:lnTo>
                      <a:pt x="0" y="805728"/>
                    </a:lnTo>
                    <a:lnTo>
                      <a:pt x="3506" y="1029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50" name="Freeform 98">
                <a:extLst>
                  <a:ext uri="{FF2B5EF4-FFF2-40B4-BE49-F238E27FC236}">
                    <a16:creationId xmlns:a16="http://schemas.microsoft.com/office/drawing/2014/main" id="{A39773EB-10B9-4E7A-9F56-35933F01B0E9}"/>
                  </a:ext>
                </a:extLst>
              </p:cNvPr>
              <p:cNvSpPr/>
              <p:nvPr/>
            </p:nvSpPr>
            <p:spPr>
              <a:xfrm rot="20467473" flipH="1">
                <a:off x="5291069" y="5545339"/>
                <a:ext cx="189756" cy="317022"/>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51" name="Freeform 99">
                <a:extLst>
                  <a:ext uri="{FF2B5EF4-FFF2-40B4-BE49-F238E27FC236}">
                    <a16:creationId xmlns:a16="http://schemas.microsoft.com/office/drawing/2014/main" id="{5410D847-E760-482B-A051-E75EC11A0ECC}"/>
                  </a:ext>
                </a:extLst>
              </p:cNvPr>
              <p:cNvSpPr/>
              <p:nvPr/>
            </p:nvSpPr>
            <p:spPr>
              <a:xfrm rot="20467473" flipH="1">
                <a:off x="5118257" y="5846033"/>
                <a:ext cx="189756" cy="317022"/>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52" name="Freeform 100">
                <a:extLst>
                  <a:ext uri="{FF2B5EF4-FFF2-40B4-BE49-F238E27FC236}">
                    <a16:creationId xmlns:a16="http://schemas.microsoft.com/office/drawing/2014/main" id="{FCF5A9DE-8841-4A89-BA9F-905B99BD6C25}"/>
                  </a:ext>
                </a:extLst>
              </p:cNvPr>
              <p:cNvSpPr/>
              <p:nvPr/>
            </p:nvSpPr>
            <p:spPr>
              <a:xfrm rot="1132527">
                <a:off x="3832653" y="5882362"/>
                <a:ext cx="189756" cy="317022"/>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grpSp>
        <p:sp>
          <p:nvSpPr>
            <p:cNvPr id="12" name="Rounded Rectangle 50">
              <a:extLst>
                <a:ext uri="{FF2B5EF4-FFF2-40B4-BE49-F238E27FC236}">
                  <a16:creationId xmlns:a16="http://schemas.microsoft.com/office/drawing/2014/main" id="{E0CC6AD6-5A6E-49FB-8989-84850A6B2452}"/>
                </a:ext>
              </a:extLst>
            </p:cNvPr>
            <p:cNvSpPr/>
            <p:nvPr/>
          </p:nvSpPr>
          <p:spPr>
            <a:xfrm>
              <a:off x="5984711" y="1848939"/>
              <a:ext cx="279833" cy="2135580"/>
            </a:xfrm>
            <a:prstGeom prst="roundRect">
              <a:avLst/>
            </a:prstGeom>
            <a:solidFill>
              <a:schemeClr val="tx1">
                <a:lumMod val="50000"/>
                <a:lumOff val="5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nvGrpSpPr>
            <p:cNvPr id="13" name="Group 67">
              <a:extLst>
                <a:ext uri="{FF2B5EF4-FFF2-40B4-BE49-F238E27FC236}">
                  <a16:creationId xmlns:a16="http://schemas.microsoft.com/office/drawing/2014/main" id="{2873E3EA-EE0D-4942-AFA0-7A5327E77D97}"/>
                </a:ext>
              </a:extLst>
            </p:cNvPr>
            <p:cNvGrpSpPr/>
            <p:nvPr/>
          </p:nvGrpSpPr>
          <p:grpSpPr>
            <a:xfrm>
              <a:off x="4559955" y="3346255"/>
              <a:ext cx="1560562" cy="1365092"/>
              <a:chOff x="2860082" y="2814998"/>
              <a:chExt cx="1711918" cy="1294233"/>
            </a:xfrm>
            <a:effectLst>
              <a:outerShdw blurRad="50800" dist="38100" dir="5400000" algn="t" rotWithShape="0">
                <a:prstClr val="black">
                  <a:alpha val="40000"/>
                </a:prstClr>
              </a:outerShdw>
            </a:effectLst>
          </p:grpSpPr>
          <p:sp>
            <p:nvSpPr>
              <p:cNvPr id="29" name="Freeform 76">
                <a:extLst>
                  <a:ext uri="{FF2B5EF4-FFF2-40B4-BE49-F238E27FC236}">
                    <a16:creationId xmlns:a16="http://schemas.microsoft.com/office/drawing/2014/main" id="{BFC65F09-A054-493C-843F-0221D117348D}"/>
                  </a:ext>
                </a:extLst>
              </p:cNvPr>
              <p:cNvSpPr>
                <a:spLocks/>
              </p:cNvSpPr>
              <p:nvPr/>
            </p:nvSpPr>
            <p:spPr bwMode="auto">
              <a:xfrm>
                <a:off x="2860082" y="2857760"/>
                <a:ext cx="1711918" cy="1251471"/>
              </a:xfrm>
              <a:custGeom>
                <a:avLst/>
                <a:gdLst>
                  <a:gd name="T0" fmla="*/ 194 w 798"/>
                  <a:gd name="T1" fmla="*/ 0 h 583"/>
                  <a:gd name="T2" fmla="*/ 604 w 798"/>
                  <a:gd name="T3" fmla="*/ 0 h 583"/>
                  <a:gd name="T4" fmla="*/ 798 w 798"/>
                  <a:gd name="T5" fmla="*/ 195 h 583"/>
                  <a:gd name="T6" fmla="*/ 798 w 798"/>
                  <a:gd name="T7" fmla="*/ 198 h 583"/>
                  <a:gd name="T8" fmla="*/ 798 w 798"/>
                  <a:gd name="T9" fmla="*/ 198 h 583"/>
                  <a:gd name="T10" fmla="*/ 798 w 798"/>
                  <a:gd name="T11" fmla="*/ 583 h 583"/>
                  <a:gd name="T12" fmla="*/ 604 w 798"/>
                  <a:gd name="T13" fmla="*/ 389 h 583"/>
                  <a:gd name="T14" fmla="*/ 335 w 798"/>
                  <a:gd name="T15" fmla="*/ 389 h 583"/>
                  <a:gd name="T16" fmla="*/ 194 w 798"/>
                  <a:gd name="T17" fmla="*/ 389 h 583"/>
                  <a:gd name="T18" fmla="*/ 0 w 798"/>
                  <a:gd name="T19" fmla="*/ 195 h 583"/>
                  <a:gd name="T20" fmla="*/ 194 w 798"/>
                  <a:gd name="T21" fmla="*/ 0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8" h="583">
                    <a:moveTo>
                      <a:pt x="194" y="0"/>
                    </a:moveTo>
                    <a:cubicBezTo>
                      <a:pt x="199" y="0"/>
                      <a:pt x="599" y="0"/>
                      <a:pt x="604" y="0"/>
                    </a:cubicBezTo>
                    <a:cubicBezTo>
                      <a:pt x="711" y="0"/>
                      <a:pt x="798" y="87"/>
                      <a:pt x="798" y="195"/>
                    </a:cubicBezTo>
                    <a:cubicBezTo>
                      <a:pt x="798" y="196"/>
                      <a:pt x="798" y="197"/>
                      <a:pt x="798" y="198"/>
                    </a:cubicBezTo>
                    <a:cubicBezTo>
                      <a:pt x="798" y="198"/>
                      <a:pt x="798" y="198"/>
                      <a:pt x="798" y="198"/>
                    </a:cubicBezTo>
                    <a:cubicBezTo>
                      <a:pt x="798" y="583"/>
                      <a:pt x="798" y="583"/>
                      <a:pt x="798" y="583"/>
                    </a:cubicBezTo>
                    <a:cubicBezTo>
                      <a:pt x="798" y="476"/>
                      <a:pt x="711" y="389"/>
                      <a:pt x="604" y="389"/>
                    </a:cubicBezTo>
                    <a:cubicBezTo>
                      <a:pt x="600" y="389"/>
                      <a:pt x="452" y="389"/>
                      <a:pt x="335" y="389"/>
                    </a:cubicBezTo>
                    <a:cubicBezTo>
                      <a:pt x="259" y="389"/>
                      <a:pt x="196" y="389"/>
                      <a:pt x="194" y="389"/>
                    </a:cubicBezTo>
                    <a:cubicBezTo>
                      <a:pt x="87" y="389"/>
                      <a:pt x="0" y="302"/>
                      <a:pt x="0" y="195"/>
                    </a:cubicBezTo>
                    <a:cubicBezTo>
                      <a:pt x="0" y="87"/>
                      <a:pt x="87" y="0"/>
                      <a:pt x="194" y="0"/>
                    </a:cubicBezTo>
                    <a:close/>
                  </a:path>
                </a:pathLst>
              </a:custGeom>
              <a:gradFill flip="none" rotWithShape="1">
                <a:gsLst>
                  <a:gs pos="0">
                    <a:schemeClr val="accent5"/>
                  </a:gs>
                  <a:gs pos="100000">
                    <a:schemeClr val="accent5">
                      <a:lumMod val="75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30" name="Freeform 16">
                <a:extLst>
                  <a:ext uri="{FF2B5EF4-FFF2-40B4-BE49-F238E27FC236}">
                    <a16:creationId xmlns:a16="http://schemas.microsoft.com/office/drawing/2014/main" id="{191C7189-EA7B-42D8-A80D-84DD4586F8ED}"/>
                  </a:ext>
                </a:extLst>
              </p:cNvPr>
              <p:cNvSpPr>
                <a:spLocks/>
              </p:cNvSpPr>
              <p:nvPr/>
            </p:nvSpPr>
            <p:spPr bwMode="auto">
              <a:xfrm>
                <a:off x="2860082" y="2814998"/>
                <a:ext cx="1711918" cy="1251471"/>
              </a:xfrm>
              <a:custGeom>
                <a:avLst/>
                <a:gdLst>
                  <a:gd name="T0" fmla="*/ 194 w 798"/>
                  <a:gd name="T1" fmla="*/ 0 h 583"/>
                  <a:gd name="T2" fmla="*/ 604 w 798"/>
                  <a:gd name="T3" fmla="*/ 0 h 583"/>
                  <a:gd name="T4" fmla="*/ 798 w 798"/>
                  <a:gd name="T5" fmla="*/ 195 h 583"/>
                  <a:gd name="T6" fmla="*/ 798 w 798"/>
                  <a:gd name="T7" fmla="*/ 198 h 583"/>
                  <a:gd name="T8" fmla="*/ 798 w 798"/>
                  <a:gd name="T9" fmla="*/ 198 h 583"/>
                  <a:gd name="T10" fmla="*/ 798 w 798"/>
                  <a:gd name="T11" fmla="*/ 583 h 583"/>
                  <a:gd name="T12" fmla="*/ 604 w 798"/>
                  <a:gd name="T13" fmla="*/ 389 h 583"/>
                  <a:gd name="T14" fmla="*/ 335 w 798"/>
                  <a:gd name="T15" fmla="*/ 389 h 583"/>
                  <a:gd name="T16" fmla="*/ 194 w 798"/>
                  <a:gd name="T17" fmla="*/ 389 h 583"/>
                  <a:gd name="T18" fmla="*/ 0 w 798"/>
                  <a:gd name="T19" fmla="*/ 195 h 583"/>
                  <a:gd name="T20" fmla="*/ 194 w 798"/>
                  <a:gd name="T21" fmla="*/ 0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8" h="583">
                    <a:moveTo>
                      <a:pt x="194" y="0"/>
                    </a:moveTo>
                    <a:cubicBezTo>
                      <a:pt x="199" y="0"/>
                      <a:pt x="599" y="0"/>
                      <a:pt x="604" y="0"/>
                    </a:cubicBezTo>
                    <a:cubicBezTo>
                      <a:pt x="711" y="0"/>
                      <a:pt x="798" y="87"/>
                      <a:pt x="798" y="195"/>
                    </a:cubicBezTo>
                    <a:cubicBezTo>
                      <a:pt x="798" y="196"/>
                      <a:pt x="798" y="197"/>
                      <a:pt x="798" y="198"/>
                    </a:cubicBezTo>
                    <a:cubicBezTo>
                      <a:pt x="798" y="198"/>
                      <a:pt x="798" y="198"/>
                      <a:pt x="798" y="198"/>
                    </a:cubicBezTo>
                    <a:cubicBezTo>
                      <a:pt x="798" y="583"/>
                      <a:pt x="798" y="583"/>
                      <a:pt x="798" y="583"/>
                    </a:cubicBezTo>
                    <a:cubicBezTo>
                      <a:pt x="798" y="476"/>
                      <a:pt x="711" y="389"/>
                      <a:pt x="604" y="389"/>
                    </a:cubicBezTo>
                    <a:cubicBezTo>
                      <a:pt x="600" y="389"/>
                      <a:pt x="452" y="389"/>
                      <a:pt x="335" y="389"/>
                    </a:cubicBezTo>
                    <a:cubicBezTo>
                      <a:pt x="259" y="389"/>
                      <a:pt x="196" y="389"/>
                      <a:pt x="194" y="389"/>
                    </a:cubicBezTo>
                    <a:cubicBezTo>
                      <a:pt x="87" y="389"/>
                      <a:pt x="0" y="302"/>
                      <a:pt x="0" y="195"/>
                    </a:cubicBezTo>
                    <a:cubicBezTo>
                      <a:pt x="0" y="87"/>
                      <a:pt x="87" y="0"/>
                      <a:pt x="194" y="0"/>
                    </a:cubicBezTo>
                    <a:close/>
                  </a:path>
                </a:pathLst>
              </a:custGeom>
              <a:gradFill>
                <a:gsLst>
                  <a:gs pos="77000">
                    <a:schemeClr val="accent5"/>
                  </a:gs>
                  <a:gs pos="100000">
                    <a:schemeClr val="accent5">
                      <a:lumMod val="50000"/>
                    </a:schemeClr>
                  </a:gs>
                </a:gsLst>
                <a:lin ang="0" scaled="1"/>
              </a:gradFill>
              <a:ln>
                <a:noFill/>
              </a:ln>
            </p:spPr>
            <p:txBody>
              <a:bodyPr vert="horz" wrap="square" lIns="91440" tIns="45720" rIns="91440" bIns="45720" numCol="1" anchor="t" anchorCtr="0" compatLnSpc="1">
                <a:prstTxWarp prst="textNoShape">
                  <a:avLst/>
                </a:prstTxWarp>
              </a:bodyPr>
              <a:lstStyle/>
              <a:p>
                <a:endParaRPr lang="ko-KR" altLang="en-US" sz="2701"/>
              </a:p>
            </p:txBody>
          </p:sp>
        </p:grpSp>
        <p:grpSp>
          <p:nvGrpSpPr>
            <p:cNvPr id="14" name="Group 68">
              <a:extLst>
                <a:ext uri="{FF2B5EF4-FFF2-40B4-BE49-F238E27FC236}">
                  <a16:creationId xmlns:a16="http://schemas.microsoft.com/office/drawing/2014/main" id="{F109E14D-5B6E-4153-9163-47D4D3D4B0DF}"/>
                </a:ext>
              </a:extLst>
            </p:cNvPr>
            <p:cNvGrpSpPr/>
            <p:nvPr/>
          </p:nvGrpSpPr>
          <p:grpSpPr>
            <a:xfrm flipH="1">
              <a:off x="6120517" y="3839401"/>
              <a:ext cx="1244125" cy="1318043"/>
              <a:chOff x="2860082" y="2834525"/>
              <a:chExt cx="1711918" cy="1294234"/>
            </a:xfrm>
            <a:effectLst>
              <a:outerShdw blurRad="50800" dist="38100" dir="5400000" algn="t" rotWithShape="0">
                <a:prstClr val="black">
                  <a:alpha val="40000"/>
                </a:prstClr>
              </a:outerShdw>
            </a:effectLst>
          </p:grpSpPr>
          <p:sp>
            <p:nvSpPr>
              <p:cNvPr id="27" name="Freeform 74">
                <a:extLst>
                  <a:ext uri="{FF2B5EF4-FFF2-40B4-BE49-F238E27FC236}">
                    <a16:creationId xmlns:a16="http://schemas.microsoft.com/office/drawing/2014/main" id="{47056024-281A-4D40-A2C5-17BAEB48D9AB}"/>
                  </a:ext>
                </a:extLst>
              </p:cNvPr>
              <p:cNvSpPr>
                <a:spLocks/>
              </p:cNvSpPr>
              <p:nvPr/>
            </p:nvSpPr>
            <p:spPr bwMode="auto">
              <a:xfrm>
                <a:off x="2860082" y="2877288"/>
                <a:ext cx="1711918" cy="1251471"/>
              </a:xfrm>
              <a:custGeom>
                <a:avLst/>
                <a:gdLst>
                  <a:gd name="T0" fmla="*/ 194 w 798"/>
                  <a:gd name="T1" fmla="*/ 0 h 583"/>
                  <a:gd name="T2" fmla="*/ 604 w 798"/>
                  <a:gd name="T3" fmla="*/ 0 h 583"/>
                  <a:gd name="T4" fmla="*/ 798 w 798"/>
                  <a:gd name="T5" fmla="*/ 195 h 583"/>
                  <a:gd name="T6" fmla="*/ 798 w 798"/>
                  <a:gd name="T7" fmla="*/ 198 h 583"/>
                  <a:gd name="T8" fmla="*/ 798 w 798"/>
                  <a:gd name="T9" fmla="*/ 198 h 583"/>
                  <a:gd name="T10" fmla="*/ 798 w 798"/>
                  <a:gd name="T11" fmla="*/ 583 h 583"/>
                  <a:gd name="T12" fmla="*/ 604 w 798"/>
                  <a:gd name="T13" fmla="*/ 389 h 583"/>
                  <a:gd name="T14" fmla="*/ 335 w 798"/>
                  <a:gd name="T15" fmla="*/ 389 h 583"/>
                  <a:gd name="T16" fmla="*/ 194 w 798"/>
                  <a:gd name="T17" fmla="*/ 389 h 583"/>
                  <a:gd name="T18" fmla="*/ 0 w 798"/>
                  <a:gd name="T19" fmla="*/ 195 h 583"/>
                  <a:gd name="T20" fmla="*/ 194 w 798"/>
                  <a:gd name="T21" fmla="*/ 0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8" h="583">
                    <a:moveTo>
                      <a:pt x="194" y="0"/>
                    </a:moveTo>
                    <a:cubicBezTo>
                      <a:pt x="199" y="0"/>
                      <a:pt x="599" y="0"/>
                      <a:pt x="604" y="0"/>
                    </a:cubicBezTo>
                    <a:cubicBezTo>
                      <a:pt x="711" y="0"/>
                      <a:pt x="798" y="87"/>
                      <a:pt x="798" y="195"/>
                    </a:cubicBezTo>
                    <a:cubicBezTo>
                      <a:pt x="798" y="196"/>
                      <a:pt x="798" y="197"/>
                      <a:pt x="798" y="198"/>
                    </a:cubicBezTo>
                    <a:cubicBezTo>
                      <a:pt x="798" y="198"/>
                      <a:pt x="798" y="198"/>
                      <a:pt x="798" y="198"/>
                    </a:cubicBezTo>
                    <a:cubicBezTo>
                      <a:pt x="798" y="583"/>
                      <a:pt x="798" y="583"/>
                      <a:pt x="798" y="583"/>
                    </a:cubicBezTo>
                    <a:cubicBezTo>
                      <a:pt x="798" y="476"/>
                      <a:pt x="711" y="389"/>
                      <a:pt x="604" y="389"/>
                    </a:cubicBezTo>
                    <a:cubicBezTo>
                      <a:pt x="600" y="389"/>
                      <a:pt x="452" y="389"/>
                      <a:pt x="335" y="389"/>
                    </a:cubicBezTo>
                    <a:cubicBezTo>
                      <a:pt x="259" y="389"/>
                      <a:pt x="196" y="389"/>
                      <a:pt x="194" y="389"/>
                    </a:cubicBezTo>
                    <a:cubicBezTo>
                      <a:pt x="87" y="389"/>
                      <a:pt x="0" y="302"/>
                      <a:pt x="0" y="195"/>
                    </a:cubicBezTo>
                    <a:cubicBezTo>
                      <a:pt x="0" y="87"/>
                      <a:pt x="87" y="0"/>
                      <a:pt x="194" y="0"/>
                    </a:cubicBezTo>
                    <a:close/>
                  </a:path>
                </a:pathLst>
              </a:custGeom>
              <a:gradFill flip="none" rotWithShape="1">
                <a:gsLst>
                  <a:gs pos="0">
                    <a:schemeClr val="accent2"/>
                  </a:gs>
                  <a:gs pos="100000">
                    <a:schemeClr val="accent2">
                      <a:lumMod val="75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28" name="Freeform 16">
                <a:extLst>
                  <a:ext uri="{FF2B5EF4-FFF2-40B4-BE49-F238E27FC236}">
                    <a16:creationId xmlns:a16="http://schemas.microsoft.com/office/drawing/2014/main" id="{D3A1DA6D-07F1-4CD8-BB0F-98C0EEA36286}"/>
                  </a:ext>
                </a:extLst>
              </p:cNvPr>
              <p:cNvSpPr>
                <a:spLocks/>
              </p:cNvSpPr>
              <p:nvPr/>
            </p:nvSpPr>
            <p:spPr bwMode="auto">
              <a:xfrm>
                <a:off x="2860082" y="2834525"/>
                <a:ext cx="1711918" cy="1251469"/>
              </a:xfrm>
              <a:custGeom>
                <a:avLst/>
                <a:gdLst>
                  <a:gd name="T0" fmla="*/ 194 w 798"/>
                  <a:gd name="T1" fmla="*/ 0 h 583"/>
                  <a:gd name="T2" fmla="*/ 604 w 798"/>
                  <a:gd name="T3" fmla="*/ 0 h 583"/>
                  <a:gd name="T4" fmla="*/ 798 w 798"/>
                  <a:gd name="T5" fmla="*/ 195 h 583"/>
                  <a:gd name="T6" fmla="*/ 798 w 798"/>
                  <a:gd name="T7" fmla="*/ 198 h 583"/>
                  <a:gd name="T8" fmla="*/ 798 w 798"/>
                  <a:gd name="T9" fmla="*/ 198 h 583"/>
                  <a:gd name="T10" fmla="*/ 798 w 798"/>
                  <a:gd name="T11" fmla="*/ 583 h 583"/>
                  <a:gd name="T12" fmla="*/ 604 w 798"/>
                  <a:gd name="T13" fmla="*/ 389 h 583"/>
                  <a:gd name="T14" fmla="*/ 335 w 798"/>
                  <a:gd name="T15" fmla="*/ 389 h 583"/>
                  <a:gd name="T16" fmla="*/ 194 w 798"/>
                  <a:gd name="T17" fmla="*/ 389 h 583"/>
                  <a:gd name="T18" fmla="*/ 0 w 798"/>
                  <a:gd name="T19" fmla="*/ 195 h 583"/>
                  <a:gd name="T20" fmla="*/ 194 w 798"/>
                  <a:gd name="T21" fmla="*/ 0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8" h="583">
                    <a:moveTo>
                      <a:pt x="194" y="0"/>
                    </a:moveTo>
                    <a:cubicBezTo>
                      <a:pt x="199" y="0"/>
                      <a:pt x="599" y="0"/>
                      <a:pt x="604" y="0"/>
                    </a:cubicBezTo>
                    <a:cubicBezTo>
                      <a:pt x="711" y="0"/>
                      <a:pt x="798" y="87"/>
                      <a:pt x="798" y="195"/>
                    </a:cubicBezTo>
                    <a:cubicBezTo>
                      <a:pt x="798" y="196"/>
                      <a:pt x="798" y="197"/>
                      <a:pt x="798" y="198"/>
                    </a:cubicBezTo>
                    <a:cubicBezTo>
                      <a:pt x="798" y="198"/>
                      <a:pt x="798" y="198"/>
                      <a:pt x="798" y="198"/>
                    </a:cubicBezTo>
                    <a:cubicBezTo>
                      <a:pt x="798" y="583"/>
                      <a:pt x="798" y="583"/>
                      <a:pt x="798" y="583"/>
                    </a:cubicBezTo>
                    <a:cubicBezTo>
                      <a:pt x="798" y="476"/>
                      <a:pt x="711" y="389"/>
                      <a:pt x="604" y="389"/>
                    </a:cubicBezTo>
                    <a:cubicBezTo>
                      <a:pt x="600" y="389"/>
                      <a:pt x="452" y="389"/>
                      <a:pt x="335" y="389"/>
                    </a:cubicBezTo>
                    <a:cubicBezTo>
                      <a:pt x="259" y="389"/>
                      <a:pt x="196" y="389"/>
                      <a:pt x="194" y="389"/>
                    </a:cubicBezTo>
                    <a:cubicBezTo>
                      <a:pt x="87" y="389"/>
                      <a:pt x="0" y="302"/>
                      <a:pt x="0" y="195"/>
                    </a:cubicBezTo>
                    <a:cubicBezTo>
                      <a:pt x="0" y="87"/>
                      <a:pt x="87" y="0"/>
                      <a:pt x="194" y="0"/>
                    </a:cubicBezTo>
                    <a:close/>
                  </a:path>
                </a:pathLst>
              </a:custGeom>
              <a:gradFill>
                <a:gsLst>
                  <a:gs pos="77000">
                    <a:schemeClr val="accent2"/>
                  </a:gs>
                  <a:gs pos="100000">
                    <a:schemeClr val="accent2">
                      <a:lumMod val="50000"/>
                    </a:schemeClr>
                  </a:gs>
                </a:gsLst>
                <a:lin ang="0" scaled="1"/>
              </a:gradFill>
              <a:ln>
                <a:noFill/>
              </a:ln>
            </p:spPr>
            <p:txBody>
              <a:bodyPr vert="horz" wrap="square" lIns="91440" tIns="45720" rIns="91440" bIns="45720" numCol="1" anchor="t" anchorCtr="0" compatLnSpc="1">
                <a:prstTxWarp prst="textNoShape">
                  <a:avLst/>
                </a:prstTxWarp>
              </a:bodyPr>
              <a:lstStyle/>
              <a:p>
                <a:endParaRPr lang="ko-KR" altLang="en-US" sz="2701" dirty="0"/>
              </a:p>
            </p:txBody>
          </p:sp>
        </p:grpSp>
        <p:grpSp>
          <p:nvGrpSpPr>
            <p:cNvPr id="15" name="Group 69">
              <a:extLst>
                <a:ext uri="{FF2B5EF4-FFF2-40B4-BE49-F238E27FC236}">
                  <a16:creationId xmlns:a16="http://schemas.microsoft.com/office/drawing/2014/main" id="{F5775503-D9C1-4537-9095-EE4484D1F48E}"/>
                </a:ext>
              </a:extLst>
            </p:cNvPr>
            <p:cNvGrpSpPr/>
            <p:nvPr/>
          </p:nvGrpSpPr>
          <p:grpSpPr>
            <a:xfrm>
              <a:off x="4372976" y="2428249"/>
              <a:ext cx="1747541" cy="1516770"/>
              <a:chOff x="2860082" y="2268017"/>
              <a:chExt cx="1711918" cy="1294234"/>
            </a:xfrm>
            <a:effectLst>
              <a:outerShdw blurRad="50800" dist="38100" dir="5400000" algn="t" rotWithShape="0">
                <a:prstClr val="black">
                  <a:alpha val="40000"/>
                </a:prstClr>
              </a:outerShdw>
            </a:effectLst>
          </p:grpSpPr>
          <p:sp>
            <p:nvSpPr>
              <p:cNvPr id="25" name="Freeform 72">
                <a:extLst>
                  <a:ext uri="{FF2B5EF4-FFF2-40B4-BE49-F238E27FC236}">
                    <a16:creationId xmlns:a16="http://schemas.microsoft.com/office/drawing/2014/main" id="{6E890BD0-5BB9-4C3B-B762-83295AC3CF7F}"/>
                  </a:ext>
                </a:extLst>
              </p:cNvPr>
              <p:cNvSpPr>
                <a:spLocks/>
              </p:cNvSpPr>
              <p:nvPr/>
            </p:nvSpPr>
            <p:spPr bwMode="auto">
              <a:xfrm>
                <a:off x="2860082" y="2310780"/>
                <a:ext cx="1711918" cy="1251471"/>
              </a:xfrm>
              <a:custGeom>
                <a:avLst/>
                <a:gdLst>
                  <a:gd name="T0" fmla="*/ 194 w 798"/>
                  <a:gd name="T1" fmla="*/ 0 h 583"/>
                  <a:gd name="T2" fmla="*/ 604 w 798"/>
                  <a:gd name="T3" fmla="*/ 0 h 583"/>
                  <a:gd name="T4" fmla="*/ 798 w 798"/>
                  <a:gd name="T5" fmla="*/ 195 h 583"/>
                  <a:gd name="T6" fmla="*/ 798 w 798"/>
                  <a:gd name="T7" fmla="*/ 198 h 583"/>
                  <a:gd name="T8" fmla="*/ 798 w 798"/>
                  <a:gd name="T9" fmla="*/ 198 h 583"/>
                  <a:gd name="T10" fmla="*/ 798 w 798"/>
                  <a:gd name="T11" fmla="*/ 583 h 583"/>
                  <a:gd name="T12" fmla="*/ 604 w 798"/>
                  <a:gd name="T13" fmla="*/ 389 h 583"/>
                  <a:gd name="T14" fmla="*/ 335 w 798"/>
                  <a:gd name="T15" fmla="*/ 389 h 583"/>
                  <a:gd name="T16" fmla="*/ 194 w 798"/>
                  <a:gd name="T17" fmla="*/ 389 h 583"/>
                  <a:gd name="T18" fmla="*/ 0 w 798"/>
                  <a:gd name="T19" fmla="*/ 195 h 583"/>
                  <a:gd name="T20" fmla="*/ 194 w 798"/>
                  <a:gd name="T21" fmla="*/ 0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8" h="583">
                    <a:moveTo>
                      <a:pt x="194" y="0"/>
                    </a:moveTo>
                    <a:cubicBezTo>
                      <a:pt x="199" y="0"/>
                      <a:pt x="599" y="0"/>
                      <a:pt x="604" y="0"/>
                    </a:cubicBezTo>
                    <a:cubicBezTo>
                      <a:pt x="711" y="0"/>
                      <a:pt x="798" y="87"/>
                      <a:pt x="798" y="195"/>
                    </a:cubicBezTo>
                    <a:cubicBezTo>
                      <a:pt x="798" y="196"/>
                      <a:pt x="798" y="197"/>
                      <a:pt x="798" y="198"/>
                    </a:cubicBezTo>
                    <a:cubicBezTo>
                      <a:pt x="798" y="198"/>
                      <a:pt x="798" y="198"/>
                      <a:pt x="798" y="198"/>
                    </a:cubicBezTo>
                    <a:cubicBezTo>
                      <a:pt x="798" y="583"/>
                      <a:pt x="798" y="583"/>
                      <a:pt x="798" y="583"/>
                    </a:cubicBezTo>
                    <a:cubicBezTo>
                      <a:pt x="798" y="476"/>
                      <a:pt x="711" y="389"/>
                      <a:pt x="604" y="389"/>
                    </a:cubicBezTo>
                    <a:cubicBezTo>
                      <a:pt x="600" y="389"/>
                      <a:pt x="452" y="389"/>
                      <a:pt x="335" y="389"/>
                    </a:cubicBezTo>
                    <a:cubicBezTo>
                      <a:pt x="259" y="389"/>
                      <a:pt x="196" y="389"/>
                      <a:pt x="194" y="389"/>
                    </a:cubicBezTo>
                    <a:cubicBezTo>
                      <a:pt x="87" y="389"/>
                      <a:pt x="0" y="302"/>
                      <a:pt x="0" y="195"/>
                    </a:cubicBezTo>
                    <a:cubicBezTo>
                      <a:pt x="0" y="87"/>
                      <a:pt x="87" y="0"/>
                      <a:pt x="194" y="0"/>
                    </a:cubicBezTo>
                    <a:close/>
                  </a:path>
                </a:pathLst>
              </a:custGeom>
              <a:gradFill flip="none" rotWithShape="1">
                <a:gsLst>
                  <a:gs pos="0">
                    <a:schemeClr val="accent6"/>
                  </a:gs>
                  <a:gs pos="100000">
                    <a:schemeClr val="accent6">
                      <a:lumMod val="75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ko-KR" altLang="en-US" sz="2701" dirty="0"/>
              </a:p>
            </p:txBody>
          </p:sp>
          <p:sp>
            <p:nvSpPr>
              <p:cNvPr id="26" name="Freeform 16">
                <a:extLst>
                  <a:ext uri="{FF2B5EF4-FFF2-40B4-BE49-F238E27FC236}">
                    <a16:creationId xmlns:a16="http://schemas.microsoft.com/office/drawing/2014/main" id="{7A38D195-0A34-4D3E-951E-61916173DB87}"/>
                  </a:ext>
                </a:extLst>
              </p:cNvPr>
              <p:cNvSpPr>
                <a:spLocks/>
              </p:cNvSpPr>
              <p:nvPr/>
            </p:nvSpPr>
            <p:spPr bwMode="auto">
              <a:xfrm>
                <a:off x="2860082" y="2268017"/>
                <a:ext cx="1711918" cy="1251471"/>
              </a:xfrm>
              <a:custGeom>
                <a:avLst/>
                <a:gdLst>
                  <a:gd name="T0" fmla="*/ 194 w 798"/>
                  <a:gd name="T1" fmla="*/ 0 h 583"/>
                  <a:gd name="T2" fmla="*/ 604 w 798"/>
                  <a:gd name="T3" fmla="*/ 0 h 583"/>
                  <a:gd name="T4" fmla="*/ 798 w 798"/>
                  <a:gd name="T5" fmla="*/ 195 h 583"/>
                  <a:gd name="T6" fmla="*/ 798 w 798"/>
                  <a:gd name="T7" fmla="*/ 198 h 583"/>
                  <a:gd name="T8" fmla="*/ 798 w 798"/>
                  <a:gd name="T9" fmla="*/ 198 h 583"/>
                  <a:gd name="T10" fmla="*/ 798 w 798"/>
                  <a:gd name="T11" fmla="*/ 583 h 583"/>
                  <a:gd name="T12" fmla="*/ 604 w 798"/>
                  <a:gd name="T13" fmla="*/ 389 h 583"/>
                  <a:gd name="T14" fmla="*/ 335 w 798"/>
                  <a:gd name="T15" fmla="*/ 389 h 583"/>
                  <a:gd name="T16" fmla="*/ 194 w 798"/>
                  <a:gd name="T17" fmla="*/ 389 h 583"/>
                  <a:gd name="T18" fmla="*/ 0 w 798"/>
                  <a:gd name="T19" fmla="*/ 195 h 583"/>
                  <a:gd name="T20" fmla="*/ 194 w 798"/>
                  <a:gd name="T21" fmla="*/ 0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8" h="583">
                    <a:moveTo>
                      <a:pt x="194" y="0"/>
                    </a:moveTo>
                    <a:cubicBezTo>
                      <a:pt x="199" y="0"/>
                      <a:pt x="599" y="0"/>
                      <a:pt x="604" y="0"/>
                    </a:cubicBezTo>
                    <a:cubicBezTo>
                      <a:pt x="711" y="0"/>
                      <a:pt x="798" y="87"/>
                      <a:pt x="798" y="195"/>
                    </a:cubicBezTo>
                    <a:cubicBezTo>
                      <a:pt x="798" y="196"/>
                      <a:pt x="798" y="197"/>
                      <a:pt x="798" y="198"/>
                    </a:cubicBezTo>
                    <a:cubicBezTo>
                      <a:pt x="798" y="198"/>
                      <a:pt x="798" y="198"/>
                      <a:pt x="798" y="198"/>
                    </a:cubicBezTo>
                    <a:cubicBezTo>
                      <a:pt x="798" y="583"/>
                      <a:pt x="798" y="583"/>
                      <a:pt x="798" y="583"/>
                    </a:cubicBezTo>
                    <a:cubicBezTo>
                      <a:pt x="798" y="476"/>
                      <a:pt x="711" y="389"/>
                      <a:pt x="604" y="389"/>
                    </a:cubicBezTo>
                    <a:cubicBezTo>
                      <a:pt x="600" y="389"/>
                      <a:pt x="452" y="389"/>
                      <a:pt x="335" y="389"/>
                    </a:cubicBezTo>
                    <a:cubicBezTo>
                      <a:pt x="259" y="389"/>
                      <a:pt x="196" y="389"/>
                      <a:pt x="194" y="389"/>
                    </a:cubicBezTo>
                    <a:cubicBezTo>
                      <a:pt x="87" y="389"/>
                      <a:pt x="0" y="302"/>
                      <a:pt x="0" y="195"/>
                    </a:cubicBezTo>
                    <a:cubicBezTo>
                      <a:pt x="0" y="87"/>
                      <a:pt x="87" y="0"/>
                      <a:pt x="194" y="0"/>
                    </a:cubicBezTo>
                    <a:close/>
                  </a:path>
                </a:pathLst>
              </a:custGeom>
              <a:gradFill>
                <a:gsLst>
                  <a:gs pos="77000">
                    <a:schemeClr val="accent6"/>
                  </a:gs>
                  <a:gs pos="100000">
                    <a:schemeClr val="accent6">
                      <a:lumMod val="50000"/>
                    </a:schemeClr>
                  </a:gs>
                </a:gsLst>
                <a:lin ang="0" scaled="1"/>
              </a:gradFill>
              <a:ln>
                <a:noFill/>
              </a:ln>
            </p:spPr>
            <p:txBody>
              <a:bodyPr vert="horz" wrap="square" lIns="91440" tIns="45720" rIns="91440" bIns="45720" numCol="1" anchor="t" anchorCtr="0" compatLnSpc="1">
                <a:prstTxWarp prst="textNoShape">
                  <a:avLst/>
                </a:prstTxWarp>
              </a:bodyPr>
              <a:lstStyle/>
              <a:p>
                <a:endParaRPr lang="ko-KR" altLang="en-US" sz="2701"/>
              </a:p>
            </p:txBody>
          </p:sp>
        </p:grpSp>
        <p:grpSp>
          <p:nvGrpSpPr>
            <p:cNvPr id="16" name="Group 70">
              <a:extLst>
                <a:ext uri="{FF2B5EF4-FFF2-40B4-BE49-F238E27FC236}">
                  <a16:creationId xmlns:a16="http://schemas.microsoft.com/office/drawing/2014/main" id="{86D96F1D-B329-4356-8F0E-DB9ADC52ADB9}"/>
                </a:ext>
              </a:extLst>
            </p:cNvPr>
            <p:cNvGrpSpPr/>
            <p:nvPr/>
          </p:nvGrpSpPr>
          <p:grpSpPr>
            <a:xfrm flipH="1">
              <a:off x="6120517" y="2968444"/>
              <a:ext cx="1433507" cy="1363081"/>
              <a:chOff x="2860082" y="2268017"/>
              <a:chExt cx="1711918" cy="1294234"/>
            </a:xfrm>
            <a:gradFill>
              <a:gsLst>
                <a:gs pos="77000">
                  <a:schemeClr val="bg1"/>
                </a:gs>
                <a:gs pos="100000">
                  <a:schemeClr val="bg1">
                    <a:lumMod val="64000"/>
                  </a:schemeClr>
                </a:gs>
              </a:gsLst>
              <a:lin ang="0" scaled="1"/>
            </a:gradFill>
            <a:effectLst>
              <a:outerShdw blurRad="50800" dist="38100" dir="5400000" algn="t" rotWithShape="0">
                <a:prstClr val="black">
                  <a:alpha val="40000"/>
                </a:prstClr>
              </a:outerShdw>
            </a:effectLst>
          </p:grpSpPr>
          <p:sp>
            <p:nvSpPr>
              <p:cNvPr id="23" name="Freeform 70">
                <a:extLst>
                  <a:ext uri="{FF2B5EF4-FFF2-40B4-BE49-F238E27FC236}">
                    <a16:creationId xmlns:a16="http://schemas.microsoft.com/office/drawing/2014/main" id="{BCCA9D5D-4C28-41AC-9352-131EBBEB8750}"/>
                  </a:ext>
                </a:extLst>
              </p:cNvPr>
              <p:cNvSpPr>
                <a:spLocks/>
              </p:cNvSpPr>
              <p:nvPr/>
            </p:nvSpPr>
            <p:spPr bwMode="auto">
              <a:xfrm>
                <a:off x="2860082" y="2310780"/>
                <a:ext cx="1711918" cy="1251471"/>
              </a:xfrm>
              <a:custGeom>
                <a:avLst/>
                <a:gdLst>
                  <a:gd name="T0" fmla="*/ 194 w 798"/>
                  <a:gd name="T1" fmla="*/ 0 h 583"/>
                  <a:gd name="T2" fmla="*/ 604 w 798"/>
                  <a:gd name="T3" fmla="*/ 0 h 583"/>
                  <a:gd name="T4" fmla="*/ 798 w 798"/>
                  <a:gd name="T5" fmla="*/ 195 h 583"/>
                  <a:gd name="T6" fmla="*/ 798 w 798"/>
                  <a:gd name="T7" fmla="*/ 198 h 583"/>
                  <a:gd name="T8" fmla="*/ 798 w 798"/>
                  <a:gd name="T9" fmla="*/ 198 h 583"/>
                  <a:gd name="T10" fmla="*/ 798 w 798"/>
                  <a:gd name="T11" fmla="*/ 583 h 583"/>
                  <a:gd name="T12" fmla="*/ 604 w 798"/>
                  <a:gd name="T13" fmla="*/ 389 h 583"/>
                  <a:gd name="T14" fmla="*/ 335 w 798"/>
                  <a:gd name="T15" fmla="*/ 389 h 583"/>
                  <a:gd name="T16" fmla="*/ 194 w 798"/>
                  <a:gd name="T17" fmla="*/ 389 h 583"/>
                  <a:gd name="T18" fmla="*/ 0 w 798"/>
                  <a:gd name="T19" fmla="*/ 195 h 583"/>
                  <a:gd name="T20" fmla="*/ 194 w 798"/>
                  <a:gd name="T21" fmla="*/ 0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8" h="583">
                    <a:moveTo>
                      <a:pt x="194" y="0"/>
                    </a:moveTo>
                    <a:cubicBezTo>
                      <a:pt x="199" y="0"/>
                      <a:pt x="599" y="0"/>
                      <a:pt x="604" y="0"/>
                    </a:cubicBezTo>
                    <a:cubicBezTo>
                      <a:pt x="711" y="0"/>
                      <a:pt x="798" y="87"/>
                      <a:pt x="798" y="195"/>
                    </a:cubicBezTo>
                    <a:cubicBezTo>
                      <a:pt x="798" y="196"/>
                      <a:pt x="798" y="197"/>
                      <a:pt x="798" y="198"/>
                    </a:cubicBezTo>
                    <a:cubicBezTo>
                      <a:pt x="798" y="198"/>
                      <a:pt x="798" y="198"/>
                      <a:pt x="798" y="198"/>
                    </a:cubicBezTo>
                    <a:cubicBezTo>
                      <a:pt x="798" y="583"/>
                      <a:pt x="798" y="583"/>
                      <a:pt x="798" y="583"/>
                    </a:cubicBezTo>
                    <a:cubicBezTo>
                      <a:pt x="798" y="476"/>
                      <a:pt x="711" y="389"/>
                      <a:pt x="604" y="389"/>
                    </a:cubicBezTo>
                    <a:cubicBezTo>
                      <a:pt x="600" y="389"/>
                      <a:pt x="452" y="389"/>
                      <a:pt x="335" y="389"/>
                    </a:cubicBezTo>
                    <a:cubicBezTo>
                      <a:pt x="259" y="389"/>
                      <a:pt x="196" y="389"/>
                      <a:pt x="194" y="389"/>
                    </a:cubicBezTo>
                    <a:cubicBezTo>
                      <a:pt x="87" y="389"/>
                      <a:pt x="0" y="302"/>
                      <a:pt x="0" y="195"/>
                    </a:cubicBezTo>
                    <a:cubicBezTo>
                      <a:pt x="0" y="87"/>
                      <a:pt x="87" y="0"/>
                      <a:pt x="194" y="0"/>
                    </a:cubicBezTo>
                    <a:close/>
                  </a:path>
                </a:pathLst>
              </a:custGeom>
              <a:gradFill>
                <a:gsLst>
                  <a:gs pos="0">
                    <a:schemeClr val="accent3"/>
                  </a:gs>
                  <a:gs pos="100000">
                    <a:schemeClr val="accent3">
                      <a:lumMod val="75000"/>
                    </a:schemeClr>
                  </a:gs>
                </a:gsLst>
                <a:lin ang="0" scaled="1"/>
              </a:gradFill>
              <a:ln>
                <a:noFill/>
              </a:ln>
            </p:spPr>
            <p:txBody>
              <a:bodyPr vert="horz" wrap="square" lIns="91440" tIns="45720" rIns="91440" bIns="45720" numCol="1" anchor="t" anchorCtr="0" compatLnSpc="1">
                <a:prstTxWarp prst="textNoShape">
                  <a:avLst/>
                </a:prstTxWarp>
              </a:bodyPr>
              <a:lstStyle/>
              <a:p>
                <a:endParaRPr lang="ko-KR" altLang="en-US" sz="2701" dirty="0"/>
              </a:p>
            </p:txBody>
          </p:sp>
          <p:sp>
            <p:nvSpPr>
              <p:cNvPr id="24" name="Freeform 16">
                <a:extLst>
                  <a:ext uri="{FF2B5EF4-FFF2-40B4-BE49-F238E27FC236}">
                    <a16:creationId xmlns:a16="http://schemas.microsoft.com/office/drawing/2014/main" id="{31B331F9-7C4B-4EDA-8131-A399F13DD9DA}"/>
                  </a:ext>
                </a:extLst>
              </p:cNvPr>
              <p:cNvSpPr>
                <a:spLocks/>
              </p:cNvSpPr>
              <p:nvPr/>
            </p:nvSpPr>
            <p:spPr bwMode="auto">
              <a:xfrm>
                <a:off x="2860082" y="2268017"/>
                <a:ext cx="1711918" cy="1251471"/>
              </a:xfrm>
              <a:custGeom>
                <a:avLst/>
                <a:gdLst>
                  <a:gd name="T0" fmla="*/ 194 w 798"/>
                  <a:gd name="T1" fmla="*/ 0 h 583"/>
                  <a:gd name="T2" fmla="*/ 604 w 798"/>
                  <a:gd name="T3" fmla="*/ 0 h 583"/>
                  <a:gd name="T4" fmla="*/ 798 w 798"/>
                  <a:gd name="T5" fmla="*/ 195 h 583"/>
                  <a:gd name="T6" fmla="*/ 798 w 798"/>
                  <a:gd name="T7" fmla="*/ 198 h 583"/>
                  <a:gd name="T8" fmla="*/ 798 w 798"/>
                  <a:gd name="T9" fmla="*/ 198 h 583"/>
                  <a:gd name="T10" fmla="*/ 798 w 798"/>
                  <a:gd name="T11" fmla="*/ 583 h 583"/>
                  <a:gd name="T12" fmla="*/ 604 w 798"/>
                  <a:gd name="T13" fmla="*/ 389 h 583"/>
                  <a:gd name="T14" fmla="*/ 335 w 798"/>
                  <a:gd name="T15" fmla="*/ 389 h 583"/>
                  <a:gd name="T16" fmla="*/ 194 w 798"/>
                  <a:gd name="T17" fmla="*/ 389 h 583"/>
                  <a:gd name="T18" fmla="*/ 0 w 798"/>
                  <a:gd name="T19" fmla="*/ 195 h 583"/>
                  <a:gd name="T20" fmla="*/ 194 w 798"/>
                  <a:gd name="T21" fmla="*/ 0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8" h="583">
                    <a:moveTo>
                      <a:pt x="194" y="0"/>
                    </a:moveTo>
                    <a:cubicBezTo>
                      <a:pt x="199" y="0"/>
                      <a:pt x="599" y="0"/>
                      <a:pt x="604" y="0"/>
                    </a:cubicBezTo>
                    <a:cubicBezTo>
                      <a:pt x="711" y="0"/>
                      <a:pt x="798" y="87"/>
                      <a:pt x="798" y="195"/>
                    </a:cubicBezTo>
                    <a:cubicBezTo>
                      <a:pt x="798" y="196"/>
                      <a:pt x="798" y="197"/>
                      <a:pt x="798" y="198"/>
                    </a:cubicBezTo>
                    <a:cubicBezTo>
                      <a:pt x="798" y="198"/>
                      <a:pt x="798" y="198"/>
                      <a:pt x="798" y="198"/>
                    </a:cubicBezTo>
                    <a:cubicBezTo>
                      <a:pt x="798" y="583"/>
                      <a:pt x="798" y="583"/>
                      <a:pt x="798" y="583"/>
                    </a:cubicBezTo>
                    <a:cubicBezTo>
                      <a:pt x="798" y="476"/>
                      <a:pt x="711" y="389"/>
                      <a:pt x="604" y="389"/>
                    </a:cubicBezTo>
                    <a:cubicBezTo>
                      <a:pt x="600" y="389"/>
                      <a:pt x="452" y="389"/>
                      <a:pt x="335" y="389"/>
                    </a:cubicBezTo>
                    <a:cubicBezTo>
                      <a:pt x="259" y="389"/>
                      <a:pt x="196" y="389"/>
                      <a:pt x="194" y="389"/>
                    </a:cubicBezTo>
                    <a:cubicBezTo>
                      <a:pt x="87" y="389"/>
                      <a:pt x="0" y="302"/>
                      <a:pt x="0" y="195"/>
                    </a:cubicBezTo>
                    <a:cubicBezTo>
                      <a:pt x="0" y="87"/>
                      <a:pt x="87" y="0"/>
                      <a:pt x="194" y="0"/>
                    </a:cubicBezTo>
                    <a:close/>
                  </a:path>
                </a:pathLst>
              </a:custGeom>
              <a:gradFill>
                <a:gsLst>
                  <a:gs pos="77000">
                    <a:schemeClr val="accent3"/>
                  </a:gs>
                  <a:gs pos="100000">
                    <a:schemeClr val="accent3">
                      <a:lumMod val="50000"/>
                    </a:schemeClr>
                  </a:gs>
                </a:gsLst>
                <a:lin ang="0" scaled="1"/>
              </a:gradFill>
              <a:ln>
                <a:noFill/>
              </a:ln>
            </p:spPr>
            <p:txBody>
              <a:bodyPr vert="horz" wrap="square" lIns="91440" tIns="45720" rIns="91440" bIns="45720" numCol="1" anchor="t" anchorCtr="0" compatLnSpc="1">
                <a:prstTxWarp prst="textNoShape">
                  <a:avLst/>
                </a:prstTxWarp>
              </a:bodyPr>
              <a:lstStyle/>
              <a:p>
                <a:endParaRPr lang="ko-KR" altLang="en-US" sz="2701" dirty="0"/>
              </a:p>
            </p:txBody>
          </p:sp>
        </p:grpSp>
        <p:grpSp>
          <p:nvGrpSpPr>
            <p:cNvPr id="17" name="Group 71">
              <a:extLst>
                <a:ext uri="{FF2B5EF4-FFF2-40B4-BE49-F238E27FC236}">
                  <a16:creationId xmlns:a16="http://schemas.microsoft.com/office/drawing/2014/main" id="{615FC736-BCC5-4727-86D6-2CF5AA3B2360}"/>
                </a:ext>
              </a:extLst>
            </p:cNvPr>
            <p:cNvGrpSpPr/>
            <p:nvPr/>
          </p:nvGrpSpPr>
          <p:grpSpPr>
            <a:xfrm>
              <a:off x="4636367" y="1747714"/>
              <a:ext cx="1481747" cy="1363081"/>
              <a:chOff x="2860082" y="2268017"/>
              <a:chExt cx="1711918" cy="1294234"/>
            </a:xfrm>
            <a:effectLst>
              <a:outerShdw blurRad="50800" dist="38100" dir="5400000" algn="t" rotWithShape="0">
                <a:prstClr val="black">
                  <a:alpha val="40000"/>
                </a:prstClr>
              </a:outerShdw>
            </a:effectLst>
          </p:grpSpPr>
          <p:sp>
            <p:nvSpPr>
              <p:cNvPr id="21" name="Freeform 68">
                <a:extLst>
                  <a:ext uri="{FF2B5EF4-FFF2-40B4-BE49-F238E27FC236}">
                    <a16:creationId xmlns:a16="http://schemas.microsoft.com/office/drawing/2014/main" id="{B9BE7100-97DF-4554-9D51-AFD8FBA5FEFD}"/>
                  </a:ext>
                </a:extLst>
              </p:cNvPr>
              <p:cNvSpPr>
                <a:spLocks/>
              </p:cNvSpPr>
              <p:nvPr/>
            </p:nvSpPr>
            <p:spPr bwMode="auto">
              <a:xfrm>
                <a:off x="2860082" y="2310780"/>
                <a:ext cx="1711918" cy="1251471"/>
              </a:xfrm>
              <a:custGeom>
                <a:avLst/>
                <a:gdLst>
                  <a:gd name="T0" fmla="*/ 194 w 798"/>
                  <a:gd name="T1" fmla="*/ 0 h 583"/>
                  <a:gd name="T2" fmla="*/ 604 w 798"/>
                  <a:gd name="T3" fmla="*/ 0 h 583"/>
                  <a:gd name="T4" fmla="*/ 798 w 798"/>
                  <a:gd name="T5" fmla="*/ 195 h 583"/>
                  <a:gd name="T6" fmla="*/ 798 w 798"/>
                  <a:gd name="T7" fmla="*/ 198 h 583"/>
                  <a:gd name="T8" fmla="*/ 798 w 798"/>
                  <a:gd name="T9" fmla="*/ 198 h 583"/>
                  <a:gd name="T10" fmla="*/ 798 w 798"/>
                  <a:gd name="T11" fmla="*/ 583 h 583"/>
                  <a:gd name="T12" fmla="*/ 604 w 798"/>
                  <a:gd name="T13" fmla="*/ 389 h 583"/>
                  <a:gd name="T14" fmla="*/ 335 w 798"/>
                  <a:gd name="T15" fmla="*/ 389 h 583"/>
                  <a:gd name="T16" fmla="*/ 194 w 798"/>
                  <a:gd name="T17" fmla="*/ 389 h 583"/>
                  <a:gd name="T18" fmla="*/ 0 w 798"/>
                  <a:gd name="T19" fmla="*/ 195 h 583"/>
                  <a:gd name="T20" fmla="*/ 194 w 798"/>
                  <a:gd name="T21" fmla="*/ 0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8" h="583">
                    <a:moveTo>
                      <a:pt x="194" y="0"/>
                    </a:moveTo>
                    <a:cubicBezTo>
                      <a:pt x="199" y="0"/>
                      <a:pt x="599" y="0"/>
                      <a:pt x="604" y="0"/>
                    </a:cubicBezTo>
                    <a:cubicBezTo>
                      <a:pt x="711" y="0"/>
                      <a:pt x="798" y="87"/>
                      <a:pt x="798" y="195"/>
                    </a:cubicBezTo>
                    <a:cubicBezTo>
                      <a:pt x="798" y="196"/>
                      <a:pt x="798" y="197"/>
                      <a:pt x="798" y="198"/>
                    </a:cubicBezTo>
                    <a:cubicBezTo>
                      <a:pt x="798" y="198"/>
                      <a:pt x="798" y="198"/>
                      <a:pt x="798" y="198"/>
                    </a:cubicBezTo>
                    <a:cubicBezTo>
                      <a:pt x="798" y="583"/>
                      <a:pt x="798" y="583"/>
                      <a:pt x="798" y="583"/>
                    </a:cubicBezTo>
                    <a:cubicBezTo>
                      <a:pt x="798" y="476"/>
                      <a:pt x="711" y="389"/>
                      <a:pt x="604" y="389"/>
                    </a:cubicBezTo>
                    <a:cubicBezTo>
                      <a:pt x="600" y="389"/>
                      <a:pt x="452" y="389"/>
                      <a:pt x="335" y="389"/>
                    </a:cubicBezTo>
                    <a:cubicBezTo>
                      <a:pt x="259" y="389"/>
                      <a:pt x="196" y="389"/>
                      <a:pt x="194" y="389"/>
                    </a:cubicBezTo>
                    <a:cubicBezTo>
                      <a:pt x="87" y="389"/>
                      <a:pt x="0" y="302"/>
                      <a:pt x="0" y="195"/>
                    </a:cubicBezTo>
                    <a:cubicBezTo>
                      <a:pt x="0" y="87"/>
                      <a:pt x="87" y="0"/>
                      <a:pt x="194" y="0"/>
                    </a:cubicBezTo>
                    <a:close/>
                  </a:path>
                </a:pathLst>
              </a:custGeom>
              <a:gradFill flip="none" rotWithShape="1">
                <a:gsLst>
                  <a:gs pos="0">
                    <a:schemeClr val="accent4"/>
                  </a:gs>
                  <a:gs pos="100000">
                    <a:schemeClr val="accent4">
                      <a:lumMod val="75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22" name="Freeform 16">
                <a:extLst>
                  <a:ext uri="{FF2B5EF4-FFF2-40B4-BE49-F238E27FC236}">
                    <a16:creationId xmlns:a16="http://schemas.microsoft.com/office/drawing/2014/main" id="{29EBBA99-6B96-48A7-8564-C017191E22AB}"/>
                  </a:ext>
                </a:extLst>
              </p:cNvPr>
              <p:cNvSpPr>
                <a:spLocks/>
              </p:cNvSpPr>
              <p:nvPr/>
            </p:nvSpPr>
            <p:spPr bwMode="auto">
              <a:xfrm>
                <a:off x="2860082" y="2268017"/>
                <a:ext cx="1711918" cy="1251471"/>
              </a:xfrm>
              <a:custGeom>
                <a:avLst/>
                <a:gdLst>
                  <a:gd name="T0" fmla="*/ 194 w 798"/>
                  <a:gd name="T1" fmla="*/ 0 h 583"/>
                  <a:gd name="T2" fmla="*/ 604 w 798"/>
                  <a:gd name="T3" fmla="*/ 0 h 583"/>
                  <a:gd name="T4" fmla="*/ 798 w 798"/>
                  <a:gd name="T5" fmla="*/ 195 h 583"/>
                  <a:gd name="T6" fmla="*/ 798 w 798"/>
                  <a:gd name="T7" fmla="*/ 198 h 583"/>
                  <a:gd name="T8" fmla="*/ 798 w 798"/>
                  <a:gd name="T9" fmla="*/ 198 h 583"/>
                  <a:gd name="T10" fmla="*/ 798 w 798"/>
                  <a:gd name="T11" fmla="*/ 583 h 583"/>
                  <a:gd name="T12" fmla="*/ 604 w 798"/>
                  <a:gd name="T13" fmla="*/ 389 h 583"/>
                  <a:gd name="T14" fmla="*/ 335 w 798"/>
                  <a:gd name="T15" fmla="*/ 389 h 583"/>
                  <a:gd name="T16" fmla="*/ 194 w 798"/>
                  <a:gd name="T17" fmla="*/ 389 h 583"/>
                  <a:gd name="T18" fmla="*/ 0 w 798"/>
                  <a:gd name="T19" fmla="*/ 195 h 583"/>
                  <a:gd name="T20" fmla="*/ 194 w 798"/>
                  <a:gd name="T21" fmla="*/ 0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8" h="583">
                    <a:moveTo>
                      <a:pt x="194" y="0"/>
                    </a:moveTo>
                    <a:cubicBezTo>
                      <a:pt x="199" y="0"/>
                      <a:pt x="599" y="0"/>
                      <a:pt x="604" y="0"/>
                    </a:cubicBezTo>
                    <a:cubicBezTo>
                      <a:pt x="711" y="0"/>
                      <a:pt x="798" y="87"/>
                      <a:pt x="798" y="195"/>
                    </a:cubicBezTo>
                    <a:cubicBezTo>
                      <a:pt x="798" y="196"/>
                      <a:pt x="798" y="197"/>
                      <a:pt x="798" y="198"/>
                    </a:cubicBezTo>
                    <a:cubicBezTo>
                      <a:pt x="798" y="198"/>
                      <a:pt x="798" y="198"/>
                      <a:pt x="798" y="198"/>
                    </a:cubicBezTo>
                    <a:cubicBezTo>
                      <a:pt x="798" y="583"/>
                      <a:pt x="798" y="583"/>
                      <a:pt x="798" y="583"/>
                    </a:cubicBezTo>
                    <a:cubicBezTo>
                      <a:pt x="798" y="476"/>
                      <a:pt x="711" y="389"/>
                      <a:pt x="604" y="389"/>
                    </a:cubicBezTo>
                    <a:cubicBezTo>
                      <a:pt x="600" y="389"/>
                      <a:pt x="452" y="389"/>
                      <a:pt x="335" y="389"/>
                    </a:cubicBezTo>
                    <a:cubicBezTo>
                      <a:pt x="259" y="389"/>
                      <a:pt x="196" y="389"/>
                      <a:pt x="194" y="389"/>
                    </a:cubicBezTo>
                    <a:cubicBezTo>
                      <a:pt x="87" y="389"/>
                      <a:pt x="0" y="302"/>
                      <a:pt x="0" y="195"/>
                    </a:cubicBezTo>
                    <a:cubicBezTo>
                      <a:pt x="0" y="87"/>
                      <a:pt x="87" y="0"/>
                      <a:pt x="194" y="0"/>
                    </a:cubicBezTo>
                    <a:close/>
                  </a:path>
                </a:pathLst>
              </a:custGeom>
              <a:gradFill flip="none" rotWithShape="1">
                <a:gsLst>
                  <a:gs pos="77000">
                    <a:schemeClr val="accent4"/>
                  </a:gs>
                  <a:gs pos="100000">
                    <a:schemeClr val="accent4">
                      <a:lumMod val="5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ko-KR" altLang="en-US" sz="2701" dirty="0"/>
              </a:p>
            </p:txBody>
          </p:sp>
        </p:grpSp>
        <p:grpSp>
          <p:nvGrpSpPr>
            <p:cNvPr id="18" name="Group 72">
              <a:extLst>
                <a:ext uri="{FF2B5EF4-FFF2-40B4-BE49-F238E27FC236}">
                  <a16:creationId xmlns:a16="http://schemas.microsoft.com/office/drawing/2014/main" id="{7E5B2D3C-22BC-4B28-BCBD-61F83EE1CAE6}"/>
                </a:ext>
              </a:extLst>
            </p:cNvPr>
            <p:cNvGrpSpPr/>
            <p:nvPr/>
          </p:nvGrpSpPr>
          <p:grpSpPr>
            <a:xfrm flipH="1">
              <a:off x="6118115" y="1973218"/>
              <a:ext cx="1682812" cy="1514758"/>
              <a:chOff x="2860082" y="2268017"/>
              <a:chExt cx="1711918" cy="1294234"/>
            </a:xfrm>
            <a:effectLst>
              <a:outerShdw blurRad="50800" dist="38100" dir="5400000" algn="t" rotWithShape="0">
                <a:prstClr val="black">
                  <a:alpha val="40000"/>
                </a:prstClr>
              </a:outerShdw>
            </a:effectLst>
          </p:grpSpPr>
          <p:sp>
            <p:nvSpPr>
              <p:cNvPr id="19" name="Freeform 66">
                <a:extLst>
                  <a:ext uri="{FF2B5EF4-FFF2-40B4-BE49-F238E27FC236}">
                    <a16:creationId xmlns:a16="http://schemas.microsoft.com/office/drawing/2014/main" id="{57E1E78B-BACB-42A0-ACE4-0173FCA9FF81}"/>
                  </a:ext>
                </a:extLst>
              </p:cNvPr>
              <p:cNvSpPr>
                <a:spLocks/>
              </p:cNvSpPr>
              <p:nvPr/>
            </p:nvSpPr>
            <p:spPr bwMode="auto">
              <a:xfrm>
                <a:off x="2860082" y="2310780"/>
                <a:ext cx="1711918" cy="1251471"/>
              </a:xfrm>
              <a:custGeom>
                <a:avLst/>
                <a:gdLst>
                  <a:gd name="T0" fmla="*/ 194 w 798"/>
                  <a:gd name="T1" fmla="*/ 0 h 583"/>
                  <a:gd name="T2" fmla="*/ 604 w 798"/>
                  <a:gd name="T3" fmla="*/ 0 h 583"/>
                  <a:gd name="T4" fmla="*/ 798 w 798"/>
                  <a:gd name="T5" fmla="*/ 195 h 583"/>
                  <a:gd name="T6" fmla="*/ 798 w 798"/>
                  <a:gd name="T7" fmla="*/ 198 h 583"/>
                  <a:gd name="T8" fmla="*/ 798 w 798"/>
                  <a:gd name="T9" fmla="*/ 198 h 583"/>
                  <a:gd name="T10" fmla="*/ 798 w 798"/>
                  <a:gd name="T11" fmla="*/ 583 h 583"/>
                  <a:gd name="T12" fmla="*/ 604 w 798"/>
                  <a:gd name="T13" fmla="*/ 389 h 583"/>
                  <a:gd name="T14" fmla="*/ 335 w 798"/>
                  <a:gd name="T15" fmla="*/ 389 h 583"/>
                  <a:gd name="T16" fmla="*/ 194 w 798"/>
                  <a:gd name="T17" fmla="*/ 389 h 583"/>
                  <a:gd name="T18" fmla="*/ 0 w 798"/>
                  <a:gd name="T19" fmla="*/ 195 h 583"/>
                  <a:gd name="T20" fmla="*/ 194 w 798"/>
                  <a:gd name="T21" fmla="*/ 0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8" h="583">
                    <a:moveTo>
                      <a:pt x="194" y="0"/>
                    </a:moveTo>
                    <a:cubicBezTo>
                      <a:pt x="199" y="0"/>
                      <a:pt x="599" y="0"/>
                      <a:pt x="604" y="0"/>
                    </a:cubicBezTo>
                    <a:cubicBezTo>
                      <a:pt x="711" y="0"/>
                      <a:pt x="798" y="87"/>
                      <a:pt x="798" y="195"/>
                    </a:cubicBezTo>
                    <a:cubicBezTo>
                      <a:pt x="798" y="196"/>
                      <a:pt x="798" y="197"/>
                      <a:pt x="798" y="198"/>
                    </a:cubicBezTo>
                    <a:cubicBezTo>
                      <a:pt x="798" y="198"/>
                      <a:pt x="798" y="198"/>
                      <a:pt x="798" y="198"/>
                    </a:cubicBezTo>
                    <a:cubicBezTo>
                      <a:pt x="798" y="583"/>
                      <a:pt x="798" y="583"/>
                      <a:pt x="798" y="583"/>
                    </a:cubicBezTo>
                    <a:cubicBezTo>
                      <a:pt x="798" y="476"/>
                      <a:pt x="711" y="389"/>
                      <a:pt x="604" y="389"/>
                    </a:cubicBezTo>
                    <a:cubicBezTo>
                      <a:pt x="600" y="389"/>
                      <a:pt x="452" y="389"/>
                      <a:pt x="335" y="389"/>
                    </a:cubicBezTo>
                    <a:cubicBezTo>
                      <a:pt x="259" y="389"/>
                      <a:pt x="196" y="389"/>
                      <a:pt x="194" y="389"/>
                    </a:cubicBezTo>
                    <a:cubicBezTo>
                      <a:pt x="87" y="389"/>
                      <a:pt x="0" y="302"/>
                      <a:pt x="0" y="195"/>
                    </a:cubicBezTo>
                    <a:cubicBezTo>
                      <a:pt x="0" y="87"/>
                      <a:pt x="87" y="0"/>
                      <a:pt x="194" y="0"/>
                    </a:cubicBezTo>
                    <a:close/>
                  </a:path>
                </a:pathLst>
              </a:custGeom>
              <a:gradFill flip="none" rotWithShape="1">
                <a:gsLst>
                  <a:gs pos="0">
                    <a:schemeClr val="accent4"/>
                  </a:gs>
                  <a:gs pos="100000">
                    <a:schemeClr val="accent4">
                      <a:lumMod val="75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20" name="Freeform 16">
                <a:extLst>
                  <a:ext uri="{FF2B5EF4-FFF2-40B4-BE49-F238E27FC236}">
                    <a16:creationId xmlns:a16="http://schemas.microsoft.com/office/drawing/2014/main" id="{29E68741-6471-458A-B5D8-A8F2F146C5CD}"/>
                  </a:ext>
                </a:extLst>
              </p:cNvPr>
              <p:cNvSpPr>
                <a:spLocks/>
              </p:cNvSpPr>
              <p:nvPr/>
            </p:nvSpPr>
            <p:spPr bwMode="auto">
              <a:xfrm>
                <a:off x="2860082" y="2268017"/>
                <a:ext cx="1711918" cy="1251471"/>
              </a:xfrm>
              <a:custGeom>
                <a:avLst/>
                <a:gdLst>
                  <a:gd name="T0" fmla="*/ 194 w 798"/>
                  <a:gd name="T1" fmla="*/ 0 h 583"/>
                  <a:gd name="T2" fmla="*/ 604 w 798"/>
                  <a:gd name="T3" fmla="*/ 0 h 583"/>
                  <a:gd name="T4" fmla="*/ 798 w 798"/>
                  <a:gd name="T5" fmla="*/ 195 h 583"/>
                  <a:gd name="T6" fmla="*/ 798 w 798"/>
                  <a:gd name="T7" fmla="*/ 198 h 583"/>
                  <a:gd name="T8" fmla="*/ 798 w 798"/>
                  <a:gd name="T9" fmla="*/ 198 h 583"/>
                  <a:gd name="T10" fmla="*/ 798 w 798"/>
                  <a:gd name="T11" fmla="*/ 583 h 583"/>
                  <a:gd name="T12" fmla="*/ 604 w 798"/>
                  <a:gd name="T13" fmla="*/ 389 h 583"/>
                  <a:gd name="T14" fmla="*/ 335 w 798"/>
                  <a:gd name="T15" fmla="*/ 389 h 583"/>
                  <a:gd name="T16" fmla="*/ 194 w 798"/>
                  <a:gd name="T17" fmla="*/ 389 h 583"/>
                  <a:gd name="T18" fmla="*/ 0 w 798"/>
                  <a:gd name="T19" fmla="*/ 195 h 583"/>
                  <a:gd name="T20" fmla="*/ 194 w 798"/>
                  <a:gd name="T21" fmla="*/ 0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8" h="583">
                    <a:moveTo>
                      <a:pt x="194" y="0"/>
                    </a:moveTo>
                    <a:cubicBezTo>
                      <a:pt x="199" y="0"/>
                      <a:pt x="599" y="0"/>
                      <a:pt x="604" y="0"/>
                    </a:cubicBezTo>
                    <a:cubicBezTo>
                      <a:pt x="711" y="0"/>
                      <a:pt x="798" y="87"/>
                      <a:pt x="798" y="195"/>
                    </a:cubicBezTo>
                    <a:cubicBezTo>
                      <a:pt x="798" y="196"/>
                      <a:pt x="798" y="197"/>
                      <a:pt x="798" y="198"/>
                    </a:cubicBezTo>
                    <a:cubicBezTo>
                      <a:pt x="798" y="198"/>
                      <a:pt x="798" y="198"/>
                      <a:pt x="798" y="198"/>
                    </a:cubicBezTo>
                    <a:cubicBezTo>
                      <a:pt x="798" y="583"/>
                      <a:pt x="798" y="583"/>
                      <a:pt x="798" y="583"/>
                    </a:cubicBezTo>
                    <a:cubicBezTo>
                      <a:pt x="798" y="476"/>
                      <a:pt x="711" y="389"/>
                      <a:pt x="604" y="389"/>
                    </a:cubicBezTo>
                    <a:cubicBezTo>
                      <a:pt x="600" y="389"/>
                      <a:pt x="452" y="389"/>
                      <a:pt x="335" y="389"/>
                    </a:cubicBezTo>
                    <a:cubicBezTo>
                      <a:pt x="259" y="389"/>
                      <a:pt x="196" y="389"/>
                      <a:pt x="194" y="389"/>
                    </a:cubicBezTo>
                    <a:cubicBezTo>
                      <a:pt x="87" y="389"/>
                      <a:pt x="0" y="302"/>
                      <a:pt x="0" y="195"/>
                    </a:cubicBezTo>
                    <a:cubicBezTo>
                      <a:pt x="0" y="87"/>
                      <a:pt x="87" y="0"/>
                      <a:pt x="194" y="0"/>
                    </a:cubicBezTo>
                    <a:close/>
                  </a:path>
                </a:pathLst>
              </a:custGeom>
              <a:gradFill>
                <a:gsLst>
                  <a:gs pos="77000">
                    <a:schemeClr val="accent4"/>
                  </a:gs>
                  <a:gs pos="100000">
                    <a:schemeClr val="accent4">
                      <a:lumMod val="50000"/>
                    </a:schemeClr>
                  </a:gs>
                </a:gsLst>
                <a:lin ang="0" scaled="1"/>
              </a:gradFill>
              <a:ln>
                <a:noFill/>
              </a:ln>
            </p:spPr>
            <p:txBody>
              <a:bodyPr vert="horz" wrap="square" lIns="91440" tIns="45720" rIns="91440" bIns="45720" numCol="1" anchor="t" anchorCtr="0" compatLnSpc="1">
                <a:prstTxWarp prst="textNoShape">
                  <a:avLst/>
                </a:prstTxWarp>
              </a:bodyPr>
              <a:lstStyle/>
              <a:p>
                <a:endParaRPr lang="ko-KR" altLang="en-US" sz="2701" dirty="0"/>
              </a:p>
            </p:txBody>
          </p:sp>
        </p:grpSp>
      </p:grpSp>
      <p:sp>
        <p:nvSpPr>
          <p:cNvPr id="53" name="TextBox 52"/>
          <p:cNvSpPr txBox="1"/>
          <p:nvPr/>
        </p:nvSpPr>
        <p:spPr>
          <a:xfrm>
            <a:off x="2970212" y="1447800"/>
            <a:ext cx="1219200" cy="446264"/>
          </a:xfrm>
          <a:prstGeom prst="rect">
            <a:avLst/>
          </a:prstGeom>
          <a:noFill/>
        </p:spPr>
        <p:txBody>
          <a:bodyPr wrap="square" lIns="60948" tIns="30474" rIns="60948" bIns="30474" rtlCol="0">
            <a:spAutoFit/>
          </a:bodyPr>
          <a:lstStyle/>
          <a:p>
            <a:pPr algn="r"/>
            <a:r>
              <a:rPr lang="en-IN" sz="2500" b="1" dirty="0" smtClean="0">
                <a:solidFill>
                  <a:schemeClr val="bg1"/>
                </a:solidFill>
                <a:latin typeface="Calibri bold" pitchFamily="34" charset="0"/>
                <a:cs typeface="Calibri bold" pitchFamily="34" charset="0"/>
              </a:rPr>
              <a:t>Plant</a:t>
            </a:r>
          </a:p>
        </p:txBody>
      </p:sp>
      <p:sp>
        <p:nvSpPr>
          <p:cNvPr id="54" name="TextBox 53"/>
          <p:cNvSpPr txBox="1"/>
          <p:nvPr/>
        </p:nvSpPr>
        <p:spPr>
          <a:xfrm>
            <a:off x="4989512" y="1486644"/>
            <a:ext cx="381000" cy="446264"/>
          </a:xfrm>
          <a:prstGeom prst="rect">
            <a:avLst/>
          </a:prstGeom>
          <a:noFill/>
        </p:spPr>
        <p:txBody>
          <a:bodyPr wrap="square" lIns="60948" tIns="30474" rIns="60948" bIns="30474" rtlCol="0">
            <a:spAutoFit/>
          </a:bodyPr>
          <a:lstStyle/>
          <a:p>
            <a:r>
              <a:rPr lang="en-IN" sz="2500" b="1" dirty="0" smtClean="0">
                <a:solidFill>
                  <a:schemeClr val="bg1"/>
                </a:solidFill>
                <a:latin typeface="Lato" pitchFamily="34" charset="0"/>
              </a:rPr>
              <a:t>1</a:t>
            </a:r>
          </a:p>
        </p:txBody>
      </p:sp>
      <p:sp>
        <p:nvSpPr>
          <p:cNvPr id="55" name="TextBox 54"/>
          <p:cNvSpPr txBox="1"/>
          <p:nvPr/>
        </p:nvSpPr>
        <p:spPr>
          <a:xfrm>
            <a:off x="1598612" y="2405909"/>
            <a:ext cx="2362200" cy="446264"/>
          </a:xfrm>
          <a:prstGeom prst="rect">
            <a:avLst/>
          </a:prstGeom>
          <a:noFill/>
        </p:spPr>
        <p:txBody>
          <a:bodyPr wrap="square" lIns="60948" tIns="30474" rIns="60948" bIns="30474" rtlCol="0">
            <a:spAutoFit/>
          </a:bodyPr>
          <a:lstStyle/>
          <a:p>
            <a:pPr algn="r"/>
            <a:r>
              <a:rPr lang="en-IN" sz="2500" b="1" smtClean="0">
                <a:solidFill>
                  <a:schemeClr val="bg1"/>
                </a:solidFill>
                <a:latin typeface="Calibri bold" pitchFamily="34" charset="0"/>
                <a:cs typeface="Calibri bold" pitchFamily="34" charset="0"/>
              </a:rPr>
              <a:t>Employees</a:t>
            </a:r>
            <a:endParaRPr lang="en-IN" sz="2500" b="1" dirty="0" smtClean="0">
              <a:solidFill>
                <a:schemeClr val="bg1"/>
              </a:solidFill>
              <a:latin typeface="Calibri bold" pitchFamily="34" charset="0"/>
              <a:cs typeface="Calibri bold" pitchFamily="34" charset="0"/>
            </a:endParaRPr>
          </a:p>
        </p:txBody>
      </p:sp>
      <p:sp>
        <p:nvSpPr>
          <p:cNvPr id="58" name="TextBox 57"/>
          <p:cNvSpPr txBox="1"/>
          <p:nvPr/>
        </p:nvSpPr>
        <p:spPr>
          <a:xfrm>
            <a:off x="1751012" y="3429000"/>
            <a:ext cx="2362200" cy="446264"/>
          </a:xfrm>
          <a:prstGeom prst="rect">
            <a:avLst/>
          </a:prstGeom>
          <a:noFill/>
        </p:spPr>
        <p:txBody>
          <a:bodyPr wrap="square" lIns="60948" tIns="30474" rIns="60948" bIns="30474" rtlCol="0">
            <a:spAutoFit/>
          </a:bodyPr>
          <a:lstStyle/>
          <a:p>
            <a:pPr algn="r"/>
            <a:r>
              <a:rPr lang="en-IN" sz="2500" b="1" dirty="0" smtClean="0">
                <a:solidFill>
                  <a:schemeClr val="bg1"/>
                </a:solidFill>
                <a:latin typeface="Calibri bold" pitchFamily="34" charset="0"/>
                <a:cs typeface="Calibri bold" pitchFamily="34" charset="0"/>
              </a:rPr>
              <a:t>Products</a:t>
            </a:r>
          </a:p>
        </p:txBody>
      </p:sp>
      <p:sp>
        <p:nvSpPr>
          <p:cNvPr id="67" name="TextBox 66"/>
          <p:cNvSpPr txBox="1"/>
          <p:nvPr/>
        </p:nvSpPr>
        <p:spPr>
          <a:xfrm>
            <a:off x="4494212" y="2291468"/>
            <a:ext cx="1371600" cy="446264"/>
          </a:xfrm>
          <a:prstGeom prst="rect">
            <a:avLst/>
          </a:prstGeom>
          <a:noFill/>
        </p:spPr>
        <p:txBody>
          <a:bodyPr wrap="square" lIns="60948" tIns="30474" rIns="60948" bIns="30474" rtlCol="0">
            <a:spAutoFit/>
          </a:bodyPr>
          <a:lstStyle/>
          <a:p>
            <a:r>
              <a:rPr lang="en-IN" sz="2500" b="1" dirty="0" smtClean="0">
                <a:solidFill>
                  <a:schemeClr val="bg1"/>
                </a:solidFill>
                <a:latin typeface="Lato" pitchFamily="34" charset="0"/>
              </a:rPr>
              <a:t>410+</a:t>
            </a:r>
          </a:p>
        </p:txBody>
      </p:sp>
      <p:sp>
        <p:nvSpPr>
          <p:cNvPr id="68" name="TextBox 67"/>
          <p:cNvSpPr txBox="1"/>
          <p:nvPr/>
        </p:nvSpPr>
        <p:spPr>
          <a:xfrm>
            <a:off x="4608512" y="3472568"/>
            <a:ext cx="1143000" cy="446264"/>
          </a:xfrm>
          <a:prstGeom prst="rect">
            <a:avLst/>
          </a:prstGeom>
          <a:noFill/>
        </p:spPr>
        <p:txBody>
          <a:bodyPr wrap="square" lIns="60948" tIns="30474" rIns="60948" bIns="30474" rtlCol="0">
            <a:spAutoFit/>
          </a:bodyPr>
          <a:lstStyle/>
          <a:p>
            <a:r>
              <a:rPr lang="en-IN" sz="2500" b="1" dirty="0" smtClean="0">
                <a:solidFill>
                  <a:schemeClr val="bg1"/>
                </a:solidFill>
                <a:latin typeface="Lato" pitchFamily="34" charset="0"/>
              </a:rPr>
              <a:t>77+</a:t>
            </a:r>
          </a:p>
        </p:txBody>
      </p:sp>
      <p:sp>
        <p:nvSpPr>
          <p:cNvPr id="69" name="TextBox 68"/>
          <p:cNvSpPr txBox="1"/>
          <p:nvPr/>
        </p:nvSpPr>
        <p:spPr>
          <a:xfrm>
            <a:off x="6665912" y="1905744"/>
            <a:ext cx="1447800" cy="446264"/>
          </a:xfrm>
          <a:prstGeom prst="rect">
            <a:avLst/>
          </a:prstGeom>
          <a:noFill/>
        </p:spPr>
        <p:txBody>
          <a:bodyPr wrap="square" lIns="60948" tIns="30474" rIns="60948" bIns="30474" rtlCol="0">
            <a:spAutoFit/>
          </a:bodyPr>
          <a:lstStyle/>
          <a:p>
            <a:r>
              <a:rPr lang="en-IN" sz="2500" b="1" dirty="0" smtClean="0">
                <a:solidFill>
                  <a:schemeClr val="bg1"/>
                </a:solidFill>
                <a:latin typeface="Lato" pitchFamily="34" charset="0"/>
              </a:rPr>
              <a:t>120+</a:t>
            </a:r>
          </a:p>
        </p:txBody>
      </p:sp>
      <p:sp>
        <p:nvSpPr>
          <p:cNvPr id="70" name="TextBox 69"/>
          <p:cNvSpPr txBox="1"/>
          <p:nvPr/>
        </p:nvSpPr>
        <p:spPr>
          <a:xfrm>
            <a:off x="6551612" y="2972544"/>
            <a:ext cx="1676400" cy="446264"/>
          </a:xfrm>
          <a:prstGeom prst="rect">
            <a:avLst/>
          </a:prstGeom>
          <a:noFill/>
        </p:spPr>
        <p:txBody>
          <a:bodyPr wrap="square" lIns="60948" tIns="30474" rIns="60948" bIns="30474" rtlCol="0">
            <a:spAutoFit/>
          </a:bodyPr>
          <a:lstStyle/>
          <a:p>
            <a:r>
              <a:rPr lang="en-IN" sz="2500" b="1" dirty="0" smtClean="0">
                <a:solidFill>
                  <a:schemeClr val="bg1"/>
                </a:solidFill>
                <a:latin typeface="Lato" pitchFamily="34" charset="0"/>
              </a:rPr>
              <a:t>194 Cr</a:t>
            </a:r>
          </a:p>
        </p:txBody>
      </p:sp>
      <p:sp>
        <p:nvSpPr>
          <p:cNvPr id="71" name="TextBox 70"/>
          <p:cNvSpPr txBox="1"/>
          <p:nvPr/>
        </p:nvSpPr>
        <p:spPr>
          <a:xfrm>
            <a:off x="6665912" y="3973336"/>
            <a:ext cx="1447800" cy="446264"/>
          </a:xfrm>
          <a:prstGeom prst="rect">
            <a:avLst/>
          </a:prstGeom>
          <a:noFill/>
        </p:spPr>
        <p:txBody>
          <a:bodyPr wrap="square" lIns="60948" tIns="30474" rIns="60948" bIns="30474" rtlCol="0">
            <a:spAutoFit/>
          </a:bodyPr>
          <a:lstStyle/>
          <a:p>
            <a:r>
              <a:rPr lang="en-IN" sz="2500" b="1" dirty="0" smtClean="0">
                <a:solidFill>
                  <a:schemeClr val="bg1"/>
                </a:solidFill>
                <a:latin typeface="Lato" pitchFamily="34" charset="0"/>
              </a:rPr>
              <a:t>152+</a:t>
            </a:r>
          </a:p>
        </p:txBody>
      </p:sp>
      <p:sp>
        <p:nvSpPr>
          <p:cNvPr id="72" name="TextBox 71"/>
          <p:cNvSpPr txBox="1"/>
          <p:nvPr/>
        </p:nvSpPr>
        <p:spPr>
          <a:xfrm>
            <a:off x="8304212" y="1905744"/>
            <a:ext cx="3124200" cy="446264"/>
          </a:xfrm>
          <a:prstGeom prst="rect">
            <a:avLst/>
          </a:prstGeom>
          <a:noFill/>
        </p:spPr>
        <p:txBody>
          <a:bodyPr wrap="square" lIns="60948" tIns="30474" rIns="60948" bIns="30474" rtlCol="0">
            <a:spAutoFit/>
          </a:bodyPr>
          <a:lstStyle/>
          <a:p>
            <a:r>
              <a:rPr lang="en-IN" sz="2500" b="1" dirty="0" smtClean="0">
                <a:solidFill>
                  <a:schemeClr val="bg1"/>
                </a:solidFill>
                <a:latin typeface="Calibri bold" pitchFamily="34" charset="0"/>
                <a:cs typeface="Calibri bold" pitchFamily="34" charset="0"/>
              </a:rPr>
              <a:t>Customers</a:t>
            </a:r>
          </a:p>
        </p:txBody>
      </p:sp>
      <p:sp>
        <p:nvSpPr>
          <p:cNvPr id="73" name="TextBox 72"/>
          <p:cNvSpPr txBox="1"/>
          <p:nvPr/>
        </p:nvSpPr>
        <p:spPr>
          <a:xfrm>
            <a:off x="7999412" y="2972544"/>
            <a:ext cx="2362200" cy="446264"/>
          </a:xfrm>
          <a:prstGeom prst="rect">
            <a:avLst/>
          </a:prstGeom>
          <a:noFill/>
        </p:spPr>
        <p:txBody>
          <a:bodyPr wrap="square" lIns="60948" tIns="30474" rIns="60948" bIns="30474" rtlCol="0">
            <a:spAutoFit/>
          </a:bodyPr>
          <a:lstStyle/>
          <a:p>
            <a:r>
              <a:rPr lang="en-IN" sz="2500" b="1" dirty="0" smtClean="0">
                <a:solidFill>
                  <a:schemeClr val="bg1"/>
                </a:solidFill>
                <a:latin typeface="Calibri bold" pitchFamily="34" charset="0"/>
                <a:cs typeface="Calibri bold" pitchFamily="34" charset="0"/>
              </a:rPr>
              <a:t>Revenue</a:t>
            </a:r>
          </a:p>
        </p:txBody>
      </p:sp>
      <p:sp>
        <p:nvSpPr>
          <p:cNvPr id="74" name="TextBox 73"/>
          <p:cNvSpPr txBox="1"/>
          <p:nvPr/>
        </p:nvSpPr>
        <p:spPr>
          <a:xfrm>
            <a:off x="7770812" y="3973336"/>
            <a:ext cx="2362200" cy="446264"/>
          </a:xfrm>
          <a:prstGeom prst="rect">
            <a:avLst/>
          </a:prstGeom>
          <a:noFill/>
        </p:spPr>
        <p:txBody>
          <a:bodyPr wrap="square" lIns="60948" tIns="30474" rIns="60948" bIns="30474" rtlCol="0">
            <a:spAutoFit/>
          </a:bodyPr>
          <a:lstStyle/>
          <a:p>
            <a:r>
              <a:rPr lang="en-IN" sz="2500" b="1" dirty="0" smtClean="0">
                <a:solidFill>
                  <a:schemeClr val="bg1"/>
                </a:solidFill>
                <a:latin typeface="Calibri bold" pitchFamily="34" charset="0"/>
                <a:cs typeface="Calibri bold" pitchFamily="34" charset="0"/>
              </a:rPr>
              <a:t>Vendors</a:t>
            </a:r>
          </a:p>
        </p:txBody>
      </p:sp>
      <p:sp>
        <p:nvSpPr>
          <p:cNvPr id="75" name="Rectangle 74"/>
          <p:cNvSpPr/>
          <p:nvPr/>
        </p:nvSpPr>
        <p:spPr>
          <a:xfrm>
            <a:off x="531812" y="316468"/>
            <a:ext cx="3291735" cy="861774"/>
          </a:xfrm>
          <a:prstGeom prst="rect">
            <a:avLst/>
          </a:prstGeom>
        </p:spPr>
        <p:txBody>
          <a:bodyPr wrap="none">
            <a:spAutoFit/>
          </a:bodyPr>
          <a:lstStyle/>
          <a:p>
            <a:r>
              <a:rPr lang="en-IN" sz="5000" b="1" dirty="0" smtClean="0">
                <a:solidFill>
                  <a:schemeClr val="bg1"/>
                </a:solidFill>
                <a:latin typeface="Calibri bold" pitchFamily="34" charset="0"/>
                <a:cs typeface="Calibri bold" pitchFamily="34" charset="0"/>
              </a:rPr>
              <a:t>LECS </a:t>
            </a:r>
            <a:r>
              <a:rPr lang="en-IN" sz="5000" b="1" dirty="0" smtClean="0">
                <a:solidFill>
                  <a:schemeClr val="bg1"/>
                </a:solidFill>
                <a:latin typeface="Calibri Light" pitchFamily="34" charset="0"/>
                <a:cs typeface="Calibri Light" pitchFamily="34" charset="0"/>
              </a:rPr>
              <a:t>Profile</a:t>
            </a:r>
            <a:endParaRPr lang="en-US" sz="5000" b="1" dirty="0">
              <a:solidFill>
                <a:schemeClr val="bg1"/>
              </a:solidFill>
              <a:latin typeface="Calibri Light" pitchFamily="34" charset="0"/>
              <a:cs typeface="Calibri Light" pitchFamily="34" charset="0"/>
            </a:endParaRPr>
          </a:p>
        </p:txBody>
      </p:sp>
      <p:sp>
        <p:nvSpPr>
          <p:cNvPr id="61" name="Date Placeholder 60"/>
          <p:cNvSpPr>
            <a:spLocks noGrp="1"/>
          </p:cNvSpPr>
          <p:nvPr>
            <p:ph type="dt" sz="half" idx="10"/>
          </p:nvPr>
        </p:nvSpPr>
        <p:spPr/>
        <p:txBody>
          <a:bodyPr/>
          <a:lstStyle/>
          <a:p>
            <a:fld id="{648CE1D1-5024-4769-9D59-0F79877EAFE3}" type="datetime1">
              <a:rPr lang="en-US" smtClean="0">
                <a:solidFill>
                  <a:schemeClr val="bg1"/>
                </a:solidFill>
              </a:rPr>
              <a:t>1/14/2020</a:t>
            </a:fld>
            <a:endParaRPr lang="en-US">
              <a:solidFill>
                <a:schemeClr val="bg1"/>
              </a:solidFill>
            </a:endParaRPr>
          </a:p>
        </p:txBody>
      </p:sp>
      <p:sp>
        <p:nvSpPr>
          <p:cNvPr id="65" name="Slide Number Placeholder 64"/>
          <p:cNvSpPr>
            <a:spLocks noGrp="1"/>
          </p:cNvSpPr>
          <p:nvPr>
            <p:ph type="sldNum" sz="quarter" idx="12"/>
          </p:nvPr>
        </p:nvSpPr>
        <p:spPr/>
        <p:txBody>
          <a:bodyPr/>
          <a:lstStyle/>
          <a:p>
            <a:fld id="{B6F15528-21DE-4FAA-801E-634DDDAF4B2B}" type="slidenum">
              <a:rPr lang="en-US" smtClean="0">
                <a:solidFill>
                  <a:schemeClr val="bg1"/>
                </a:solidFill>
              </a:rPr>
              <a:pPr/>
              <a:t>10</a:t>
            </a:fld>
            <a:endParaRPr lang="en-US">
              <a:solidFill>
                <a:schemeClr val="bg1"/>
              </a:solidFill>
            </a:endParaRPr>
          </a:p>
        </p:txBody>
      </p:sp>
      <p:sp>
        <p:nvSpPr>
          <p:cNvPr id="66" name="Footer Placeholder 65"/>
          <p:cNvSpPr>
            <a:spLocks noGrp="1"/>
          </p:cNvSpPr>
          <p:nvPr>
            <p:ph type="ftr" sz="quarter" idx="11"/>
          </p:nvPr>
        </p:nvSpPr>
        <p:spPr/>
        <p:txBody>
          <a:bodyPr/>
          <a:lstStyle/>
          <a:p>
            <a:r>
              <a:rPr lang="en-US" smtClean="0">
                <a:solidFill>
                  <a:schemeClr val="bg1"/>
                </a:solidFill>
              </a:rPr>
              <a:t>www.lecsindia.com</a:t>
            </a:r>
            <a:endParaRPr lang="en-US">
              <a:solidFill>
                <a:schemeClr val="bg1"/>
              </a:solidFill>
            </a:endParaRPr>
          </a:p>
        </p:txBody>
      </p:sp>
      <p:pic>
        <p:nvPicPr>
          <p:cNvPr id="76" name="Picture 7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1612" y="228600"/>
            <a:ext cx="1622158" cy="576964"/>
          </a:xfrm>
          <a:prstGeom prst="rect">
            <a:avLst/>
          </a:prstGeom>
        </p:spPr>
      </p:pic>
      <p:sp>
        <p:nvSpPr>
          <p:cNvPr id="77" name="TextBox 76"/>
          <p:cNvSpPr txBox="1"/>
          <p:nvPr/>
        </p:nvSpPr>
        <p:spPr>
          <a:xfrm>
            <a:off x="1141412" y="4895671"/>
            <a:ext cx="3429000" cy="1200329"/>
          </a:xfrm>
          <a:prstGeom prst="rect">
            <a:avLst/>
          </a:prstGeom>
          <a:noFill/>
        </p:spPr>
        <p:txBody>
          <a:bodyPr wrap="square" rtlCol="0">
            <a:spAutoFit/>
          </a:bodyPr>
          <a:lstStyle/>
          <a:p>
            <a:pPr marL="342900" indent="-342900">
              <a:buFont typeface="Wingdings" pitchFamily="2" charset="2"/>
              <a:buChar char="v"/>
            </a:pPr>
            <a:r>
              <a:rPr lang="en-IN" dirty="0" smtClean="0">
                <a:solidFill>
                  <a:schemeClr val="bg1"/>
                </a:solidFill>
              </a:rPr>
              <a:t>Founded in 1981</a:t>
            </a:r>
          </a:p>
          <a:p>
            <a:pPr marL="342900" indent="-342900">
              <a:buFont typeface="Wingdings" pitchFamily="2" charset="2"/>
              <a:buChar char="v"/>
            </a:pPr>
            <a:r>
              <a:rPr lang="en-IN" dirty="0">
                <a:solidFill>
                  <a:schemeClr val="bg1"/>
                </a:solidFill>
              </a:rPr>
              <a:t>5</a:t>
            </a:r>
            <a:r>
              <a:rPr lang="en-IN" dirty="0" smtClean="0">
                <a:solidFill>
                  <a:schemeClr val="bg1"/>
                </a:solidFill>
              </a:rPr>
              <a:t> Manufacturing Division</a:t>
            </a:r>
          </a:p>
          <a:p>
            <a:pPr marL="342900" indent="-342900">
              <a:buFont typeface="Wingdings" pitchFamily="2" charset="2"/>
              <a:buChar char="v"/>
            </a:pPr>
            <a:r>
              <a:rPr lang="en-IN" dirty="0" smtClean="0">
                <a:solidFill>
                  <a:schemeClr val="bg1"/>
                </a:solidFill>
              </a:rPr>
              <a:t>BSE listed company</a:t>
            </a:r>
          </a:p>
          <a:p>
            <a:pPr marL="342900" indent="-342900">
              <a:buFont typeface="Wingdings" pitchFamily="2" charset="2"/>
              <a:buChar char="v"/>
            </a:pPr>
            <a:endParaRPr lang="en-IN" dirty="0">
              <a:solidFill>
                <a:schemeClr val="bg1"/>
              </a:solidFill>
            </a:endParaRPr>
          </a:p>
        </p:txBody>
      </p:sp>
      <p:sp>
        <p:nvSpPr>
          <p:cNvPr id="78" name="TextBox 77"/>
          <p:cNvSpPr txBox="1"/>
          <p:nvPr/>
        </p:nvSpPr>
        <p:spPr>
          <a:xfrm>
            <a:off x="7542212" y="4971871"/>
            <a:ext cx="4203700" cy="1200329"/>
          </a:xfrm>
          <a:prstGeom prst="rect">
            <a:avLst/>
          </a:prstGeom>
          <a:noFill/>
        </p:spPr>
        <p:txBody>
          <a:bodyPr wrap="square" rtlCol="0">
            <a:spAutoFit/>
          </a:bodyPr>
          <a:lstStyle/>
          <a:p>
            <a:pPr marL="342900" indent="-342900">
              <a:buFont typeface="Wingdings" pitchFamily="2" charset="2"/>
              <a:buChar char="v"/>
            </a:pPr>
            <a:r>
              <a:rPr lang="en-IN" dirty="0" smtClean="0">
                <a:solidFill>
                  <a:schemeClr val="bg1"/>
                </a:solidFill>
              </a:rPr>
              <a:t>Top company in Panel manufacturing</a:t>
            </a:r>
          </a:p>
          <a:p>
            <a:pPr marL="342900" indent="-342900">
              <a:buFont typeface="Wingdings" pitchFamily="2" charset="2"/>
              <a:buChar char="v"/>
            </a:pPr>
            <a:r>
              <a:rPr lang="en-IN" dirty="0" smtClean="0">
                <a:solidFill>
                  <a:schemeClr val="bg1"/>
                </a:solidFill>
              </a:rPr>
              <a:t>400+ Employees</a:t>
            </a:r>
          </a:p>
          <a:p>
            <a:pPr marL="342900" indent="-342900">
              <a:buFont typeface="Wingdings" pitchFamily="2" charset="2"/>
              <a:buChar char="v"/>
            </a:pPr>
            <a:r>
              <a:rPr lang="en-IN" dirty="0" smtClean="0">
                <a:solidFill>
                  <a:schemeClr val="bg1"/>
                </a:solidFill>
              </a:rPr>
              <a:t>Dedicated R&amp;D team</a:t>
            </a:r>
          </a:p>
          <a:p>
            <a:pPr marL="342900" indent="-342900">
              <a:buFont typeface="Wingdings" pitchFamily="2" charset="2"/>
              <a:buChar char="v"/>
            </a:pPr>
            <a:endParaRPr lang="en-IN"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F:\LECS\PENDRIVE\PPT\images\front-03-03-01.png"/>
          <p:cNvPicPr>
            <a:picLocks noChangeAspect="1" noChangeArrowheads="1"/>
          </p:cNvPicPr>
          <p:nvPr/>
        </p:nvPicPr>
        <p:blipFill>
          <a:blip r:embed="rId2" cstate="print"/>
          <a:srcRect/>
          <a:stretch>
            <a:fillRect/>
          </a:stretch>
        </p:blipFill>
        <p:spPr bwMode="auto">
          <a:xfrm>
            <a:off x="0" y="382471"/>
            <a:ext cx="9904412" cy="6475529"/>
          </a:xfrm>
          <a:prstGeom prst="rect">
            <a:avLst/>
          </a:prstGeom>
          <a:noFill/>
          <a:effectLst>
            <a:outerShdw blurRad="50800" dist="38100" dir="5400000" algn="t" rotWithShape="0">
              <a:prstClr val="black">
                <a:alpha val="20000"/>
              </a:prstClr>
            </a:outerShdw>
          </a:effectLst>
        </p:spPr>
      </p:pic>
      <p:cxnSp>
        <p:nvCxnSpPr>
          <p:cNvPr id="48" name="Straight Connector 47"/>
          <p:cNvCxnSpPr/>
          <p:nvPr/>
        </p:nvCxnSpPr>
        <p:spPr>
          <a:xfrm flipV="1">
            <a:off x="4722812" y="1752600"/>
            <a:ext cx="0" cy="45720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60" name="Oval 59">
            <a:extLst>
              <a:ext uri="{FF2B5EF4-FFF2-40B4-BE49-F238E27FC236}">
                <a16:creationId xmlns:a16="http://schemas.microsoft.com/office/drawing/2014/main" id="{9B9FC5C4-973B-432A-BC28-D57C1982EAA3}"/>
              </a:ext>
            </a:extLst>
          </p:cNvPr>
          <p:cNvSpPr/>
          <p:nvPr/>
        </p:nvSpPr>
        <p:spPr>
          <a:xfrm flipH="1">
            <a:off x="2284412" y="6172200"/>
            <a:ext cx="261716" cy="261716"/>
          </a:xfrm>
          <a:prstGeom prst="ellipse">
            <a:avLst/>
          </a:prstGeom>
          <a:solidFill>
            <a:srgbClr val="5CCA4A"/>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64" name="TextBox 63">
            <a:extLst>
              <a:ext uri="{FF2B5EF4-FFF2-40B4-BE49-F238E27FC236}">
                <a16:creationId xmlns:a16="http://schemas.microsoft.com/office/drawing/2014/main" id="{DE24C30A-ED94-4AF0-A937-C9CBD5EC75A9}"/>
              </a:ext>
            </a:extLst>
          </p:cNvPr>
          <p:cNvSpPr txBox="1"/>
          <p:nvPr/>
        </p:nvSpPr>
        <p:spPr>
          <a:xfrm>
            <a:off x="2970212" y="5998458"/>
            <a:ext cx="1260140" cy="477054"/>
          </a:xfrm>
          <a:prstGeom prst="rect">
            <a:avLst/>
          </a:prstGeom>
          <a:noFill/>
        </p:spPr>
        <p:txBody>
          <a:bodyPr wrap="square" rtlCol="0">
            <a:spAutoFit/>
          </a:bodyPr>
          <a:lstStyle/>
          <a:p>
            <a:pPr algn="ctr"/>
            <a:r>
              <a:rPr lang="en-US" altLang="ko-KR" sz="2400" b="1" dirty="0" smtClean="0">
                <a:solidFill>
                  <a:srgbClr val="FCD5B5"/>
                </a:solidFill>
                <a:latin typeface="Oswald bold" pitchFamily="2" charset="0"/>
                <a:cs typeface="Calibri" pitchFamily="34" charset="0"/>
              </a:rPr>
              <a:t>1981</a:t>
            </a:r>
            <a:endParaRPr lang="ko-KR" altLang="en-US" sz="2400" b="1" dirty="0">
              <a:solidFill>
                <a:srgbClr val="FCD5B5"/>
              </a:solidFill>
              <a:latin typeface="Oswald bold" pitchFamily="2" charset="0"/>
              <a:cs typeface="Calibri" pitchFamily="34" charset="0"/>
            </a:endParaRPr>
          </a:p>
        </p:txBody>
      </p:sp>
      <p:sp>
        <p:nvSpPr>
          <p:cNvPr id="96" name="TextBox 95">
            <a:extLst>
              <a:ext uri="{FF2B5EF4-FFF2-40B4-BE49-F238E27FC236}">
                <a16:creationId xmlns:a16="http://schemas.microsoft.com/office/drawing/2014/main" id="{CEF8AD70-1294-402C-9452-7E1D2D68A052}"/>
              </a:ext>
            </a:extLst>
          </p:cNvPr>
          <p:cNvSpPr txBox="1"/>
          <p:nvPr/>
        </p:nvSpPr>
        <p:spPr>
          <a:xfrm>
            <a:off x="3884612" y="6123801"/>
            <a:ext cx="1447800" cy="276999"/>
          </a:xfrm>
          <a:prstGeom prst="rect">
            <a:avLst/>
          </a:prstGeom>
          <a:noFill/>
        </p:spPr>
        <p:txBody>
          <a:bodyPr wrap="square" rtlCol="0" anchor="b">
            <a:spAutoFit/>
          </a:bodyPr>
          <a:lstStyle/>
          <a:p>
            <a:r>
              <a:rPr lang="en-IN" sz="1200" b="1" dirty="0" smtClean="0">
                <a:solidFill>
                  <a:schemeClr val="bg1"/>
                </a:solidFill>
                <a:latin typeface="Calibri Light" pitchFamily="34" charset="0"/>
                <a:cs typeface="Calibri Light" pitchFamily="34" charset="0"/>
              </a:rPr>
              <a:t>Incorporated</a:t>
            </a:r>
            <a:endParaRPr lang="en-IN" sz="1200" b="1" dirty="0">
              <a:solidFill>
                <a:schemeClr val="bg1"/>
              </a:solidFill>
              <a:latin typeface="Calibri Light" pitchFamily="34" charset="0"/>
              <a:cs typeface="Calibri Light" pitchFamily="34" charset="0"/>
            </a:endParaRPr>
          </a:p>
        </p:txBody>
      </p:sp>
      <p:sp>
        <p:nvSpPr>
          <p:cNvPr id="81" name="Oval 80">
            <a:extLst>
              <a:ext uri="{FF2B5EF4-FFF2-40B4-BE49-F238E27FC236}">
                <a16:creationId xmlns:a16="http://schemas.microsoft.com/office/drawing/2014/main" id="{ADE8540B-E2A1-4508-A1E6-5F5EF544977B}"/>
              </a:ext>
            </a:extLst>
          </p:cNvPr>
          <p:cNvSpPr/>
          <p:nvPr/>
        </p:nvSpPr>
        <p:spPr>
          <a:xfrm rot="10800000" flipH="1">
            <a:off x="1370012" y="5410200"/>
            <a:ext cx="261716" cy="261716"/>
          </a:xfrm>
          <a:prstGeom prst="ellipse">
            <a:avLst/>
          </a:prstGeom>
          <a:solidFill>
            <a:schemeClr val="accent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85" name="TextBox 84">
            <a:extLst>
              <a:ext uri="{FF2B5EF4-FFF2-40B4-BE49-F238E27FC236}">
                <a16:creationId xmlns:a16="http://schemas.microsoft.com/office/drawing/2014/main" id="{CEF8AD70-1294-402C-9452-7E1D2D68A052}"/>
              </a:ext>
            </a:extLst>
          </p:cNvPr>
          <p:cNvSpPr txBox="1"/>
          <p:nvPr/>
        </p:nvSpPr>
        <p:spPr>
          <a:xfrm>
            <a:off x="0" y="5085546"/>
            <a:ext cx="1488740" cy="477054"/>
          </a:xfrm>
          <a:prstGeom prst="rect">
            <a:avLst/>
          </a:prstGeom>
          <a:noFill/>
        </p:spPr>
        <p:txBody>
          <a:bodyPr wrap="square" rtlCol="0">
            <a:spAutoFit/>
          </a:bodyPr>
          <a:lstStyle/>
          <a:p>
            <a:pPr algn="ctr"/>
            <a:r>
              <a:rPr lang="en-US" altLang="ko-KR" sz="2400" b="1" dirty="0" smtClean="0">
                <a:solidFill>
                  <a:srgbClr val="FFFF00"/>
                </a:solidFill>
                <a:latin typeface="Oswald bold" pitchFamily="2" charset="0"/>
                <a:cs typeface="Calibri" pitchFamily="34" charset="0"/>
              </a:rPr>
              <a:t>1982</a:t>
            </a:r>
            <a:endParaRPr lang="ko-KR" altLang="en-US" sz="2400" b="1" dirty="0">
              <a:solidFill>
                <a:srgbClr val="FFFF00"/>
              </a:solidFill>
              <a:latin typeface="Oswald bold" pitchFamily="2" charset="0"/>
              <a:cs typeface="Calibri" pitchFamily="34" charset="0"/>
            </a:endParaRPr>
          </a:p>
        </p:txBody>
      </p:sp>
      <p:sp>
        <p:nvSpPr>
          <p:cNvPr id="99" name="TextBox 98">
            <a:extLst>
              <a:ext uri="{FF2B5EF4-FFF2-40B4-BE49-F238E27FC236}">
                <a16:creationId xmlns:a16="http://schemas.microsoft.com/office/drawing/2014/main" id="{CEF8AD70-1294-402C-9452-7E1D2D68A052}"/>
              </a:ext>
            </a:extLst>
          </p:cNvPr>
          <p:cNvSpPr txBox="1"/>
          <p:nvPr/>
        </p:nvSpPr>
        <p:spPr>
          <a:xfrm>
            <a:off x="-152400" y="4475946"/>
            <a:ext cx="2284412" cy="646331"/>
          </a:xfrm>
          <a:prstGeom prst="rect">
            <a:avLst/>
          </a:prstGeom>
          <a:noFill/>
        </p:spPr>
        <p:txBody>
          <a:bodyPr wrap="square" rtlCol="0">
            <a:spAutoFit/>
          </a:bodyPr>
          <a:lstStyle/>
          <a:p>
            <a:pPr algn="ctr"/>
            <a:r>
              <a:rPr lang="en-US" sz="1200" b="1" dirty="0" smtClean="0">
                <a:solidFill>
                  <a:schemeClr val="bg1"/>
                </a:solidFill>
                <a:latin typeface="Calibri Light" pitchFamily="34" charset="0"/>
                <a:cs typeface="Calibri Light" pitchFamily="34" charset="0"/>
              </a:rPr>
              <a:t>Collaboration with </a:t>
            </a:r>
            <a:r>
              <a:rPr lang="en-US" sz="1200" b="1" dirty="0" err="1" smtClean="0">
                <a:solidFill>
                  <a:schemeClr val="bg1"/>
                </a:solidFill>
                <a:latin typeface="Calibri Light" pitchFamily="34" charset="0"/>
                <a:cs typeface="Calibri Light" pitchFamily="34" charset="0"/>
              </a:rPr>
              <a:t>Sprecher</a:t>
            </a:r>
            <a:r>
              <a:rPr lang="en-US" sz="1200" b="1" dirty="0" smtClean="0">
                <a:solidFill>
                  <a:schemeClr val="bg1"/>
                </a:solidFill>
                <a:latin typeface="Calibri Light" pitchFamily="34" charset="0"/>
                <a:cs typeface="Calibri Light" pitchFamily="34" charset="0"/>
              </a:rPr>
              <a:t> + </a:t>
            </a:r>
            <a:r>
              <a:rPr lang="en-US" sz="1200" b="1" dirty="0" err="1" smtClean="0">
                <a:solidFill>
                  <a:schemeClr val="bg1"/>
                </a:solidFill>
                <a:latin typeface="Calibri Light" pitchFamily="34" charset="0"/>
                <a:cs typeface="Calibri Light" pitchFamily="34" charset="0"/>
              </a:rPr>
              <a:t>Schuh</a:t>
            </a:r>
            <a:r>
              <a:rPr lang="en-US" sz="1200" b="1" dirty="0" smtClean="0">
                <a:solidFill>
                  <a:schemeClr val="bg1"/>
                </a:solidFill>
                <a:latin typeface="Calibri Light" pitchFamily="34" charset="0"/>
                <a:cs typeface="Calibri Light" pitchFamily="34" charset="0"/>
              </a:rPr>
              <a:t>, for Manufacture of LV Switchgears</a:t>
            </a:r>
            <a:endParaRPr lang="en-IN" sz="1200" b="1" dirty="0">
              <a:solidFill>
                <a:schemeClr val="bg1"/>
              </a:solidFill>
              <a:latin typeface="Calibri Light" pitchFamily="34" charset="0"/>
              <a:cs typeface="Calibri Light" pitchFamily="34" charset="0"/>
            </a:endParaRPr>
          </a:p>
        </p:txBody>
      </p:sp>
      <p:sp>
        <p:nvSpPr>
          <p:cNvPr id="65" name="Oval 64">
            <a:extLst>
              <a:ext uri="{FF2B5EF4-FFF2-40B4-BE49-F238E27FC236}">
                <a16:creationId xmlns:a16="http://schemas.microsoft.com/office/drawing/2014/main" id="{3D456F3C-8D0D-4099-9DA0-CB834FD8DFCE}"/>
              </a:ext>
            </a:extLst>
          </p:cNvPr>
          <p:cNvSpPr/>
          <p:nvPr/>
        </p:nvSpPr>
        <p:spPr>
          <a:xfrm flipH="1">
            <a:off x="2817812" y="4267200"/>
            <a:ext cx="261716" cy="261716"/>
          </a:xfrm>
          <a:prstGeom prst="ellipse">
            <a:avLst/>
          </a:prstGeom>
          <a:solidFill>
            <a:schemeClr val="accent2"/>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76" name="TextBox 75">
            <a:extLst>
              <a:ext uri="{FF2B5EF4-FFF2-40B4-BE49-F238E27FC236}">
                <a16:creationId xmlns:a16="http://schemas.microsoft.com/office/drawing/2014/main" id="{AA0FA020-B604-4335-8D2D-950AFEB23DE9}"/>
              </a:ext>
            </a:extLst>
          </p:cNvPr>
          <p:cNvSpPr txBox="1"/>
          <p:nvPr/>
        </p:nvSpPr>
        <p:spPr>
          <a:xfrm>
            <a:off x="3386472" y="4249340"/>
            <a:ext cx="1260140" cy="477054"/>
          </a:xfrm>
          <a:prstGeom prst="rect">
            <a:avLst/>
          </a:prstGeom>
          <a:noFill/>
        </p:spPr>
        <p:txBody>
          <a:bodyPr wrap="square" rtlCol="0">
            <a:spAutoFit/>
          </a:bodyPr>
          <a:lstStyle/>
          <a:p>
            <a:pPr algn="ctr"/>
            <a:r>
              <a:rPr lang="en-IN" sz="2400" b="1" dirty="0" smtClean="0">
                <a:solidFill>
                  <a:schemeClr val="accent4">
                    <a:lumMod val="40000"/>
                    <a:lumOff val="60000"/>
                  </a:schemeClr>
                </a:solidFill>
                <a:latin typeface="Oswald bold" pitchFamily="2" charset="0"/>
                <a:cs typeface="Arial" panose="020B0604020202020204" pitchFamily="34" charset="0"/>
              </a:rPr>
              <a:t>1984</a:t>
            </a:r>
            <a:endParaRPr lang="en-IN" sz="2400" b="1" dirty="0">
              <a:solidFill>
                <a:schemeClr val="accent4">
                  <a:lumMod val="40000"/>
                  <a:lumOff val="60000"/>
                </a:schemeClr>
              </a:solidFill>
              <a:latin typeface="Oswald bold" pitchFamily="2" charset="0"/>
              <a:cs typeface="Arial" panose="020B0604020202020204" pitchFamily="34" charset="0"/>
            </a:endParaRPr>
          </a:p>
        </p:txBody>
      </p:sp>
      <p:sp>
        <p:nvSpPr>
          <p:cNvPr id="104" name="TextBox 103">
            <a:extLst>
              <a:ext uri="{FF2B5EF4-FFF2-40B4-BE49-F238E27FC236}">
                <a16:creationId xmlns:a16="http://schemas.microsoft.com/office/drawing/2014/main" id="{CEF8AD70-1294-402C-9452-7E1D2D68A052}"/>
              </a:ext>
            </a:extLst>
          </p:cNvPr>
          <p:cNvSpPr txBox="1"/>
          <p:nvPr/>
        </p:nvSpPr>
        <p:spPr>
          <a:xfrm>
            <a:off x="2894012" y="4572000"/>
            <a:ext cx="2362200" cy="461665"/>
          </a:xfrm>
          <a:prstGeom prst="rect">
            <a:avLst/>
          </a:prstGeom>
          <a:noFill/>
        </p:spPr>
        <p:txBody>
          <a:bodyPr wrap="square" rtlCol="0" anchor="b">
            <a:spAutoFit/>
          </a:bodyPr>
          <a:lstStyle/>
          <a:p>
            <a:pPr algn="ctr"/>
            <a:r>
              <a:rPr lang="en-US" sz="1200" b="1" dirty="0" smtClean="0">
                <a:solidFill>
                  <a:schemeClr val="bg1"/>
                </a:solidFill>
                <a:latin typeface="Calibri Light" pitchFamily="34" charset="0"/>
                <a:cs typeface="Calibri Light" pitchFamily="34" charset="0"/>
              </a:rPr>
              <a:t>Started Control Panel Building &amp; Injection Molding</a:t>
            </a:r>
            <a:endParaRPr lang="en-US" sz="1200" b="1" dirty="0">
              <a:solidFill>
                <a:schemeClr val="bg1"/>
              </a:solidFill>
              <a:latin typeface="Calibri Light" pitchFamily="34" charset="0"/>
              <a:cs typeface="Calibri Light" pitchFamily="34" charset="0"/>
            </a:endParaRPr>
          </a:p>
        </p:txBody>
      </p:sp>
      <p:sp>
        <p:nvSpPr>
          <p:cNvPr id="86" name="Oval 85">
            <a:extLst>
              <a:ext uri="{FF2B5EF4-FFF2-40B4-BE49-F238E27FC236}">
                <a16:creationId xmlns:a16="http://schemas.microsoft.com/office/drawing/2014/main" id="{C7E0D45A-53D9-4D15-BE69-5ED8F2962C11}"/>
              </a:ext>
            </a:extLst>
          </p:cNvPr>
          <p:cNvSpPr/>
          <p:nvPr/>
        </p:nvSpPr>
        <p:spPr>
          <a:xfrm rot="10800000" flipH="1">
            <a:off x="2132012" y="3124200"/>
            <a:ext cx="261716" cy="261716"/>
          </a:xfrm>
          <a:prstGeom prst="ellipse">
            <a:avLst/>
          </a:prstGeom>
          <a:solidFill>
            <a:schemeClr val="accent4"/>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88" name="TextBox 87">
            <a:extLst>
              <a:ext uri="{FF2B5EF4-FFF2-40B4-BE49-F238E27FC236}">
                <a16:creationId xmlns:a16="http://schemas.microsoft.com/office/drawing/2014/main" id="{0053E225-6961-4286-8ABC-226513B8FA7B}"/>
              </a:ext>
            </a:extLst>
          </p:cNvPr>
          <p:cNvSpPr txBox="1"/>
          <p:nvPr/>
        </p:nvSpPr>
        <p:spPr>
          <a:xfrm>
            <a:off x="531812" y="2951946"/>
            <a:ext cx="1219200" cy="477054"/>
          </a:xfrm>
          <a:prstGeom prst="rect">
            <a:avLst/>
          </a:prstGeom>
          <a:noFill/>
        </p:spPr>
        <p:txBody>
          <a:bodyPr wrap="square" rtlCol="0">
            <a:spAutoFit/>
          </a:bodyPr>
          <a:lstStyle/>
          <a:p>
            <a:pPr algn="ctr"/>
            <a:r>
              <a:rPr lang="en-IN" sz="2400" b="1" dirty="0" smtClean="0">
                <a:solidFill>
                  <a:schemeClr val="tx2">
                    <a:lumMod val="20000"/>
                    <a:lumOff val="80000"/>
                  </a:schemeClr>
                </a:solidFill>
                <a:latin typeface="Oswald bold" pitchFamily="2" charset="0"/>
                <a:cs typeface="Arial" panose="020B0604020202020204" pitchFamily="34" charset="0"/>
              </a:rPr>
              <a:t>1991</a:t>
            </a:r>
          </a:p>
        </p:txBody>
      </p:sp>
      <p:sp>
        <p:nvSpPr>
          <p:cNvPr id="106" name="TextBox 105">
            <a:extLst>
              <a:ext uri="{FF2B5EF4-FFF2-40B4-BE49-F238E27FC236}">
                <a16:creationId xmlns:a16="http://schemas.microsoft.com/office/drawing/2014/main" id="{CEF8AD70-1294-402C-9452-7E1D2D68A052}"/>
              </a:ext>
            </a:extLst>
          </p:cNvPr>
          <p:cNvSpPr txBox="1"/>
          <p:nvPr/>
        </p:nvSpPr>
        <p:spPr>
          <a:xfrm>
            <a:off x="-153988" y="2510135"/>
            <a:ext cx="2741612" cy="461665"/>
          </a:xfrm>
          <a:prstGeom prst="rect">
            <a:avLst/>
          </a:prstGeom>
          <a:noFill/>
        </p:spPr>
        <p:txBody>
          <a:bodyPr wrap="square" rtlCol="0">
            <a:spAutoFit/>
          </a:bodyPr>
          <a:lstStyle/>
          <a:p>
            <a:pPr algn="ctr"/>
            <a:r>
              <a:rPr lang="en-US" sz="1200" b="1" dirty="0" smtClean="0">
                <a:solidFill>
                  <a:schemeClr val="bg1"/>
                </a:solidFill>
                <a:latin typeface="Calibri Light" pitchFamily="34" charset="0"/>
                <a:cs typeface="Calibri Light" pitchFamily="34" charset="0"/>
              </a:rPr>
              <a:t>Collaboration with OSAI-AB, Italy for Manufacture of CNC Systems</a:t>
            </a:r>
            <a:endParaRPr lang="en-US" sz="1200" b="1" dirty="0">
              <a:solidFill>
                <a:schemeClr val="bg1"/>
              </a:solidFill>
              <a:latin typeface="Calibri Light" pitchFamily="34" charset="0"/>
              <a:cs typeface="Calibri Light" pitchFamily="34" charset="0"/>
            </a:endParaRPr>
          </a:p>
        </p:txBody>
      </p:sp>
      <p:sp>
        <p:nvSpPr>
          <p:cNvPr id="93" name="Oval 92">
            <a:extLst>
              <a:ext uri="{FF2B5EF4-FFF2-40B4-BE49-F238E27FC236}">
                <a16:creationId xmlns:a16="http://schemas.microsoft.com/office/drawing/2014/main" id="{ADE8540B-E2A1-4508-A1E6-5F5EF544977B}"/>
              </a:ext>
            </a:extLst>
          </p:cNvPr>
          <p:cNvSpPr/>
          <p:nvPr/>
        </p:nvSpPr>
        <p:spPr>
          <a:xfrm rot="10800000" flipH="1">
            <a:off x="4537296" y="2024283"/>
            <a:ext cx="261716" cy="261716"/>
          </a:xfrm>
          <a:prstGeom prst="ellipse">
            <a:avLst/>
          </a:prstGeom>
          <a:solidFill>
            <a:schemeClr val="accent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94" name="TextBox 93">
            <a:extLst>
              <a:ext uri="{FF2B5EF4-FFF2-40B4-BE49-F238E27FC236}">
                <a16:creationId xmlns:a16="http://schemas.microsoft.com/office/drawing/2014/main" id="{CEF8AD70-1294-402C-9452-7E1D2D68A052}"/>
              </a:ext>
            </a:extLst>
          </p:cNvPr>
          <p:cNvSpPr txBox="1"/>
          <p:nvPr/>
        </p:nvSpPr>
        <p:spPr>
          <a:xfrm>
            <a:off x="4072272" y="1334869"/>
            <a:ext cx="1260140" cy="477054"/>
          </a:xfrm>
          <a:prstGeom prst="rect">
            <a:avLst/>
          </a:prstGeom>
          <a:noFill/>
        </p:spPr>
        <p:txBody>
          <a:bodyPr wrap="square" rtlCol="0">
            <a:spAutoFit/>
          </a:bodyPr>
          <a:lstStyle/>
          <a:p>
            <a:pPr algn="ctr"/>
            <a:r>
              <a:rPr lang="en-IN" sz="2400" b="1" dirty="0" smtClean="0">
                <a:solidFill>
                  <a:srgbClr val="7030A0"/>
                </a:solidFill>
                <a:latin typeface="Oswald bold" pitchFamily="2" charset="0"/>
                <a:cs typeface="Arial" panose="020B0604020202020204" pitchFamily="34" charset="0"/>
              </a:rPr>
              <a:t>2007</a:t>
            </a:r>
            <a:endParaRPr lang="en-IN" sz="2400" b="1" dirty="0">
              <a:solidFill>
                <a:srgbClr val="7030A0"/>
              </a:solidFill>
              <a:latin typeface="Oswald bold" pitchFamily="2" charset="0"/>
              <a:cs typeface="Arial" panose="020B0604020202020204" pitchFamily="34" charset="0"/>
            </a:endParaRPr>
          </a:p>
        </p:txBody>
      </p:sp>
      <p:sp>
        <p:nvSpPr>
          <p:cNvPr id="109" name="TextBox 108">
            <a:extLst>
              <a:ext uri="{FF2B5EF4-FFF2-40B4-BE49-F238E27FC236}">
                <a16:creationId xmlns:a16="http://schemas.microsoft.com/office/drawing/2014/main" id="{CEF8AD70-1294-402C-9452-7E1D2D68A052}"/>
              </a:ext>
            </a:extLst>
          </p:cNvPr>
          <p:cNvSpPr txBox="1"/>
          <p:nvPr/>
        </p:nvSpPr>
        <p:spPr>
          <a:xfrm>
            <a:off x="2284412" y="1399401"/>
            <a:ext cx="2057400" cy="276999"/>
          </a:xfrm>
          <a:prstGeom prst="rect">
            <a:avLst/>
          </a:prstGeom>
          <a:noFill/>
        </p:spPr>
        <p:txBody>
          <a:bodyPr wrap="square" rtlCol="0">
            <a:spAutoFit/>
          </a:bodyPr>
          <a:lstStyle/>
          <a:p>
            <a:pPr algn="r"/>
            <a:r>
              <a:rPr lang="en-IN" sz="1200" b="1" dirty="0" smtClean="0">
                <a:solidFill>
                  <a:schemeClr val="bg1"/>
                </a:solidFill>
                <a:latin typeface="Calibri Light" pitchFamily="34" charset="0"/>
                <a:cs typeface="Calibri Light" pitchFamily="34" charset="0"/>
              </a:rPr>
              <a:t>SAP ERP ECC 6.0 Implemented</a:t>
            </a:r>
            <a:endParaRPr lang="en-IN" sz="1200" b="1" dirty="0">
              <a:solidFill>
                <a:schemeClr val="bg1"/>
              </a:solidFill>
              <a:latin typeface="Calibri Light" pitchFamily="34" charset="0"/>
              <a:cs typeface="Calibri Light" pitchFamily="34" charset="0"/>
            </a:endParaRPr>
          </a:p>
        </p:txBody>
      </p:sp>
      <p:sp>
        <p:nvSpPr>
          <p:cNvPr id="89" name="Oval 88">
            <a:extLst>
              <a:ext uri="{FF2B5EF4-FFF2-40B4-BE49-F238E27FC236}">
                <a16:creationId xmlns:a16="http://schemas.microsoft.com/office/drawing/2014/main" id="{9B9FC5C4-973B-432A-BC28-D57C1982EAA3}"/>
              </a:ext>
            </a:extLst>
          </p:cNvPr>
          <p:cNvSpPr/>
          <p:nvPr/>
        </p:nvSpPr>
        <p:spPr>
          <a:xfrm flipH="1">
            <a:off x="3579812" y="2514600"/>
            <a:ext cx="261716" cy="261716"/>
          </a:xfrm>
          <a:prstGeom prst="ellipse">
            <a:avLst/>
          </a:prstGeom>
          <a:solidFill>
            <a:schemeClr val="accent5"/>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90" name="TextBox 89">
            <a:extLst>
              <a:ext uri="{FF2B5EF4-FFF2-40B4-BE49-F238E27FC236}">
                <a16:creationId xmlns:a16="http://schemas.microsoft.com/office/drawing/2014/main" id="{DE24C30A-ED94-4AF0-A937-C9CBD5EC75A9}"/>
              </a:ext>
            </a:extLst>
          </p:cNvPr>
          <p:cNvSpPr txBox="1"/>
          <p:nvPr/>
        </p:nvSpPr>
        <p:spPr>
          <a:xfrm>
            <a:off x="3198812" y="3011269"/>
            <a:ext cx="1260140" cy="461665"/>
          </a:xfrm>
          <a:prstGeom prst="rect">
            <a:avLst/>
          </a:prstGeom>
          <a:noFill/>
        </p:spPr>
        <p:txBody>
          <a:bodyPr wrap="square" rtlCol="0">
            <a:spAutoFit/>
          </a:bodyPr>
          <a:lstStyle/>
          <a:p>
            <a:pPr algn="ctr"/>
            <a:r>
              <a:rPr lang="en-IN" sz="2400" b="1" dirty="0" smtClean="0">
                <a:solidFill>
                  <a:srgbClr val="F89088"/>
                </a:solidFill>
                <a:latin typeface="Oswald bold" pitchFamily="2" charset="0"/>
                <a:cs typeface="Arial" panose="020B0604020202020204" pitchFamily="34" charset="0"/>
              </a:rPr>
              <a:t>1995</a:t>
            </a:r>
            <a:endParaRPr lang="en-IN" sz="2400" b="1" dirty="0">
              <a:solidFill>
                <a:srgbClr val="F89088"/>
              </a:solidFill>
              <a:latin typeface="Oswald bold" pitchFamily="2" charset="0"/>
              <a:cs typeface="Arial" panose="020B0604020202020204" pitchFamily="34" charset="0"/>
            </a:endParaRPr>
          </a:p>
        </p:txBody>
      </p:sp>
      <p:sp>
        <p:nvSpPr>
          <p:cNvPr id="111" name="TextBox 110">
            <a:extLst>
              <a:ext uri="{FF2B5EF4-FFF2-40B4-BE49-F238E27FC236}">
                <a16:creationId xmlns:a16="http://schemas.microsoft.com/office/drawing/2014/main" id="{CEF8AD70-1294-402C-9452-7E1D2D68A052}"/>
              </a:ext>
            </a:extLst>
          </p:cNvPr>
          <p:cNvSpPr txBox="1"/>
          <p:nvPr/>
        </p:nvSpPr>
        <p:spPr>
          <a:xfrm>
            <a:off x="2741612" y="3429000"/>
            <a:ext cx="2362200" cy="276999"/>
          </a:xfrm>
          <a:prstGeom prst="rect">
            <a:avLst/>
          </a:prstGeom>
          <a:noFill/>
        </p:spPr>
        <p:txBody>
          <a:bodyPr wrap="square" rtlCol="0" anchor="b">
            <a:spAutoFit/>
          </a:bodyPr>
          <a:lstStyle/>
          <a:p>
            <a:pPr algn="ctr"/>
            <a:r>
              <a:rPr lang="en-US" sz="1200" b="1" dirty="0" smtClean="0">
                <a:solidFill>
                  <a:schemeClr val="bg1"/>
                </a:solidFill>
                <a:latin typeface="Calibri Light" pitchFamily="34" charset="0"/>
                <a:cs typeface="Calibri Light" pitchFamily="34" charset="0"/>
              </a:rPr>
              <a:t>ISO 9001-1994 Certification</a:t>
            </a:r>
            <a:endParaRPr lang="en-US" sz="1200" b="1" dirty="0">
              <a:solidFill>
                <a:schemeClr val="bg1"/>
              </a:solidFill>
              <a:latin typeface="Calibri Light" pitchFamily="34" charset="0"/>
              <a:cs typeface="Calibri Light" pitchFamily="34" charset="0"/>
            </a:endParaRPr>
          </a:p>
        </p:txBody>
      </p:sp>
      <p:sp>
        <p:nvSpPr>
          <p:cNvPr id="91" name="Oval 90">
            <a:extLst>
              <a:ext uri="{FF2B5EF4-FFF2-40B4-BE49-F238E27FC236}">
                <a16:creationId xmlns:a16="http://schemas.microsoft.com/office/drawing/2014/main" id="{3D456F3C-8D0D-4099-9DA0-CB834FD8DFCE}"/>
              </a:ext>
            </a:extLst>
          </p:cNvPr>
          <p:cNvSpPr/>
          <p:nvPr/>
        </p:nvSpPr>
        <p:spPr>
          <a:xfrm flipH="1">
            <a:off x="5942012" y="2286000"/>
            <a:ext cx="261716" cy="261716"/>
          </a:xfrm>
          <a:prstGeom prst="ellipse">
            <a:avLst/>
          </a:prstGeom>
          <a:solidFill>
            <a:schemeClr val="accent2"/>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92" name="TextBox 91">
            <a:extLst>
              <a:ext uri="{FF2B5EF4-FFF2-40B4-BE49-F238E27FC236}">
                <a16:creationId xmlns:a16="http://schemas.microsoft.com/office/drawing/2014/main" id="{AA0FA020-B604-4335-8D2D-950AFEB23DE9}"/>
              </a:ext>
            </a:extLst>
          </p:cNvPr>
          <p:cNvSpPr txBox="1"/>
          <p:nvPr/>
        </p:nvSpPr>
        <p:spPr>
          <a:xfrm>
            <a:off x="5502442" y="2895600"/>
            <a:ext cx="1260140" cy="477054"/>
          </a:xfrm>
          <a:prstGeom prst="rect">
            <a:avLst/>
          </a:prstGeom>
          <a:noFill/>
        </p:spPr>
        <p:txBody>
          <a:bodyPr wrap="square" rtlCol="0">
            <a:spAutoFit/>
          </a:bodyPr>
          <a:lstStyle/>
          <a:p>
            <a:pPr algn="ctr"/>
            <a:r>
              <a:rPr lang="en-IN" sz="2400" b="1" dirty="0" smtClean="0">
                <a:solidFill>
                  <a:schemeClr val="tx2"/>
                </a:solidFill>
                <a:latin typeface="Oswald bold" pitchFamily="2" charset="0"/>
                <a:cs typeface="Arial" panose="020B0604020202020204" pitchFamily="34" charset="0"/>
              </a:rPr>
              <a:t>2010</a:t>
            </a:r>
            <a:endParaRPr lang="ko-KR" altLang="en-US" sz="2400" b="1" dirty="0">
              <a:solidFill>
                <a:schemeClr val="tx2"/>
              </a:solidFill>
              <a:latin typeface="Oswald bold" pitchFamily="2" charset="0"/>
              <a:cs typeface="Calibri" pitchFamily="34" charset="0"/>
            </a:endParaRPr>
          </a:p>
        </p:txBody>
      </p:sp>
      <p:sp>
        <p:nvSpPr>
          <p:cNvPr id="112" name="TextBox 111">
            <a:extLst>
              <a:ext uri="{FF2B5EF4-FFF2-40B4-BE49-F238E27FC236}">
                <a16:creationId xmlns:a16="http://schemas.microsoft.com/office/drawing/2014/main" id="{CEF8AD70-1294-402C-9452-7E1D2D68A052}"/>
              </a:ext>
            </a:extLst>
          </p:cNvPr>
          <p:cNvSpPr txBox="1"/>
          <p:nvPr/>
        </p:nvSpPr>
        <p:spPr>
          <a:xfrm>
            <a:off x="4951412" y="3276600"/>
            <a:ext cx="2362200" cy="461665"/>
          </a:xfrm>
          <a:prstGeom prst="rect">
            <a:avLst/>
          </a:prstGeom>
          <a:noFill/>
        </p:spPr>
        <p:txBody>
          <a:bodyPr wrap="square" rtlCol="0" anchor="b">
            <a:spAutoFit/>
          </a:bodyPr>
          <a:lstStyle/>
          <a:p>
            <a:pPr algn="ctr"/>
            <a:r>
              <a:rPr lang="en-US" sz="1200" b="1" dirty="0" smtClean="0">
                <a:solidFill>
                  <a:schemeClr val="bg1"/>
                </a:solidFill>
                <a:latin typeface="Calibri Light" pitchFamily="34" charset="0"/>
                <a:cs typeface="Calibri Light" pitchFamily="34" charset="0"/>
              </a:rPr>
              <a:t>ISO 9001-2008 </a:t>
            </a:r>
          </a:p>
          <a:p>
            <a:pPr algn="ctr"/>
            <a:r>
              <a:rPr lang="en-US" sz="1200" b="1" dirty="0" smtClean="0">
                <a:solidFill>
                  <a:schemeClr val="bg1"/>
                </a:solidFill>
                <a:latin typeface="Calibri Light" pitchFamily="34" charset="0"/>
                <a:cs typeface="Calibri Light" pitchFamily="34" charset="0"/>
              </a:rPr>
              <a:t>Up-graded Certification</a:t>
            </a:r>
            <a:endParaRPr lang="en-US" sz="1200" b="1" dirty="0">
              <a:solidFill>
                <a:schemeClr val="bg1"/>
              </a:solidFill>
              <a:latin typeface="Calibri Light" pitchFamily="34" charset="0"/>
              <a:cs typeface="Calibri Light" pitchFamily="34" charset="0"/>
            </a:endParaRPr>
          </a:p>
        </p:txBody>
      </p:sp>
      <p:sp>
        <p:nvSpPr>
          <p:cNvPr id="118" name="TextBox 117">
            <a:extLst>
              <a:ext uri="{FF2B5EF4-FFF2-40B4-BE49-F238E27FC236}">
                <a16:creationId xmlns:a16="http://schemas.microsoft.com/office/drawing/2014/main" id="{DE24C30A-ED94-4AF0-A937-C9CBD5EC75A9}"/>
              </a:ext>
            </a:extLst>
          </p:cNvPr>
          <p:cNvSpPr txBox="1"/>
          <p:nvPr/>
        </p:nvSpPr>
        <p:spPr>
          <a:xfrm>
            <a:off x="8141578" y="2133600"/>
            <a:ext cx="1392069" cy="477054"/>
          </a:xfrm>
          <a:prstGeom prst="rect">
            <a:avLst/>
          </a:prstGeom>
          <a:noFill/>
        </p:spPr>
        <p:txBody>
          <a:bodyPr wrap="square" rtlCol="0">
            <a:spAutoFit/>
          </a:bodyPr>
          <a:lstStyle/>
          <a:p>
            <a:pPr algn="ctr"/>
            <a:r>
              <a:rPr lang="en-IN" sz="2400" b="1" dirty="0" smtClean="0">
                <a:solidFill>
                  <a:schemeClr val="accent2">
                    <a:lumMod val="50000"/>
                  </a:schemeClr>
                </a:solidFill>
                <a:latin typeface="Oswald bold" pitchFamily="2" charset="0"/>
                <a:cs typeface="Arial" panose="020B0604020202020204" pitchFamily="34" charset="0"/>
              </a:rPr>
              <a:t>2013</a:t>
            </a:r>
            <a:endParaRPr lang="en-IN" sz="2400" b="1" dirty="0">
              <a:solidFill>
                <a:schemeClr val="accent2">
                  <a:lumMod val="50000"/>
                </a:schemeClr>
              </a:solidFill>
              <a:latin typeface="Oswald bold" pitchFamily="2" charset="0"/>
              <a:cs typeface="Arial" panose="020B0604020202020204" pitchFamily="34" charset="0"/>
            </a:endParaRPr>
          </a:p>
        </p:txBody>
      </p:sp>
      <p:sp>
        <p:nvSpPr>
          <p:cNvPr id="119" name="TextBox 118">
            <a:extLst>
              <a:ext uri="{FF2B5EF4-FFF2-40B4-BE49-F238E27FC236}">
                <a16:creationId xmlns:a16="http://schemas.microsoft.com/office/drawing/2014/main" id="{CEF8AD70-1294-402C-9452-7E1D2D68A052}"/>
              </a:ext>
            </a:extLst>
          </p:cNvPr>
          <p:cNvSpPr txBox="1"/>
          <p:nvPr/>
        </p:nvSpPr>
        <p:spPr>
          <a:xfrm>
            <a:off x="7466012" y="2514600"/>
            <a:ext cx="2895600" cy="461665"/>
          </a:xfrm>
          <a:prstGeom prst="rect">
            <a:avLst/>
          </a:prstGeom>
          <a:noFill/>
        </p:spPr>
        <p:txBody>
          <a:bodyPr wrap="square" rtlCol="0">
            <a:spAutoFit/>
          </a:bodyPr>
          <a:lstStyle/>
          <a:p>
            <a:pPr algn="ctr"/>
            <a:r>
              <a:rPr lang="en-US" sz="1200" b="1" dirty="0" smtClean="0">
                <a:solidFill>
                  <a:schemeClr val="bg1"/>
                </a:solidFill>
                <a:latin typeface="Calibri Light" pitchFamily="34" charset="0"/>
                <a:cs typeface="Calibri Light" pitchFamily="34" charset="0"/>
              </a:rPr>
              <a:t>5 S Certification by M/s. AOTS Alumni 5S Forum of India</a:t>
            </a:r>
            <a:endParaRPr lang="en-US" sz="1200" b="1" dirty="0">
              <a:solidFill>
                <a:schemeClr val="bg1"/>
              </a:solidFill>
              <a:latin typeface="Calibri Light" pitchFamily="34" charset="0"/>
              <a:cs typeface="Calibri Light" pitchFamily="34" charset="0"/>
            </a:endParaRPr>
          </a:p>
        </p:txBody>
      </p:sp>
      <p:sp>
        <p:nvSpPr>
          <p:cNvPr id="126" name="Oval 125">
            <a:extLst>
              <a:ext uri="{FF2B5EF4-FFF2-40B4-BE49-F238E27FC236}">
                <a16:creationId xmlns:a16="http://schemas.microsoft.com/office/drawing/2014/main" id="{C7E0D45A-53D9-4D15-BE69-5ED8F2962C11}"/>
              </a:ext>
            </a:extLst>
          </p:cNvPr>
          <p:cNvSpPr/>
          <p:nvPr/>
        </p:nvSpPr>
        <p:spPr>
          <a:xfrm rot="10800000" flipH="1">
            <a:off x="8151812" y="1828800"/>
            <a:ext cx="261716" cy="261716"/>
          </a:xfrm>
          <a:prstGeom prst="ellipse">
            <a:avLst/>
          </a:prstGeom>
          <a:solidFill>
            <a:schemeClr val="accent4"/>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132" name="Oval 131">
            <a:extLst>
              <a:ext uri="{FF2B5EF4-FFF2-40B4-BE49-F238E27FC236}">
                <a16:creationId xmlns:a16="http://schemas.microsoft.com/office/drawing/2014/main" id="{9B9FC5C4-973B-432A-BC28-D57C1982EAA3}"/>
              </a:ext>
            </a:extLst>
          </p:cNvPr>
          <p:cNvSpPr/>
          <p:nvPr/>
        </p:nvSpPr>
        <p:spPr>
          <a:xfrm flipH="1">
            <a:off x="6704012" y="914400"/>
            <a:ext cx="261716" cy="261716"/>
          </a:xfrm>
          <a:prstGeom prst="ellipse">
            <a:avLst/>
          </a:prstGeom>
          <a:solidFill>
            <a:schemeClr val="accent5"/>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133" name="TextBox 132">
            <a:extLst>
              <a:ext uri="{FF2B5EF4-FFF2-40B4-BE49-F238E27FC236}">
                <a16:creationId xmlns:a16="http://schemas.microsoft.com/office/drawing/2014/main" id="{DE24C30A-ED94-4AF0-A937-C9CBD5EC75A9}"/>
              </a:ext>
            </a:extLst>
          </p:cNvPr>
          <p:cNvSpPr txBox="1"/>
          <p:nvPr/>
        </p:nvSpPr>
        <p:spPr>
          <a:xfrm>
            <a:off x="4834272" y="646331"/>
            <a:ext cx="1260140" cy="477054"/>
          </a:xfrm>
          <a:prstGeom prst="rect">
            <a:avLst/>
          </a:prstGeom>
          <a:noFill/>
        </p:spPr>
        <p:txBody>
          <a:bodyPr wrap="square" rtlCol="0">
            <a:spAutoFit/>
          </a:bodyPr>
          <a:lstStyle/>
          <a:p>
            <a:pPr algn="r"/>
            <a:r>
              <a:rPr lang="en-IN" sz="2400" b="1" dirty="0" smtClean="0">
                <a:solidFill>
                  <a:schemeClr val="accent6">
                    <a:lumMod val="50000"/>
                  </a:schemeClr>
                </a:solidFill>
                <a:latin typeface="Oswald bold" pitchFamily="2" charset="0"/>
                <a:cs typeface="Arial" panose="020B0604020202020204" pitchFamily="34" charset="0"/>
              </a:rPr>
              <a:t>2014</a:t>
            </a:r>
            <a:endParaRPr lang="en-IN" sz="2400" b="1" dirty="0">
              <a:solidFill>
                <a:schemeClr val="accent6">
                  <a:lumMod val="50000"/>
                </a:schemeClr>
              </a:solidFill>
              <a:latin typeface="Oswald bold" pitchFamily="2" charset="0"/>
              <a:cs typeface="Arial" panose="020B0604020202020204" pitchFamily="34" charset="0"/>
            </a:endParaRPr>
          </a:p>
        </p:txBody>
      </p:sp>
      <p:sp>
        <p:nvSpPr>
          <p:cNvPr id="134" name="TextBox 133">
            <a:extLst>
              <a:ext uri="{FF2B5EF4-FFF2-40B4-BE49-F238E27FC236}">
                <a16:creationId xmlns:a16="http://schemas.microsoft.com/office/drawing/2014/main" id="{CEF8AD70-1294-402C-9452-7E1D2D68A052}"/>
              </a:ext>
            </a:extLst>
          </p:cNvPr>
          <p:cNvSpPr txBox="1"/>
          <p:nvPr/>
        </p:nvSpPr>
        <p:spPr>
          <a:xfrm>
            <a:off x="3046412" y="762000"/>
            <a:ext cx="2362200" cy="276999"/>
          </a:xfrm>
          <a:prstGeom prst="rect">
            <a:avLst/>
          </a:prstGeom>
          <a:noFill/>
        </p:spPr>
        <p:txBody>
          <a:bodyPr wrap="square" rtlCol="0" anchor="b">
            <a:spAutoFit/>
          </a:bodyPr>
          <a:lstStyle/>
          <a:p>
            <a:pPr algn="r"/>
            <a:r>
              <a:rPr lang="en-IN" sz="1200" b="1" dirty="0" smtClean="0">
                <a:solidFill>
                  <a:schemeClr val="bg1"/>
                </a:solidFill>
                <a:latin typeface="Calibri Light" pitchFamily="34" charset="0"/>
                <a:cs typeface="Calibri Light" pitchFamily="34" charset="0"/>
              </a:rPr>
              <a:t>ISO 14001:2004 Certification</a:t>
            </a:r>
            <a:endParaRPr lang="en-IN" sz="1200" b="1" dirty="0">
              <a:solidFill>
                <a:schemeClr val="bg1"/>
              </a:solidFill>
              <a:latin typeface="Calibri Light" pitchFamily="34" charset="0"/>
              <a:cs typeface="Calibri Light" pitchFamily="34" charset="0"/>
            </a:endParaRPr>
          </a:p>
        </p:txBody>
      </p:sp>
      <p:sp>
        <p:nvSpPr>
          <p:cNvPr id="136" name="Oval 135">
            <a:extLst>
              <a:ext uri="{FF2B5EF4-FFF2-40B4-BE49-F238E27FC236}">
                <a16:creationId xmlns:a16="http://schemas.microsoft.com/office/drawing/2014/main" id="{ADE8540B-E2A1-4508-A1E6-5F5EF544977B}"/>
              </a:ext>
            </a:extLst>
          </p:cNvPr>
          <p:cNvSpPr/>
          <p:nvPr/>
        </p:nvSpPr>
        <p:spPr>
          <a:xfrm rot="10800000" flipH="1">
            <a:off x="9371012" y="914400"/>
            <a:ext cx="261716" cy="261716"/>
          </a:xfrm>
          <a:prstGeom prst="ellipse">
            <a:avLst/>
          </a:prstGeom>
          <a:solidFill>
            <a:schemeClr val="accent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137" name="TextBox 136">
            <a:extLst>
              <a:ext uri="{FF2B5EF4-FFF2-40B4-BE49-F238E27FC236}">
                <a16:creationId xmlns:a16="http://schemas.microsoft.com/office/drawing/2014/main" id="{CEF8AD70-1294-402C-9452-7E1D2D68A052}"/>
              </a:ext>
            </a:extLst>
          </p:cNvPr>
          <p:cNvSpPr txBox="1"/>
          <p:nvPr/>
        </p:nvSpPr>
        <p:spPr>
          <a:xfrm>
            <a:off x="9980612" y="1083454"/>
            <a:ext cx="1260140" cy="477054"/>
          </a:xfrm>
          <a:prstGeom prst="rect">
            <a:avLst/>
          </a:prstGeom>
          <a:noFill/>
        </p:spPr>
        <p:txBody>
          <a:bodyPr wrap="square" rtlCol="0">
            <a:spAutoFit/>
          </a:bodyPr>
          <a:lstStyle/>
          <a:p>
            <a:pPr algn="ctr"/>
            <a:r>
              <a:rPr lang="en-IN" sz="2400" b="1" dirty="0" smtClean="0">
                <a:solidFill>
                  <a:schemeClr val="accent1">
                    <a:lumMod val="50000"/>
                  </a:schemeClr>
                </a:solidFill>
                <a:latin typeface="Oswald bold" pitchFamily="2" charset="0"/>
                <a:cs typeface="Arial" panose="020B0604020202020204" pitchFamily="34" charset="0"/>
              </a:rPr>
              <a:t>2019</a:t>
            </a:r>
            <a:endParaRPr lang="en-IN" sz="2400" b="1" dirty="0">
              <a:solidFill>
                <a:schemeClr val="accent1">
                  <a:lumMod val="50000"/>
                </a:schemeClr>
              </a:solidFill>
              <a:latin typeface="Oswald bold" pitchFamily="2" charset="0"/>
              <a:cs typeface="Arial" panose="020B0604020202020204" pitchFamily="34" charset="0"/>
            </a:endParaRPr>
          </a:p>
        </p:txBody>
      </p:sp>
      <p:sp>
        <p:nvSpPr>
          <p:cNvPr id="138" name="TextBox 137">
            <a:extLst>
              <a:ext uri="{FF2B5EF4-FFF2-40B4-BE49-F238E27FC236}">
                <a16:creationId xmlns:a16="http://schemas.microsoft.com/office/drawing/2014/main" id="{CEF8AD70-1294-402C-9452-7E1D2D68A052}"/>
              </a:ext>
            </a:extLst>
          </p:cNvPr>
          <p:cNvSpPr txBox="1"/>
          <p:nvPr/>
        </p:nvSpPr>
        <p:spPr>
          <a:xfrm>
            <a:off x="9429582" y="1447800"/>
            <a:ext cx="2362200" cy="276999"/>
          </a:xfrm>
          <a:prstGeom prst="rect">
            <a:avLst/>
          </a:prstGeom>
          <a:noFill/>
        </p:spPr>
        <p:txBody>
          <a:bodyPr wrap="square" rtlCol="0">
            <a:spAutoFit/>
          </a:bodyPr>
          <a:lstStyle/>
          <a:p>
            <a:pPr algn="ctr"/>
            <a:r>
              <a:rPr lang="en-IN" sz="1200" b="1" dirty="0" smtClean="0">
                <a:solidFill>
                  <a:schemeClr val="bg1"/>
                </a:solidFill>
                <a:latin typeface="Calibri Light" pitchFamily="34" charset="0"/>
                <a:cs typeface="Calibri Light" pitchFamily="34" charset="0"/>
              </a:rPr>
              <a:t>IATF  TS 16949:2009 Certification</a:t>
            </a:r>
            <a:endParaRPr lang="en-IN" sz="1200" b="1" dirty="0">
              <a:solidFill>
                <a:schemeClr val="bg1"/>
              </a:solidFill>
              <a:latin typeface="Calibri Light" pitchFamily="34" charset="0"/>
              <a:cs typeface="Calibri Light" pitchFamily="34" charset="0"/>
            </a:endParaRPr>
          </a:p>
        </p:txBody>
      </p:sp>
      <p:cxnSp>
        <p:nvCxnSpPr>
          <p:cNvPr id="41" name="Straight Connector 40"/>
          <p:cNvCxnSpPr/>
          <p:nvPr/>
        </p:nvCxnSpPr>
        <p:spPr>
          <a:xfrm>
            <a:off x="2665412" y="6324600"/>
            <a:ext cx="457200"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198812" y="4419600"/>
            <a:ext cx="457200"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7542212" y="4876800"/>
            <a:ext cx="3130601" cy="938719"/>
          </a:xfrm>
          <a:prstGeom prst="rect">
            <a:avLst/>
          </a:prstGeom>
          <a:effectLst>
            <a:outerShdw blurRad="50800" dist="38100" dir="2700000" algn="tl" rotWithShape="0">
              <a:prstClr val="black">
                <a:alpha val="40000"/>
              </a:prstClr>
            </a:outerShdw>
          </a:effectLst>
        </p:spPr>
        <p:txBody>
          <a:bodyPr wrap="none">
            <a:spAutoFit/>
          </a:bodyPr>
          <a:lstStyle/>
          <a:p>
            <a:r>
              <a:rPr lang="en-IN" sz="5500" b="1" dirty="0" smtClean="0">
                <a:solidFill>
                  <a:schemeClr val="bg1"/>
                </a:solidFill>
                <a:latin typeface="Calibri bold" pitchFamily="34" charset="0"/>
                <a:cs typeface="Calibri bold" pitchFamily="34" charset="0"/>
              </a:rPr>
              <a:t>Milestone</a:t>
            </a:r>
            <a:endParaRPr lang="en-US" sz="5500" b="1" dirty="0">
              <a:solidFill>
                <a:schemeClr val="bg1"/>
              </a:solidFill>
              <a:latin typeface="Calibri bold" pitchFamily="34" charset="0"/>
              <a:cs typeface="Calibri bold" pitchFamily="34" charset="0"/>
            </a:endParaRPr>
          </a:p>
        </p:txBody>
      </p:sp>
      <p:cxnSp>
        <p:nvCxnSpPr>
          <p:cNvPr id="45" name="Straight Connector 44"/>
          <p:cNvCxnSpPr/>
          <p:nvPr/>
        </p:nvCxnSpPr>
        <p:spPr>
          <a:xfrm>
            <a:off x="1598612" y="3200400"/>
            <a:ext cx="457200"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836612" y="5562600"/>
            <a:ext cx="457200"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3732212" y="2819400"/>
            <a:ext cx="0" cy="22860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6094412" y="2667000"/>
            <a:ext cx="0" cy="22860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8532812" y="1981200"/>
            <a:ext cx="457200"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9675812" y="1066800"/>
            <a:ext cx="457200"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170612" y="990600"/>
            <a:ext cx="457200"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47" name="Date Placeholder 46"/>
          <p:cNvSpPr>
            <a:spLocks noGrp="1"/>
          </p:cNvSpPr>
          <p:nvPr>
            <p:ph type="dt" sz="half" idx="10"/>
          </p:nvPr>
        </p:nvSpPr>
        <p:spPr/>
        <p:txBody>
          <a:bodyPr/>
          <a:lstStyle/>
          <a:p>
            <a:fld id="{F035DF64-5EC0-4CC5-A852-E995A8F27361}" type="datetime1">
              <a:rPr lang="en-US" smtClean="0"/>
              <a:t>1/14/2020</a:t>
            </a:fld>
            <a:endParaRPr lang="en-US"/>
          </a:p>
        </p:txBody>
      </p:sp>
      <p:sp>
        <p:nvSpPr>
          <p:cNvPr id="50" name="Slide Number Placeholder 49"/>
          <p:cNvSpPr>
            <a:spLocks noGrp="1"/>
          </p:cNvSpPr>
          <p:nvPr>
            <p:ph type="sldNum" sz="quarter" idx="12"/>
          </p:nvPr>
        </p:nvSpPr>
        <p:spPr/>
        <p:txBody>
          <a:bodyPr/>
          <a:lstStyle/>
          <a:p>
            <a:fld id="{B6F15528-21DE-4FAA-801E-634DDDAF4B2B}" type="slidenum">
              <a:rPr lang="en-US" smtClean="0">
                <a:solidFill>
                  <a:schemeClr val="bg1"/>
                </a:solidFill>
              </a:rPr>
              <a:pPr/>
              <a:t>11</a:t>
            </a:fld>
            <a:endParaRPr lang="en-US">
              <a:solidFill>
                <a:schemeClr val="bg1"/>
              </a:solidFill>
            </a:endParaRPr>
          </a:p>
        </p:txBody>
      </p:sp>
      <p:sp>
        <p:nvSpPr>
          <p:cNvPr id="57" name="Footer Placeholder 56"/>
          <p:cNvSpPr>
            <a:spLocks noGrp="1"/>
          </p:cNvSpPr>
          <p:nvPr>
            <p:ph type="ftr" sz="quarter" idx="11"/>
          </p:nvPr>
        </p:nvSpPr>
        <p:spPr/>
        <p:txBody>
          <a:bodyPr/>
          <a:lstStyle/>
          <a:p>
            <a:r>
              <a:rPr lang="en-US" dirty="0" smtClean="0">
                <a:solidFill>
                  <a:schemeClr val="bg1"/>
                </a:solidFill>
              </a:rPr>
              <a:t>www.lecsindia.com</a:t>
            </a:r>
            <a:endParaRPr lang="en-US" dirty="0">
              <a:solidFill>
                <a:schemeClr val="bg1"/>
              </a:solidFill>
            </a:endParaRPr>
          </a:p>
        </p:txBody>
      </p:sp>
      <p:pic>
        <p:nvPicPr>
          <p:cNvPr id="59" name="Picture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1612" y="228600"/>
            <a:ext cx="1622158" cy="576964"/>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6" name="Straight Connector 115">
            <a:extLst>
              <a:ext uri="{FF2B5EF4-FFF2-40B4-BE49-F238E27FC236}">
                <a16:creationId xmlns:a16="http://schemas.microsoft.com/office/drawing/2014/main" id="{21430551-ED3D-418B-9928-E477D7DBFEFD}"/>
              </a:ext>
            </a:extLst>
          </p:cNvPr>
          <p:cNvCxnSpPr/>
          <p:nvPr/>
        </p:nvCxnSpPr>
        <p:spPr>
          <a:xfrm flipH="1">
            <a:off x="10267540" y="6362700"/>
            <a:ext cx="7544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6ECFA268-516D-4691-AD58-3782455AAE3A}"/>
              </a:ext>
            </a:extLst>
          </p:cNvPr>
          <p:cNvCxnSpPr/>
          <p:nvPr/>
        </p:nvCxnSpPr>
        <p:spPr>
          <a:xfrm flipH="1">
            <a:off x="10292941" y="5534595"/>
            <a:ext cx="7544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7074ED63-3565-43BF-BC72-8B99DD4E921F}"/>
              </a:ext>
            </a:extLst>
          </p:cNvPr>
          <p:cNvCxnSpPr/>
          <p:nvPr/>
        </p:nvCxnSpPr>
        <p:spPr>
          <a:xfrm flipH="1">
            <a:off x="10209212" y="4820790"/>
            <a:ext cx="81279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A6416971-A2B2-46A2-960C-A6DE52DD8882}"/>
              </a:ext>
            </a:extLst>
          </p:cNvPr>
          <p:cNvCxnSpPr/>
          <p:nvPr/>
        </p:nvCxnSpPr>
        <p:spPr>
          <a:xfrm flipH="1">
            <a:off x="10209212" y="3962400"/>
            <a:ext cx="838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609FC0C9-49BB-4663-9E41-426CD8DF8573}"/>
              </a:ext>
            </a:extLst>
          </p:cNvPr>
          <p:cNvCxnSpPr/>
          <p:nvPr/>
        </p:nvCxnSpPr>
        <p:spPr>
          <a:xfrm>
            <a:off x="1293812" y="4038600"/>
            <a:ext cx="533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3BCD8D9B-AA25-4298-A0F8-30D8B8455C5A}"/>
              </a:ext>
            </a:extLst>
          </p:cNvPr>
          <p:cNvCxnSpPr/>
          <p:nvPr/>
        </p:nvCxnSpPr>
        <p:spPr>
          <a:xfrm>
            <a:off x="1293812" y="4752405"/>
            <a:ext cx="5033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87B68045-0430-431A-9BF5-DC794FB53D9B}"/>
              </a:ext>
            </a:extLst>
          </p:cNvPr>
          <p:cNvCxnSpPr/>
          <p:nvPr/>
        </p:nvCxnSpPr>
        <p:spPr>
          <a:xfrm>
            <a:off x="1293812" y="5562600"/>
            <a:ext cx="533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54A343F6-7587-4E07-BD65-239C9B1C8A52}"/>
              </a:ext>
            </a:extLst>
          </p:cNvPr>
          <p:cNvCxnSpPr/>
          <p:nvPr/>
        </p:nvCxnSpPr>
        <p:spPr>
          <a:xfrm>
            <a:off x="1293812" y="6362700"/>
            <a:ext cx="5795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7" name="Rounded Rectangle 126"/>
          <p:cNvSpPr/>
          <p:nvPr/>
        </p:nvSpPr>
        <p:spPr>
          <a:xfrm>
            <a:off x="5027612" y="2514600"/>
            <a:ext cx="2133600" cy="91440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lvl="1" algn="ctr"/>
            <a:endParaRPr lang="en-IN" sz="1600" b="1" dirty="0">
              <a:solidFill>
                <a:schemeClr val="tx1">
                  <a:lumMod val="75000"/>
                  <a:lumOff val="25000"/>
                </a:schemeClr>
              </a:solidFill>
              <a:latin typeface="Lato" pitchFamily="34" charset="0"/>
            </a:endParaRPr>
          </a:p>
          <a:p>
            <a:pPr lvl="1" algn="ctr"/>
            <a:endParaRPr lang="en-IN" sz="1600" dirty="0">
              <a:solidFill>
                <a:schemeClr val="tx1">
                  <a:lumMod val="75000"/>
                  <a:lumOff val="25000"/>
                </a:schemeClr>
              </a:solidFill>
              <a:latin typeface="Lato" pitchFamily="34" charset="0"/>
            </a:endParaRPr>
          </a:p>
        </p:txBody>
      </p:sp>
      <p:sp>
        <p:nvSpPr>
          <p:cNvPr id="128" name="Rectangle 127"/>
          <p:cNvSpPr/>
          <p:nvPr/>
        </p:nvSpPr>
        <p:spPr>
          <a:xfrm>
            <a:off x="4134662" y="4432756"/>
            <a:ext cx="3880292" cy="1477328"/>
          </a:xfrm>
          <a:prstGeom prst="rect">
            <a:avLst/>
          </a:prstGeom>
        </p:spPr>
        <p:txBody>
          <a:bodyPr wrap="square">
            <a:spAutoFit/>
          </a:bodyPr>
          <a:lstStyle/>
          <a:p>
            <a:pPr algn="ctr"/>
            <a:r>
              <a:rPr lang="en-IN" sz="4500" b="1" spc="140" dirty="0">
                <a:solidFill>
                  <a:schemeClr val="bg1"/>
                </a:solidFill>
                <a:latin typeface="Calibri bold" pitchFamily="34" charset="0"/>
                <a:cs typeface="Calibri bold" pitchFamily="34" charset="0"/>
              </a:rPr>
              <a:t>The Operating</a:t>
            </a:r>
          </a:p>
          <a:p>
            <a:pPr algn="ctr"/>
            <a:r>
              <a:rPr lang="en-IN" sz="4500" b="1" spc="140" dirty="0">
                <a:solidFill>
                  <a:schemeClr val="bg1"/>
                </a:solidFill>
                <a:latin typeface="Calibri Light" pitchFamily="34" charset="0"/>
                <a:cs typeface="Calibri Light" pitchFamily="34" charset="0"/>
              </a:rPr>
              <a:t>Team</a:t>
            </a:r>
            <a:endParaRPr lang="en-US" sz="4500" b="1" dirty="0">
              <a:solidFill>
                <a:schemeClr val="bg1"/>
              </a:solidFill>
              <a:latin typeface="Calibri Light" pitchFamily="34" charset="0"/>
              <a:cs typeface="Calibri Light" pitchFamily="34" charset="0"/>
            </a:endParaRPr>
          </a:p>
        </p:txBody>
      </p:sp>
      <p:sp>
        <p:nvSpPr>
          <p:cNvPr id="129" name="Rectangle 128"/>
          <p:cNvSpPr/>
          <p:nvPr/>
        </p:nvSpPr>
        <p:spPr>
          <a:xfrm>
            <a:off x="6999722" y="443972"/>
            <a:ext cx="1846979" cy="738664"/>
          </a:xfrm>
          <a:prstGeom prst="rect">
            <a:avLst/>
          </a:prstGeom>
        </p:spPr>
        <p:txBody>
          <a:bodyPr wrap="none">
            <a:spAutoFit/>
          </a:bodyPr>
          <a:lstStyle/>
          <a:p>
            <a:pPr lvl="0"/>
            <a:r>
              <a:rPr lang="en-IN" sz="2400" b="1" dirty="0">
                <a:solidFill>
                  <a:schemeClr val="bg1"/>
                </a:solidFill>
                <a:latin typeface="Lato" pitchFamily="34" charset="0"/>
              </a:rPr>
              <a:t>R </a:t>
            </a:r>
            <a:r>
              <a:rPr lang="en-IN" sz="2400" b="1" dirty="0" err="1">
                <a:solidFill>
                  <a:schemeClr val="bg1"/>
                </a:solidFill>
                <a:latin typeface="Lato" pitchFamily="34" charset="0"/>
              </a:rPr>
              <a:t>Hariharan</a:t>
            </a:r>
            <a:endParaRPr lang="en-IN" sz="2400" b="1" dirty="0">
              <a:solidFill>
                <a:schemeClr val="bg1"/>
              </a:solidFill>
              <a:latin typeface="Lato" pitchFamily="34" charset="0"/>
            </a:endParaRPr>
          </a:p>
          <a:p>
            <a:pPr lvl="0"/>
            <a:r>
              <a:rPr lang="en-IN" i="1" dirty="0">
                <a:solidFill>
                  <a:schemeClr val="bg1"/>
                </a:solidFill>
                <a:latin typeface="Lato Light" panose="020F0502020204030203" pitchFamily="34" charset="0"/>
                <a:ea typeface="Lato Light" panose="020F0502020204030203" pitchFamily="34" charset="0"/>
                <a:cs typeface="Lato Light" panose="020F0502020204030203" pitchFamily="34" charset="0"/>
              </a:rPr>
              <a:t>Vice President</a:t>
            </a:r>
          </a:p>
        </p:txBody>
      </p:sp>
      <p:sp>
        <p:nvSpPr>
          <p:cNvPr id="130" name="Rounded Rectangle 129"/>
          <p:cNvSpPr/>
          <p:nvPr/>
        </p:nvSpPr>
        <p:spPr>
          <a:xfrm>
            <a:off x="2636728" y="2522728"/>
            <a:ext cx="2133600" cy="91440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lvl="0" algn="ctr"/>
            <a:r>
              <a:rPr lang="en-IN" sz="1600" b="1" dirty="0" err="1">
                <a:solidFill>
                  <a:schemeClr val="tx1">
                    <a:lumMod val="75000"/>
                    <a:lumOff val="25000"/>
                  </a:schemeClr>
                </a:solidFill>
                <a:latin typeface="Lato" pitchFamily="34" charset="0"/>
              </a:rPr>
              <a:t>Baluasubramani</a:t>
            </a:r>
            <a:endParaRPr lang="en-IN" sz="1600" b="1" dirty="0">
              <a:solidFill>
                <a:schemeClr val="tx1">
                  <a:lumMod val="75000"/>
                  <a:lumOff val="25000"/>
                </a:schemeClr>
              </a:solidFill>
              <a:latin typeface="Lato" pitchFamily="34" charset="0"/>
            </a:endParaRPr>
          </a:p>
          <a:p>
            <a:pPr lvl="0" algn="ctr"/>
            <a:r>
              <a:rPr lang="en-IN" sz="1600" i="1" dirty="0">
                <a:solidFill>
                  <a:schemeClr val="tx1">
                    <a:lumMod val="75000"/>
                    <a:lumOff val="25000"/>
                  </a:schemeClr>
                </a:solidFill>
                <a:latin typeface="Lato Light" panose="020F0502020204030203" pitchFamily="34" charset="0"/>
                <a:ea typeface="Lato Light" panose="020F0502020204030203" pitchFamily="34" charset="0"/>
                <a:cs typeface="Lato Light" panose="020F0502020204030203" pitchFamily="34" charset="0"/>
              </a:rPr>
              <a:t>Head Maintenance</a:t>
            </a:r>
          </a:p>
        </p:txBody>
      </p:sp>
      <p:sp>
        <p:nvSpPr>
          <p:cNvPr id="131" name="Rounded Rectangle 130"/>
          <p:cNvSpPr/>
          <p:nvPr/>
        </p:nvSpPr>
        <p:spPr>
          <a:xfrm>
            <a:off x="1751012" y="6019800"/>
            <a:ext cx="1996105" cy="561405"/>
          </a:xfrm>
          <a:prstGeom prst="roundRect">
            <a:avLst>
              <a:gd name="adj" fmla="val 50000"/>
            </a:avLst>
          </a:prstGeom>
          <a:ln/>
        </p:spPr>
        <p:style>
          <a:lnRef idx="1">
            <a:schemeClr val="accent2"/>
          </a:lnRef>
          <a:fillRef idx="2">
            <a:schemeClr val="accent2"/>
          </a:fillRef>
          <a:effectRef idx="1">
            <a:schemeClr val="accent2"/>
          </a:effectRef>
          <a:fontRef idx="minor">
            <a:schemeClr val="dk1"/>
          </a:fontRef>
        </p:style>
        <p:txBody>
          <a:bodyPr rtlCol="0" anchor="ctr"/>
          <a:lstStyle/>
          <a:p>
            <a:pPr lvl="0" algn="ctr"/>
            <a:r>
              <a:rPr lang="en-IN" sz="1600" b="1" dirty="0" err="1">
                <a:solidFill>
                  <a:schemeClr val="tx1">
                    <a:lumMod val="75000"/>
                    <a:lumOff val="25000"/>
                  </a:schemeClr>
                </a:solidFill>
                <a:latin typeface="Lato" pitchFamily="34" charset="0"/>
              </a:rPr>
              <a:t>Senthilnathan</a:t>
            </a:r>
            <a:endParaRPr lang="en-IN" sz="1600" b="1" dirty="0">
              <a:solidFill>
                <a:schemeClr val="tx1">
                  <a:lumMod val="75000"/>
                  <a:lumOff val="25000"/>
                </a:schemeClr>
              </a:solidFill>
              <a:latin typeface="Lato" pitchFamily="34" charset="0"/>
            </a:endParaRPr>
          </a:p>
          <a:p>
            <a:pPr lvl="0" algn="ctr"/>
            <a:r>
              <a:rPr lang="en-IN" sz="1400" i="1" dirty="0">
                <a:solidFill>
                  <a:schemeClr val="tx1">
                    <a:lumMod val="75000"/>
                    <a:lumOff val="25000"/>
                  </a:schemeClr>
                </a:solidFill>
                <a:latin typeface="Lato Light" panose="020F0502020204030203" pitchFamily="34" charset="0"/>
                <a:ea typeface="Lato Light" panose="020F0502020204030203" pitchFamily="34" charset="0"/>
                <a:cs typeface="Lato Light" panose="020F0502020204030203" pitchFamily="34" charset="0"/>
              </a:rPr>
              <a:t>Project Mgr 1</a:t>
            </a:r>
          </a:p>
        </p:txBody>
      </p:sp>
      <p:cxnSp>
        <p:nvCxnSpPr>
          <p:cNvPr id="135" name="Straight Connector 134"/>
          <p:cNvCxnSpPr>
            <a:cxnSpLocks/>
          </p:cNvCxnSpPr>
          <p:nvPr/>
        </p:nvCxnSpPr>
        <p:spPr>
          <a:xfrm flipH="1" flipV="1">
            <a:off x="1247681" y="3048000"/>
            <a:ext cx="46131" cy="33147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a:cxnSpLocks/>
          </p:cNvCxnSpPr>
          <p:nvPr/>
        </p:nvCxnSpPr>
        <p:spPr>
          <a:xfrm flipV="1">
            <a:off x="11022011" y="3352800"/>
            <a:ext cx="25401" cy="30099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0" name="Rounded Rectangle 139"/>
          <p:cNvSpPr/>
          <p:nvPr/>
        </p:nvSpPr>
        <p:spPr>
          <a:xfrm>
            <a:off x="1716508" y="4495800"/>
            <a:ext cx="1996105" cy="561405"/>
          </a:xfrm>
          <a:prstGeom prst="roundRect">
            <a:avLst>
              <a:gd name="adj" fmla="val 50000"/>
            </a:avLst>
          </a:prstGeom>
          <a:ln/>
        </p:spPr>
        <p:style>
          <a:lnRef idx="1">
            <a:schemeClr val="accent2"/>
          </a:lnRef>
          <a:fillRef idx="2">
            <a:schemeClr val="accent2"/>
          </a:fillRef>
          <a:effectRef idx="1">
            <a:schemeClr val="accent2"/>
          </a:effectRef>
          <a:fontRef idx="minor">
            <a:schemeClr val="dk1"/>
          </a:fontRef>
        </p:style>
        <p:txBody>
          <a:bodyPr rtlCol="0" anchor="ctr"/>
          <a:lstStyle/>
          <a:p>
            <a:pPr lvl="0" algn="ctr"/>
            <a:r>
              <a:rPr lang="en-IN" sz="1600" b="1" dirty="0" err="1">
                <a:solidFill>
                  <a:schemeClr val="tx1">
                    <a:lumMod val="75000"/>
                    <a:lumOff val="25000"/>
                  </a:schemeClr>
                </a:solidFill>
                <a:latin typeface="Lato" pitchFamily="34" charset="0"/>
              </a:rPr>
              <a:t>Kumaresanan</a:t>
            </a:r>
            <a:endParaRPr lang="en-IN" sz="1600" b="1" dirty="0">
              <a:solidFill>
                <a:schemeClr val="tx1">
                  <a:lumMod val="75000"/>
                  <a:lumOff val="25000"/>
                </a:schemeClr>
              </a:solidFill>
              <a:latin typeface="Lato" pitchFamily="34" charset="0"/>
            </a:endParaRPr>
          </a:p>
          <a:p>
            <a:pPr lvl="0" algn="ctr"/>
            <a:r>
              <a:rPr lang="en-IN" sz="1400" i="1" dirty="0">
                <a:solidFill>
                  <a:schemeClr val="tx1">
                    <a:lumMod val="75000"/>
                    <a:lumOff val="25000"/>
                  </a:schemeClr>
                </a:solidFill>
                <a:latin typeface="Lato Light" panose="020F0502020204030203" pitchFamily="34" charset="0"/>
                <a:ea typeface="Lato Light" panose="020F0502020204030203" pitchFamily="34" charset="0"/>
                <a:cs typeface="Lato Light" panose="020F0502020204030203" pitchFamily="34" charset="0"/>
              </a:rPr>
              <a:t>Project Mgr 2</a:t>
            </a:r>
          </a:p>
        </p:txBody>
      </p:sp>
      <p:sp>
        <p:nvSpPr>
          <p:cNvPr id="141" name="Rounded Rectangle 140"/>
          <p:cNvSpPr/>
          <p:nvPr/>
        </p:nvSpPr>
        <p:spPr>
          <a:xfrm>
            <a:off x="1751012" y="3733800"/>
            <a:ext cx="1996105" cy="561405"/>
          </a:xfrm>
          <a:prstGeom prst="roundRect">
            <a:avLst>
              <a:gd name="adj" fmla="val 50000"/>
            </a:avLst>
          </a:prstGeom>
          <a:ln/>
        </p:spPr>
        <p:style>
          <a:lnRef idx="1">
            <a:schemeClr val="accent2"/>
          </a:lnRef>
          <a:fillRef idx="2">
            <a:schemeClr val="accent2"/>
          </a:fillRef>
          <a:effectRef idx="1">
            <a:schemeClr val="accent2"/>
          </a:effectRef>
          <a:fontRef idx="minor">
            <a:schemeClr val="dk1"/>
          </a:fontRef>
        </p:style>
        <p:txBody>
          <a:bodyPr rtlCol="0" anchor="ctr"/>
          <a:lstStyle/>
          <a:p>
            <a:pPr lvl="0" algn="ctr"/>
            <a:r>
              <a:rPr lang="en-IN" sz="1600" b="1" dirty="0" err="1">
                <a:solidFill>
                  <a:schemeClr val="tx1">
                    <a:lumMod val="75000"/>
                    <a:lumOff val="25000"/>
                  </a:schemeClr>
                </a:solidFill>
                <a:latin typeface="Lato" pitchFamily="34" charset="0"/>
              </a:rPr>
              <a:t>Dhanraj</a:t>
            </a:r>
            <a:endParaRPr lang="en-IN" sz="1600" b="1" dirty="0">
              <a:solidFill>
                <a:schemeClr val="tx1">
                  <a:lumMod val="75000"/>
                  <a:lumOff val="25000"/>
                </a:schemeClr>
              </a:solidFill>
              <a:latin typeface="Lato" pitchFamily="34" charset="0"/>
            </a:endParaRPr>
          </a:p>
          <a:p>
            <a:pPr lvl="0" algn="ctr"/>
            <a:r>
              <a:rPr lang="en-IN" sz="1400" i="1" dirty="0">
                <a:solidFill>
                  <a:schemeClr val="tx1">
                    <a:lumMod val="75000"/>
                    <a:lumOff val="25000"/>
                  </a:schemeClr>
                </a:solidFill>
                <a:latin typeface="Lato Light" panose="020F0502020204030203" pitchFamily="34" charset="0"/>
                <a:ea typeface="Lato Light" panose="020F0502020204030203" pitchFamily="34" charset="0"/>
                <a:cs typeface="Lato Light" panose="020F0502020204030203" pitchFamily="34" charset="0"/>
              </a:rPr>
              <a:t>Project Mgr 3</a:t>
            </a:r>
          </a:p>
        </p:txBody>
      </p:sp>
      <p:sp>
        <p:nvSpPr>
          <p:cNvPr id="142" name="Rounded Rectangle 141"/>
          <p:cNvSpPr/>
          <p:nvPr/>
        </p:nvSpPr>
        <p:spPr>
          <a:xfrm>
            <a:off x="8289307" y="5305995"/>
            <a:ext cx="1996105" cy="561405"/>
          </a:xfrm>
          <a:prstGeom prst="roundRect">
            <a:avLst>
              <a:gd name="adj" fmla="val 50000"/>
            </a:avLst>
          </a:prstGeom>
          <a:ln/>
        </p:spPr>
        <p:style>
          <a:lnRef idx="1">
            <a:schemeClr val="accent2"/>
          </a:lnRef>
          <a:fillRef idx="2">
            <a:schemeClr val="accent2"/>
          </a:fillRef>
          <a:effectRef idx="1">
            <a:schemeClr val="accent2"/>
          </a:effectRef>
          <a:fontRef idx="minor">
            <a:schemeClr val="dk1"/>
          </a:fontRef>
        </p:style>
        <p:txBody>
          <a:bodyPr rtlCol="0" anchor="ctr"/>
          <a:lstStyle/>
          <a:p>
            <a:pPr lvl="0" algn="ctr"/>
            <a:r>
              <a:rPr lang="en-IN" sz="1600" b="1" dirty="0">
                <a:solidFill>
                  <a:schemeClr val="tx1">
                    <a:lumMod val="75000"/>
                    <a:lumOff val="25000"/>
                  </a:schemeClr>
                </a:solidFill>
                <a:latin typeface="Lato" pitchFamily="34" charset="0"/>
              </a:rPr>
              <a:t>V </a:t>
            </a:r>
            <a:r>
              <a:rPr lang="en-IN" sz="1600" b="1" dirty="0" err="1">
                <a:solidFill>
                  <a:schemeClr val="tx1">
                    <a:lumMod val="75000"/>
                    <a:lumOff val="25000"/>
                  </a:schemeClr>
                </a:solidFill>
                <a:latin typeface="Lato" pitchFamily="34" charset="0"/>
              </a:rPr>
              <a:t>Ponnusamy</a:t>
            </a:r>
            <a:endParaRPr lang="en-IN" sz="1600" b="1" dirty="0">
              <a:solidFill>
                <a:schemeClr val="tx1">
                  <a:lumMod val="75000"/>
                  <a:lumOff val="25000"/>
                </a:schemeClr>
              </a:solidFill>
              <a:latin typeface="Lato" pitchFamily="34" charset="0"/>
            </a:endParaRPr>
          </a:p>
          <a:p>
            <a:pPr lvl="0" algn="ctr"/>
            <a:r>
              <a:rPr lang="en-IN" sz="1400" i="1" dirty="0">
                <a:solidFill>
                  <a:schemeClr val="tx1">
                    <a:lumMod val="75000"/>
                    <a:lumOff val="25000"/>
                  </a:schemeClr>
                </a:solidFill>
                <a:latin typeface="Lato Light" panose="020F0502020204030203" pitchFamily="34" charset="0"/>
                <a:ea typeface="Lato Light" panose="020F0502020204030203" pitchFamily="34" charset="0"/>
                <a:cs typeface="Lato Light" panose="020F0502020204030203" pitchFamily="34" charset="0"/>
              </a:rPr>
              <a:t>Head SCM</a:t>
            </a:r>
          </a:p>
        </p:txBody>
      </p:sp>
      <p:sp>
        <p:nvSpPr>
          <p:cNvPr id="143" name="Rounded Rectangle 142"/>
          <p:cNvSpPr/>
          <p:nvPr/>
        </p:nvSpPr>
        <p:spPr>
          <a:xfrm>
            <a:off x="8228012" y="4543995"/>
            <a:ext cx="1996105" cy="561405"/>
          </a:xfrm>
          <a:prstGeom prst="roundRect">
            <a:avLst>
              <a:gd name="adj" fmla="val 50000"/>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1600" b="1" dirty="0" smtClean="0">
                <a:solidFill>
                  <a:schemeClr val="tx1">
                    <a:lumMod val="75000"/>
                    <a:lumOff val="25000"/>
                  </a:schemeClr>
                </a:solidFill>
                <a:latin typeface="Lato" pitchFamily="34" charset="0"/>
              </a:rPr>
              <a:t>Mohan Raj</a:t>
            </a:r>
          </a:p>
          <a:p>
            <a:pPr lvl="0" algn="ctr"/>
            <a:r>
              <a:rPr lang="en-IN" sz="1600" b="1" dirty="0" smtClean="0">
                <a:solidFill>
                  <a:schemeClr val="tx1">
                    <a:lumMod val="75000"/>
                    <a:lumOff val="25000"/>
                  </a:schemeClr>
                </a:solidFill>
                <a:latin typeface="Lato" pitchFamily="34" charset="0"/>
              </a:rPr>
              <a:t> </a:t>
            </a:r>
            <a:r>
              <a:rPr lang="en-IN" sz="1400" i="1" dirty="0" smtClean="0">
                <a:solidFill>
                  <a:schemeClr val="tx1">
                    <a:lumMod val="75000"/>
                    <a:lumOff val="25000"/>
                  </a:schemeClr>
                </a:solidFill>
                <a:latin typeface="Lato Light" pitchFamily="34" charset="0"/>
              </a:rPr>
              <a:t>Head CPD</a:t>
            </a:r>
            <a:endParaRPr lang="en-IN" sz="1400" i="1" dirty="0">
              <a:solidFill>
                <a:schemeClr val="tx1">
                  <a:lumMod val="75000"/>
                  <a:lumOff val="25000"/>
                </a:schemeClr>
              </a:solidFill>
              <a:latin typeface="Lato Light" pitchFamily="34" charset="0"/>
            </a:endParaRPr>
          </a:p>
        </p:txBody>
      </p:sp>
      <p:sp>
        <p:nvSpPr>
          <p:cNvPr id="144" name="Rounded Rectangle 143"/>
          <p:cNvSpPr/>
          <p:nvPr/>
        </p:nvSpPr>
        <p:spPr>
          <a:xfrm>
            <a:off x="8228012" y="3733800"/>
            <a:ext cx="1996105" cy="561405"/>
          </a:xfrm>
          <a:prstGeom prst="roundRect">
            <a:avLst>
              <a:gd name="adj" fmla="val 50000"/>
            </a:avLst>
          </a:prstGeom>
          <a:ln/>
        </p:spPr>
        <p:style>
          <a:lnRef idx="1">
            <a:schemeClr val="accent2"/>
          </a:lnRef>
          <a:fillRef idx="2">
            <a:schemeClr val="accent2"/>
          </a:fillRef>
          <a:effectRef idx="1">
            <a:schemeClr val="accent2"/>
          </a:effectRef>
          <a:fontRef idx="minor">
            <a:schemeClr val="dk1"/>
          </a:fontRef>
        </p:style>
        <p:txBody>
          <a:bodyPr rtlCol="0" anchor="ctr"/>
          <a:lstStyle/>
          <a:p>
            <a:pPr lvl="0" algn="ctr"/>
            <a:r>
              <a:rPr lang="en-IN" sz="1600" b="1" dirty="0" err="1">
                <a:solidFill>
                  <a:schemeClr val="tx1">
                    <a:lumMod val="75000"/>
                    <a:lumOff val="25000"/>
                  </a:schemeClr>
                </a:solidFill>
                <a:latin typeface="Lato" pitchFamily="34" charset="0"/>
              </a:rPr>
              <a:t>Jayanth</a:t>
            </a:r>
            <a:endParaRPr lang="en-IN" sz="1600" b="1" dirty="0">
              <a:solidFill>
                <a:schemeClr val="tx1">
                  <a:lumMod val="75000"/>
                  <a:lumOff val="25000"/>
                </a:schemeClr>
              </a:solidFill>
              <a:latin typeface="Lato" pitchFamily="34" charset="0"/>
            </a:endParaRPr>
          </a:p>
          <a:p>
            <a:pPr lvl="0" algn="ctr"/>
            <a:r>
              <a:rPr lang="en-IN" sz="1400" i="1" dirty="0">
                <a:solidFill>
                  <a:schemeClr val="tx1">
                    <a:lumMod val="75000"/>
                    <a:lumOff val="25000"/>
                  </a:schemeClr>
                </a:solidFill>
                <a:latin typeface="Lato Light" panose="020F0502020204030203" pitchFamily="34" charset="0"/>
                <a:ea typeface="Lato Light" panose="020F0502020204030203" pitchFamily="34" charset="0"/>
                <a:cs typeface="Lato Light" panose="020F0502020204030203" pitchFamily="34" charset="0"/>
              </a:rPr>
              <a:t>Head </a:t>
            </a:r>
            <a:r>
              <a:rPr lang="en-IN" sz="1400" i="1" dirty="0" smtClean="0">
                <a:solidFill>
                  <a:schemeClr val="tx1">
                    <a:lumMod val="75000"/>
                    <a:lumOff val="25000"/>
                  </a:schemeClr>
                </a:solidFill>
                <a:latin typeface="Lato Light" panose="020F0502020204030203" pitchFamily="34" charset="0"/>
                <a:ea typeface="Lato Light" panose="020F0502020204030203" pitchFamily="34" charset="0"/>
                <a:cs typeface="Lato Light" panose="020F0502020204030203" pitchFamily="34" charset="0"/>
              </a:rPr>
              <a:t>PMS</a:t>
            </a:r>
            <a:endParaRPr lang="en-IN" sz="1400" i="1" dirty="0">
              <a:solidFill>
                <a:schemeClr val="tx1">
                  <a:lumMod val="75000"/>
                  <a:lumOff val="2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145" name="Rounded Rectangle 144"/>
          <p:cNvSpPr/>
          <p:nvPr/>
        </p:nvSpPr>
        <p:spPr>
          <a:xfrm>
            <a:off x="8296836" y="6067995"/>
            <a:ext cx="1996105" cy="561405"/>
          </a:xfrm>
          <a:prstGeom prst="roundRect">
            <a:avLst>
              <a:gd name="adj" fmla="val 50000"/>
            </a:avLst>
          </a:prstGeom>
          <a:ln/>
        </p:spPr>
        <p:style>
          <a:lnRef idx="1">
            <a:schemeClr val="accent2"/>
          </a:lnRef>
          <a:fillRef idx="2">
            <a:schemeClr val="accent2"/>
          </a:fillRef>
          <a:effectRef idx="1">
            <a:schemeClr val="accent2"/>
          </a:effectRef>
          <a:fontRef idx="minor">
            <a:schemeClr val="dk1"/>
          </a:fontRef>
        </p:style>
        <p:txBody>
          <a:bodyPr rtlCol="0" anchor="ctr"/>
          <a:lstStyle/>
          <a:p>
            <a:pPr lvl="0" algn="ctr"/>
            <a:r>
              <a:rPr lang="en-IN" sz="1600" b="1" dirty="0" err="1">
                <a:solidFill>
                  <a:schemeClr val="tx1">
                    <a:lumMod val="75000"/>
                    <a:lumOff val="25000"/>
                  </a:schemeClr>
                </a:solidFill>
                <a:latin typeface="Lato" pitchFamily="34" charset="0"/>
              </a:rPr>
              <a:t>Subramani</a:t>
            </a:r>
            <a:r>
              <a:rPr lang="en-IN" sz="1600" b="1" dirty="0">
                <a:solidFill>
                  <a:schemeClr val="tx1">
                    <a:lumMod val="75000"/>
                    <a:lumOff val="25000"/>
                  </a:schemeClr>
                </a:solidFill>
                <a:latin typeface="Lato" pitchFamily="34" charset="0"/>
              </a:rPr>
              <a:t> Head </a:t>
            </a:r>
            <a:r>
              <a:rPr lang="en-IN" sz="1400" i="1" dirty="0" err="1" smtClean="0">
                <a:solidFill>
                  <a:schemeClr val="tx1">
                    <a:lumMod val="75000"/>
                    <a:lumOff val="25000"/>
                  </a:schemeClr>
                </a:solidFill>
                <a:latin typeface="Lato Light" panose="020F0502020204030203" pitchFamily="34" charset="0"/>
                <a:ea typeface="Lato Light" panose="020F0502020204030203" pitchFamily="34" charset="0"/>
                <a:cs typeface="Lato Light" panose="020F0502020204030203" pitchFamily="34" charset="0"/>
              </a:rPr>
              <a:t>Head</a:t>
            </a:r>
            <a:r>
              <a:rPr lang="en-IN" sz="1400" i="1" dirty="0" smtClean="0">
                <a:solidFill>
                  <a:schemeClr val="tx1">
                    <a:lumMod val="75000"/>
                    <a:lumOff val="25000"/>
                  </a:schemeClr>
                </a:solidFill>
                <a:latin typeface="Lato Light" panose="020F0502020204030203" pitchFamily="34" charset="0"/>
                <a:ea typeface="Lato Light" panose="020F0502020204030203" pitchFamily="34" charset="0"/>
                <a:cs typeface="Lato Light" panose="020F0502020204030203" pitchFamily="34" charset="0"/>
              </a:rPr>
              <a:t> Tool Room</a:t>
            </a:r>
            <a:endParaRPr lang="en-IN" sz="1400" i="1" dirty="0">
              <a:solidFill>
                <a:schemeClr val="tx1">
                  <a:lumMod val="75000"/>
                  <a:lumOff val="2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146" name="Rounded Rectangle 145"/>
          <p:cNvSpPr/>
          <p:nvPr/>
        </p:nvSpPr>
        <p:spPr>
          <a:xfrm>
            <a:off x="1751012" y="5257800"/>
            <a:ext cx="1996105" cy="561405"/>
          </a:xfrm>
          <a:prstGeom prst="roundRect">
            <a:avLst>
              <a:gd name="adj" fmla="val 50000"/>
            </a:avLst>
          </a:prstGeom>
          <a:ln/>
        </p:spPr>
        <p:style>
          <a:lnRef idx="1">
            <a:schemeClr val="accent2"/>
          </a:lnRef>
          <a:fillRef idx="2">
            <a:schemeClr val="accent2"/>
          </a:fillRef>
          <a:effectRef idx="1">
            <a:schemeClr val="accent2"/>
          </a:effectRef>
          <a:fontRef idx="minor">
            <a:schemeClr val="dk1"/>
          </a:fontRef>
        </p:style>
        <p:txBody>
          <a:bodyPr rtlCol="0" anchor="ctr"/>
          <a:lstStyle/>
          <a:p>
            <a:pPr lvl="0" algn="ctr"/>
            <a:r>
              <a:rPr lang="en-IN" sz="1600" b="1" dirty="0" err="1" smtClean="0">
                <a:solidFill>
                  <a:schemeClr val="tx1">
                    <a:lumMod val="75000"/>
                    <a:lumOff val="25000"/>
                  </a:schemeClr>
                </a:solidFill>
                <a:latin typeface="Lato" pitchFamily="34" charset="0"/>
                <a:ea typeface="Lato Light" panose="020F0502020204030203" pitchFamily="34" charset="0"/>
                <a:cs typeface="Lato Light" panose="020F0502020204030203" pitchFamily="34" charset="0"/>
              </a:rPr>
              <a:t>Mariyappan</a:t>
            </a:r>
            <a:endParaRPr lang="en-IN" sz="1600" b="1" dirty="0" smtClean="0">
              <a:solidFill>
                <a:schemeClr val="tx1">
                  <a:lumMod val="75000"/>
                  <a:lumOff val="25000"/>
                </a:schemeClr>
              </a:solidFill>
              <a:latin typeface="Lato" pitchFamily="34" charset="0"/>
              <a:ea typeface="Lato Light" panose="020F0502020204030203" pitchFamily="34" charset="0"/>
              <a:cs typeface="Lato Light" panose="020F0502020204030203" pitchFamily="34" charset="0"/>
            </a:endParaRPr>
          </a:p>
          <a:p>
            <a:pPr lvl="0" algn="ctr"/>
            <a:r>
              <a:rPr lang="en-IN" sz="1400" i="1" dirty="0" smtClean="0">
                <a:solidFill>
                  <a:schemeClr val="tx1">
                    <a:lumMod val="75000"/>
                    <a:lumOff val="25000"/>
                  </a:schemeClr>
                </a:solidFill>
                <a:latin typeface="Lato Light" panose="020F0502020204030203" pitchFamily="34" charset="0"/>
                <a:ea typeface="Lato Light" panose="020F0502020204030203" pitchFamily="34" charset="0"/>
                <a:cs typeface="Lato Light" panose="020F0502020204030203" pitchFamily="34" charset="0"/>
              </a:rPr>
              <a:t>Project </a:t>
            </a:r>
            <a:r>
              <a:rPr lang="en-IN" sz="1400" i="1" dirty="0">
                <a:solidFill>
                  <a:schemeClr val="tx1">
                    <a:lumMod val="75000"/>
                    <a:lumOff val="25000"/>
                  </a:schemeClr>
                </a:solidFill>
                <a:latin typeface="Lato Light" panose="020F0502020204030203" pitchFamily="34" charset="0"/>
                <a:ea typeface="Lato Light" panose="020F0502020204030203" pitchFamily="34" charset="0"/>
                <a:cs typeface="Lato Light" panose="020F0502020204030203" pitchFamily="34" charset="0"/>
              </a:rPr>
              <a:t>Mgr </a:t>
            </a:r>
            <a:r>
              <a:rPr lang="en-IN" sz="1400" i="1" dirty="0" smtClean="0">
                <a:solidFill>
                  <a:schemeClr val="tx1">
                    <a:lumMod val="75000"/>
                    <a:lumOff val="25000"/>
                  </a:schemeClr>
                </a:solidFill>
                <a:latin typeface="Lato Light" panose="020F0502020204030203" pitchFamily="34" charset="0"/>
                <a:ea typeface="Lato Light" panose="020F0502020204030203" pitchFamily="34" charset="0"/>
                <a:cs typeface="Lato Light" panose="020F0502020204030203" pitchFamily="34" charset="0"/>
              </a:rPr>
              <a:t>4</a:t>
            </a:r>
            <a:endParaRPr lang="en-IN" sz="1400" i="1" dirty="0">
              <a:solidFill>
                <a:schemeClr val="tx1">
                  <a:lumMod val="75000"/>
                  <a:lumOff val="25000"/>
                </a:schemeClr>
              </a:solidFill>
              <a:latin typeface="Lato Light" panose="020F0502020204030203" pitchFamily="34" charset="0"/>
              <a:ea typeface="Lato Light" panose="020F0502020204030203" pitchFamily="34" charset="0"/>
              <a:cs typeface="Lato Light" panose="020F0502020204030203" pitchFamily="34" charset="0"/>
            </a:endParaRPr>
          </a:p>
        </p:txBody>
      </p:sp>
      <p:cxnSp>
        <p:nvCxnSpPr>
          <p:cNvPr id="147" name="Straight Connector 146">
            <a:extLst>
              <a:ext uri="{FF2B5EF4-FFF2-40B4-BE49-F238E27FC236}">
                <a16:creationId xmlns:a16="http://schemas.microsoft.com/office/drawing/2014/main" id="{2FF45DE9-8DC5-4A8C-B8BE-A850A1004D65}"/>
              </a:ext>
            </a:extLst>
          </p:cNvPr>
          <p:cNvCxnSpPr>
            <a:cxnSpLocks/>
          </p:cNvCxnSpPr>
          <p:nvPr/>
        </p:nvCxnSpPr>
        <p:spPr>
          <a:xfrm>
            <a:off x="6246812" y="1371600"/>
            <a:ext cx="0" cy="1143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48" name="Picture 147">
            <a:extLst>
              <a:ext uri="{FF2B5EF4-FFF2-40B4-BE49-F238E27FC236}">
                <a16:creationId xmlns:a16="http://schemas.microsoft.com/office/drawing/2014/main" id="{D5395379-AE8E-45C0-A0FD-88AC1AC64DB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69799" y="261706"/>
            <a:ext cx="1286613" cy="1286613"/>
          </a:xfrm>
          <a:prstGeom prst="rect">
            <a:avLst/>
          </a:prstGeom>
        </p:spPr>
      </p:pic>
      <p:cxnSp>
        <p:nvCxnSpPr>
          <p:cNvPr id="149" name="Straight Connector 148">
            <a:extLst>
              <a:ext uri="{FF2B5EF4-FFF2-40B4-BE49-F238E27FC236}">
                <a16:creationId xmlns:a16="http://schemas.microsoft.com/office/drawing/2014/main" id="{F3C6F49B-928F-434C-8286-7F029F849907}"/>
              </a:ext>
            </a:extLst>
          </p:cNvPr>
          <p:cNvCxnSpPr>
            <a:cxnSpLocks/>
          </p:cNvCxnSpPr>
          <p:nvPr/>
        </p:nvCxnSpPr>
        <p:spPr>
          <a:xfrm flipV="1">
            <a:off x="1293812" y="2057400"/>
            <a:ext cx="9753600" cy="81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73CC3F2B-2CB6-4642-AD27-54340C63ADC2}"/>
              </a:ext>
            </a:extLst>
          </p:cNvPr>
          <p:cNvCxnSpPr/>
          <p:nvPr/>
        </p:nvCxnSpPr>
        <p:spPr>
          <a:xfrm>
            <a:off x="1293812" y="2057400"/>
            <a:ext cx="0" cy="5334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3183F816-B749-44F9-B40A-9AFB392AD4D5}"/>
              </a:ext>
            </a:extLst>
          </p:cNvPr>
          <p:cNvCxnSpPr/>
          <p:nvPr/>
        </p:nvCxnSpPr>
        <p:spPr>
          <a:xfrm>
            <a:off x="11022011" y="2057400"/>
            <a:ext cx="0" cy="5334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01048499-77D0-4C3A-ADE2-AA1FD6002E12}"/>
              </a:ext>
            </a:extLst>
          </p:cNvPr>
          <p:cNvCxnSpPr>
            <a:endCxn id="130" idx="0"/>
          </p:cNvCxnSpPr>
          <p:nvPr/>
        </p:nvCxnSpPr>
        <p:spPr>
          <a:xfrm>
            <a:off x="3703528" y="2065528"/>
            <a:ext cx="0" cy="457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3" name="Straight Arrow Connector 152">
            <a:extLst>
              <a:ext uri="{FF2B5EF4-FFF2-40B4-BE49-F238E27FC236}">
                <a16:creationId xmlns:a16="http://schemas.microsoft.com/office/drawing/2014/main" id="{1D131BF7-4453-4AA5-8A6F-2A226D5DDB10}"/>
              </a:ext>
            </a:extLst>
          </p:cNvPr>
          <p:cNvCxnSpPr/>
          <p:nvPr/>
        </p:nvCxnSpPr>
        <p:spPr>
          <a:xfrm>
            <a:off x="8380412" y="2057400"/>
            <a:ext cx="0" cy="6096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54" name="Rectangle 153">
            <a:extLst>
              <a:ext uri="{FF2B5EF4-FFF2-40B4-BE49-F238E27FC236}">
                <a16:creationId xmlns:a16="http://schemas.microsoft.com/office/drawing/2014/main" id="{9D6B8168-C308-40A6-9BC7-834AC2731C25}"/>
              </a:ext>
            </a:extLst>
          </p:cNvPr>
          <p:cNvSpPr/>
          <p:nvPr/>
        </p:nvSpPr>
        <p:spPr>
          <a:xfrm>
            <a:off x="5151052" y="2690337"/>
            <a:ext cx="1600199" cy="553998"/>
          </a:xfrm>
          <a:prstGeom prst="rect">
            <a:avLst/>
          </a:prstGeom>
        </p:spPr>
        <p:txBody>
          <a:bodyPr wrap="square">
            <a:spAutoFit/>
          </a:bodyPr>
          <a:lstStyle/>
          <a:p>
            <a:pPr lvl="1" algn="ctr"/>
            <a:r>
              <a:rPr lang="en-IN" sz="1600" b="1" dirty="0">
                <a:solidFill>
                  <a:schemeClr val="tx1">
                    <a:lumMod val="75000"/>
                    <a:lumOff val="25000"/>
                  </a:schemeClr>
                </a:solidFill>
                <a:latin typeface="Lato" pitchFamily="34" charset="0"/>
              </a:rPr>
              <a:t>Natarajan</a:t>
            </a:r>
          </a:p>
          <a:p>
            <a:pPr lvl="1" algn="ctr"/>
            <a:r>
              <a:rPr lang="en-IN" sz="1400" i="1" dirty="0">
                <a:solidFill>
                  <a:schemeClr val="tx1">
                    <a:lumMod val="75000"/>
                    <a:lumOff val="25000"/>
                  </a:schemeClr>
                </a:solidFill>
                <a:latin typeface="Lato Light" panose="020F0502020204030203" pitchFamily="34" charset="0"/>
                <a:ea typeface="Lato Light" panose="020F0502020204030203" pitchFamily="34" charset="0"/>
                <a:cs typeface="Lato Light" panose="020F0502020204030203" pitchFamily="34" charset="0"/>
              </a:rPr>
              <a:t>Head IT</a:t>
            </a:r>
            <a:endParaRPr lang="en-IN" sz="1400" b="1" dirty="0">
              <a:solidFill>
                <a:schemeClr val="tx1">
                  <a:lumMod val="75000"/>
                  <a:lumOff val="2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155" name="Rounded Rectangle 154"/>
          <p:cNvSpPr/>
          <p:nvPr/>
        </p:nvSpPr>
        <p:spPr>
          <a:xfrm>
            <a:off x="227012" y="2514600"/>
            <a:ext cx="2133600" cy="91440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lvl="0" algn="ctr"/>
            <a:r>
              <a:rPr lang="en-IN" sz="1600" b="1" dirty="0">
                <a:solidFill>
                  <a:schemeClr val="tx1">
                    <a:lumMod val="75000"/>
                    <a:lumOff val="25000"/>
                  </a:schemeClr>
                </a:solidFill>
                <a:latin typeface="Lato" pitchFamily="34" charset="0"/>
              </a:rPr>
              <a:t>Ravichandran Head </a:t>
            </a:r>
            <a:r>
              <a:rPr lang="en-IN" sz="1600" i="1" dirty="0">
                <a:solidFill>
                  <a:schemeClr val="tx1">
                    <a:lumMod val="75000"/>
                    <a:lumOff val="25000"/>
                  </a:schemeClr>
                </a:solidFill>
                <a:latin typeface="Lato Light" panose="020F0502020204030203" pitchFamily="34" charset="0"/>
                <a:ea typeface="Lato Light" panose="020F0502020204030203" pitchFamily="34" charset="0"/>
                <a:cs typeface="Lato Light" panose="020F0502020204030203" pitchFamily="34" charset="0"/>
              </a:rPr>
              <a:t>Marketing</a:t>
            </a:r>
          </a:p>
        </p:txBody>
      </p:sp>
      <p:sp>
        <p:nvSpPr>
          <p:cNvPr id="156" name="Rounded Rectangle 155"/>
          <p:cNvSpPr/>
          <p:nvPr/>
        </p:nvSpPr>
        <p:spPr>
          <a:xfrm>
            <a:off x="9828212" y="2514600"/>
            <a:ext cx="2133600" cy="91440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lvl="0" algn="ctr"/>
            <a:r>
              <a:rPr lang="en-IN" sz="1600" b="1" dirty="0" err="1">
                <a:solidFill>
                  <a:schemeClr val="tx1">
                    <a:lumMod val="75000"/>
                    <a:lumOff val="25000"/>
                  </a:schemeClr>
                </a:solidFill>
                <a:latin typeface="Lato" pitchFamily="34" charset="0"/>
              </a:rPr>
              <a:t>Vajjeravel</a:t>
            </a:r>
            <a:r>
              <a:rPr lang="en-IN" sz="1600" b="1" dirty="0">
                <a:solidFill>
                  <a:schemeClr val="tx1">
                    <a:lumMod val="75000"/>
                    <a:lumOff val="25000"/>
                  </a:schemeClr>
                </a:solidFill>
                <a:latin typeface="Lato" pitchFamily="34" charset="0"/>
              </a:rPr>
              <a:t> </a:t>
            </a:r>
          </a:p>
          <a:p>
            <a:pPr lvl="0" algn="ctr"/>
            <a:r>
              <a:rPr lang="en-IN" sz="1600" i="1" dirty="0">
                <a:solidFill>
                  <a:schemeClr val="tx1">
                    <a:lumMod val="75000"/>
                    <a:lumOff val="25000"/>
                  </a:schemeClr>
                </a:solidFill>
                <a:latin typeface="Lato Light" panose="020F0502020204030203" pitchFamily="34" charset="0"/>
                <a:ea typeface="Lato Light" panose="020F0502020204030203" pitchFamily="34" charset="0"/>
                <a:cs typeface="Lato Light" panose="020F0502020204030203" pitchFamily="34" charset="0"/>
              </a:rPr>
              <a:t>Head Operations</a:t>
            </a:r>
          </a:p>
        </p:txBody>
      </p:sp>
      <p:sp>
        <p:nvSpPr>
          <p:cNvPr id="157" name="Rounded Rectangle 156"/>
          <p:cNvSpPr/>
          <p:nvPr/>
        </p:nvSpPr>
        <p:spPr>
          <a:xfrm>
            <a:off x="7404870" y="2514600"/>
            <a:ext cx="2133600" cy="91440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lvl="0" algn="ctr"/>
            <a:r>
              <a:rPr lang="en-IN" sz="1600" b="1" dirty="0" err="1">
                <a:solidFill>
                  <a:schemeClr val="tx1">
                    <a:lumMod val="75000"/>
                    <a:lumOff val="25000"/>
                  </a:schemeClr>
                </a:solidFill>
                <a:latin typeface="Lato" pitchFamily="34" charset="0"/>
              </a:rPr>
              <a:t>Senthilkumar</a:t>
            </a:r>
            <a:r>
              <a:rPr lang="en-IN" sz="1600" b="1" dirty="0">
                <a:solidFill>
                  <a:schemeClr val="tx1">
                    <a:lumMod val="75000"/>
                    <a:lumOff val="25000"/>
                  </a:schemeClr>
                </a:solidFill>
                <a:latin typeface="Lato" pitchFamily="34" charset="0"/>
              </a:rPr>
              <a:t> </a:t>
            </a:r>
          </a:p>
          <a:p>
            <a:pPr lvl="0" algn="ctr"/>
            <a:r>
              <a:rPr lang="en-IN" sz="1600" i="1" dirty="0">
                <a:solidFill>
                  <a:schemeClr val="tx1">
                    <a:lumMod val="75000"/>
                    <a:lumOff val="25000"/>
                  </a:schemeClr>
                </a:solidFill>
                <a:latin typeface="Lato Light" panose="020F0502020204030203" pitchFamily="34" charset="0"/>
                <a:ea typeface="Lato Light" panose="020F0502020204030203" pitchFamily="34" charset="0"/>
                <a:cs typeface="Lato Light" panose="020F0502020204030203" pitchFamily="34" charset="0"/>
              </a:rPr>
              <a:t>Head QA</a:t>
            </a:r>
          </a:p>
        </p:txBody>
      </p:sp>
      <p:sp>
        <p:nvSpPr>
          <p:cNvPr id="158" name="Oval 157">
            <a:extLst>
              <a:ext uri="{FF2B5EF4-FFF2-40B4-BE49-F238E27FC236}">
                <a16:creationId xmlns:a16="http://schemas.microsoft.com/office/drawing/2014/main" id="{AE8967C6-1EBA-4C87-9202-A234051E511E}"/>
              </a:ext>
            </a:extLst>
          </p:cNvPr>
          <p:cNvSpPr/>
          <p:nvPr/>
        </p:nvSpPr>
        <p:spPr>
          <a:xfrm>
            <a:off x="1232429" y="1990911"/>
            <a:ext cx="212325" cy="212325"/>
          </a:xfrm>
          <a:prstGeom prst="ellipse">
            <a:avLst/>
          </a:prstGeom>
          <a:solidFill>
            <a:schemeClr val="tx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IN"/>
          </a:p>
        </p:txBody>
      </p:sp>
      <p:sp>
        <p:nvSpPr>
          <p:cNvPr id="159" name="Oval 158">
            <a:extLst>
              <a:ext uri="{FF2B5EF4-FFF2-40B4-BE49-F238E27FC236}">
                <a16:creationId xmlns:a16="http://schemas.microsoft.com/office/drawing/2014/main" id="{8D6DDC85-150F-4462-8139-A4721EC03252}"/>
              </a:ext>
            </a:extLst>
          </p:cNvPr>
          <p:cNvSpPr/>
          <p:nvPr/>
        </p:nvSpPr>
        <p:spPr>
          <a:xfrm>
            <a:off x="3615436" y="1992485"/>
            <a:ext cx="212325" cy="212325"/>
          </a:xfrm>
          <a:prstGeom prst="ellipse">
            <a:avLst/>
          </a:prstGeom>
          <a:solidFill>
            <a:schemeClr val="tx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IN"/>
          </a:p>
        </p:txBody>
      </p:sp>
      <p:sp>
        <p:nvSpPr>
          <p:cNvPr id="160" name="Oval 159">
            <a:extLst>
              <a:ext uri="{FF2B5EF4-FFF2-40B4-BE49-F238E27FC236}">
                <a16:creationId xmlns:a16="http://schemas.microsoft.com/office/drawing/2014/main" id="{53A01E67-E97C-47DE-A72D-63821847F24F}"/>
              </a:ext>
            </a:extLst>
          </p:cNvPr>
          <p:cNvSpPr/>
          <p:nvPr/>
        </p:nvSpPr>
        <p:spPr>
          <a:xfrm>
            <a:off x="6150385" y="1951237"/>
            <a:ext cx="212325" cy="212325"/>
          </a:xfrm>
          <a:prstGeom prst="ellipse">
            <a:avLst/>
          </a:prstGeom>
          <a:solidFill>
            <a:schemeClr val="tx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IN"/>
          </a:p>
        </p:txBody>
      </p:sp>
      <p:sp>
        <p:nvSpPr>
          <p:cNvPr id="161" name="Oval 160">
            <a:extLst>
              <a:ext uri="{FF2B5EF4-FFF2-40B4-BE49-F238E27FC236}">
                <a16:creationId xmlns:a16="http://schemas.microsoft.com/office/drawing/2014/main" id="{60D663FE-D701-4F2A-AC68-CB6B727B47C5}"/>
              </a:ext>
            </a:extLst>
          </p:cNvPr>
          <p:cNvSpPr/>
          <p:nvPr/>
        </p:nvSpPr>
        <p:spPr>
          <a:xfrm>
            <a:off x="8274249" y="1943100"/>
            <a:ext cx="212325" cy="212325"/>
          </a:xfrm>
          <a:prstGeom prst="ellipse">
            <a:avLst/>
          </a:prstGeom>
          <a:solidFill>
            <a:schemeClr val="tx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IN"/>
          </a:p>
        </p:txBody>
      </p:sp>
      <p:sp>
        <p:nvSpPr>
          <p:cNvPr id="162" name="Oval 161">
            <a:extLst>
              <a:ext uri="{FF2B5EF4-FFF2-40B4-BE49-F238E27FC236}">
                <a16:creationId xmlns:a16="http://schemas.microsoft.com/office/drawing/2014/main" id="{FAB9C458-5955-4A92-AA66-DCF20CCD1F1B}"/>
              </a:ext>
            </a:extLst>
          </p:cNvPr>
          <p:cNvSpPr/>
          <p:nvPr/>
        </p:nvSpPr>
        <p:spPr>
          <a:xfrm>
            <a:off x="10923179" y="1948971"/>
            <a:ext cx="212325" cy="212325"/>
          </a:xfrm>
          <a:prstGeom prst="ellipse">
            <a:avLst/>
          </a:prstGeom>
          <a:solidFill>
            <a:schemeClr val="tx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IN"/>
          </a:p>
        </p:txBody>
      </p:sp>
      <p:sp>
        <p:nvSpPr>
          <p:cNvPr id="163" name="Oval 162">
            <a:extLst>
              <a:ext uri="{FF2B5EF4-FFF2-40B4-BE49-F238E27FC236}">
                <a16:creationId xmlns:a16="http://schemas.microsoft.com/office/drawing/2014/main" id="{CA0FAB9D-32FC-48DE-B3C4-6D6BC2C3EEEA}"/>
              </a:ext>
            </a:extLst>
          </p:cNvPr>
          <p:cNvSpPr/>
          <p:nvPr/>
        </p:nvSpPr>
        <p:spPr>
          <a:xfrm>
            <a:off x="1186673" y="3932437"/>
            <a:ext cx="212325" cy="212325"/>
          </a:xfrm>
          <a:prstGeom prst="ellipse">
            <a:avLst/>
          </a:prstGeom>
          <a:solidFill>
            <a:schemeClr val="tx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IN"/>
          </a:p>
        </p:txBody>
      </p:sp>
      <p:sp>
        <p:nvSpPr>
          <p:cNvPr id="164" name="Oval 163">
            <a:extLst>
              <a:ext uri="{FF2B5EF4-FFF2-40B4-BE49-F238E27FC236}">
                <a16:creationId xmlns:a16="http://schemas.microsoft.com/office/drawing/2014/main" id="{50AA7FAB-4C11-49A9-9D8D-4AF0E5FA444F}"/>
              </a:ext>
            </a:extLst>
          </p:cNvPr>
          <p:cNvSpPr/>
          <p:nvPr/>
        </p:nvSpPr>
        <p:spPr>
          <a:xfrm>
            <a:off x="1186673" y="4673440"/>
            <a:ext cx="212325" cy="212325"/>
          </a:xfrm>
          <a:prstGeom prst="ellipse">
            <a:avLst/>
          </a:prstGeom>
          <a:solidFill>
            <a:schemeClr val="tx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IN"/>
          </a:p>
        </p:txBody>
      </p:sp>
      <p:sp>
        <p:nvSpPr>
          <p:cNvPr id="165" name="Oval 164">
            <a:extLst>
              <a:ext uri="{FF2B5EF4-FFF2-40B4-BE49-F238E27FC236}">
                <a16:creationId xmlns:a16="http://schemas.microsoft.com/office/drawing/2014/main" id="{B87E7798-4334-445F-BB12-42BDADEBE521}"/>
              </a:ext>
            </a:extLst>
          </p:cNvPr>
          <p:cNvSpPr/>
          <p:nvPr/>
        </p:nvSpPr>
        <p:spPr>
          <a:xfrm>
            <a:off x="1186672" y="5479028"/>
            <a:ext cx="212325" cy="212325"/>
          </a:xfrm>
          <a:prstGeom prst="ellipse">
            <a:avLst/>
          </a:prstGeom>
          <a:solidFill>
            <a:schemeClr val="tx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IN"/>
          </a:p>
        </p:txBody>
      </p:sp>
      <p:sp>
        <p:nvSpPr>
          <p:cNvPr id="166" name="Oval 165">
            <a:extLst>
              <a:ext uri="{FF2B5EF4-FFF2-40B4-BE49-F238E27FC236}">
                <a16:creationId xmlns:a16="http://schemas.microsoft.com/office/drawing/2014/main" id="{822C5C18-6CA0-4DC1-B699-029723D6F6CA}"/>
              </a:ext>
            </a:extLst>
          </p:cNvPr>
          <p:cNvSpPr/>
          <p:nvPr/>
        </p:nvSpPr>
        <p:spPr>
          <a:xfrm>
            <a:off x="1186672" y="6261100"/>
            <a:ext cx="212325" cy="212325"/>
          </a:xfrm>
          <a:prstGeom prst="ellipse">
            <a:avLst/>
          </a:prstGeom>
          <a:solidFill>
            <a:schemeClr val="tx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IN"/>
          </a:p>
        </p:txBody>
      </p:sp>
      <p:sp>
        <p:nvSpPr>
          <p:cNvPr id="167" name="Oval 166">
            <a:extLst>
              <a:ext uri="{FF2B5EF4-FFF2-40B4-BE49-F238E27FC236}">
                <a16:creationId xmlns:a16="http://schemas.microsoft.com/office/drawing/2014/main" id="{8369CE23-2CC0-4312-BC7B-EF314CAD1CFA}"/>
              </a:ext>
            </a:extLst>
          </p:cNvPr>
          <p:cNvSpPr/>
          <p:nvPr/>
        </p:nvSpPr>
        <p:spPr>
          <a:xfrm>
            <a:off x="10941144" y="3868666"/>
            <a:ext cx="212325" cy="212325"/>
          </a:xfrm>
          <a:prstGeom prst="ellipse">
            <a:avLst/>
          </a:prstGeom>
          <a:solidFill>
            <a:schemeClr val="tx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IN"/>
          </a:p>
        </p:txBody>
      </p:sp>
      <p:sp>
        <p:nvSpPr>
          <p:cNvPr id="168" name="Oval 167">
            <a:extLst>
              <a:ext uri="{FF2B5EF4-FFF2-40B4-BE49-F238E27FC236}">
                <a16:creationId xmlns:a16="http://schemas.microsoft.com/office/drawing/2014/main" id="{350BF7EC-6A59-465C-B07D-97D92A1AC93E}"/>
              </a:ext>
            </a:extLst>
          </p:cNvPr>
          <p:cNvSpPr/>
          <p:nvPr/>
        </p:nvSpPr>
        <p:spPr>
          <a:xfrm>
            <a:off x="10915848" y="4714627"/>
            <a:ext cx="212325" cy="212325"/>
          </a:xfrm>
          <a:prstGeom prst="ellipse">
            <a:avLst/>
          </a:prstGeom>
          <a:solidFill>
            <a:schemeClr val="tx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IN"/>
          </a:p>
        </p:txBody>
      </p:sp>
      <p:sp>
        <p:nvSpPr>
          <p:cNvPr id="169" name="Oval 168">
            <a:extLst>
              <a:ext uri="{FF2B5EF4-FFF2-40B4-BE49-F238E27FC236}">
                <a16:creationId xmlns:a16="http://schemas.microsoft.com/office/drawing/2014/main" id="{C4FC4631-A638-4743-8F21-9F6224EFA3F1}"/>
              </a:ext>
            </a:extLst>
          </p:cNvPr>
          <p:cNvSpPr/>
          <p:nvPr/>
        </p:nvSpPr>
        <p:spPr>
          <a:xfrm>
            <a:off x="10915848" y="5428432"/>
            <a:ext cx="212325" cy="212325"/>
          </a:xfrm>
          <a:prstGeom prst="ellipse">
            <a:avLst/>
          </a:prstGeom>
          <a:solidFill>
            <a:schemeClr val="tx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IN"/>
          </a:p>
        </p:txBody>
      </p:sp>
      <p:sp>
        <p:nvSpPr>
          <p:cNvPr id="170" name="Oval 169">
            <a:extLst>
              <a:ext uri="{FF2B5EF4-FFF2-40B4-BE49-F238E27FC236}">
                <a16:creationId xmlns:a16="http://schemas.microsoft.com/office/drawing/2014/main" id="{3F875E2E-7EE8-4FC8-8592-7D8631F55CA7}"/>
              </a:ext>
            </a:extLst>
          </p:cNvPr>
          <p:cNvSpPr/>
          <p:nvPr/>
        </p:nvSpPr>
        <p:spPr>
          <a:xfrm>
            <a:off x="10915847" y="6242298"/>
            <a:ext cx="212325" cy="212325"/>
          </a:xfrm>
          <a:prstGeom prst="ellipse">
            <a:avLst/>
          </a:prstGeom>
          <a:solidFill>
            <a:schemeClr val="tx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IN"/>
          </a:p>
        </p:txBody>
      </p:sp>
      <p:sp>
        <p:nvSpPr>
          <p:cNvPr id="52" name="Date Placeholder 51"/>
          <p:cNvSpPr>
            <a:spLocks noGrp="1"/>
          </p:cNvSpPr>
          <p:nvPr>
            <p:ph type="dt" sz="half" idx="10"/>
          </p:nvPr>
        </p:nvSpPr>
        <p:spPr/>
        <p:txBody>
          <a:bodyPr/>
          <a:lstStyle/>
          <a:p>
            <a:fld id="{CE95F141-1865-4E1E-A2C4-C8CA3E69A0C1}" type="datetime1">
              <a:rPr lang="en-US" smtClean="0">
                <a:solidFill>
                  <a:schemeClr val="bg1"/>
                </a:solidFill>
              </a:rPr>
              <a:t>1/14/2020</a:t>
            </a:fld>
            <a:endParaRPr lang="en-US" dirty="0">
              <a:solidFill>
                <a:schemeClr val="bg1"/>
              </a:solidFill>
            </a:endParaRPr>
          </a:p>
        </p:txBody>
      </p:sp>
      <p:sp>
        <p:nvSpPr>
          <p:cNvPr id="53" name="Slide Number Placeholder 52"/>
          <p:cNvSpPr>
            <a:spLocks noGrp="1"/>
          </p:cNvSpPr>
          <p:nvPr>
            <p:ph type="sldNum" sz="quarter" idx="12"/>
          </p:nvPr>
        </p:nvSpPr>
        <p:spPr/>
        <p:txBody>
          <a:bodyPr/>
          <a:lstStyle/>
          <a:p>
            <a:fld id="{B6F15528-21DE-4FAA-801E-634DDDAF4B2B}" type="slidenum">
              <a:rPr lang="en-US" smtClean="0">
                <a:solidFill>
                  <a:schemeClr val="bg1"/>
                </a:solidFill>
              </a:rPr>
              <a:pPr/>
              <a:t>12</a:t>
            </a:fld>
            <a:endParaRPr lang="en-US">
              <a:solidFill>
                <a:schemeClr val="bg1"/>
              </a:solidFill>
            </a:endParaRPr>
          </a:p>
        </p:txBody>
      </p:sp>
      <p:sp>
        <p:nvSpPr>
          <p:cNvPr id="54" name="Footer Placeholder 53"/>
          <p:cNvSpPr>
            <a:spLocks noGrp="1"/>
          </p:cNvSpPr>
          <p:nvPr>
            <p:ph type="ftr" sz="quarter" idx="11"/>
          </p:nvPr>
        </p:nvSpPr>
        <p:spPr/>
        <p:txBody>
          <a:bodyPr/>
          <a:lstStyle/>
          <a:p>
            <a:r>
              <a:rPr lang="en-US" dirty="0" smtClean="0">
                <a:solidFill>
                  <a:schemeClr val="bg1"/>
                </a:solidFill>
              </a:rPr>
              <a:t>www.lecsindia.com</a:t>
            </a:r>
            <a:endParaRPr lang="en-US" dirty="0">
              <a:solidFill>
                <a:schemeClr val="bg1"/>
              </a:solidFill>
            </a:endParaRPr>
          </a:p>
        </p:txBody>
      </p:sp>
      <p:pic>
        <p:nvPicPr>
          <p:cNvPr id="55" name="Picture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1612" y="228600"/>
            <a:ext cx="1622158" cy="576964"/>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ctangle 74"/>
          <p:cNvSpPr/>
          <p:nvPr/>
        </p:nvSpPr>
        <p:spPr>
          <a:xfrm>
            <a:off x="531812" y="316468"/>
            <a:ext cx="3766031" cy="861774"/>
          </a:xfrm>
          <a:prstGeom prst="rect">
            <a:avLst/>
          </a:prstGeom>
        </p:spPr>
        <p:txBody>
          <a:bodyPr wrap="none">
            <a:spAutoFit/>
          </a:bodyPr>
          <a:lstStyle/>
          <a:p>
            <a:r>
              <a:rPr lang="en-IN" sz="5000" b="1" dirty="0" smtClean="0">
                <a:solidFill>
                  <a:schemeClr val="bg1"/>
                </a:solidFill>
                <a:latin typeface="Calibri bold" pitchFamily="34" charset="0"/>
                <a:cs typeface="Calibri bold" pitchFamily="34" charset="0"/>
              </a:rPr>
              <a:t>LECS </a:t>
            </a:r>
            <a:r>
              <a:rPr lang="en-IN" sz="5000" b="1" dirty="0" smtClean="0">
                <a:solidFill>
                  <a:schemeClr val="bg1"/>
                </a:solidFill>
                <a:latin typeface="Calibri Light" pitchFamily="34" charset="0"/>
                <a:cs typeface="Calibri Light" pitchFamily="34" charset="0"/>
              </a:rPr>
              <a:t>Divisions</a:t>
            </a:r>
            <a:endParaRPr lang="en-US" sz="5000" b="1" dirty="0">
              <a:solidFill>
                <a:schemeClr val="bg1"/>
              </a:solidFill>
              <a:latin typeface="Calibri Light" pitchFamily="34" charset="0"/>
              <a:cs typeface="Calibri Light" pitchFamily="34" charset="0"/>
            </a:endParaRPr>
          </a:p>
        </p:txBody>
      </p:sp>
      <p:sp>
        <p:nvSpPr>
          <p:cNvPr id="79" name="직사각형 69">
            <a:extLst>
              <a:ext uri="{FF2B5EF4-FFF2-40B4-BE49-F238E27FC236}">
                <a16:creationId xmlns:a16="http://schemas.microsoft.com/office/drawing/2014/main" id="{808C66F3-E28A-4F22-86E4-2D3991AD680F}"/>
              </a:ext>
            </a:extLst>
          </p:cNvPr>
          <p:cNvSpPr/>
          <p:nvPr/>
        </p:nvSpPr>
        <p:spPr>
          <a:xfrm>
            <a:off x="926753" y="3057536"/>
            <a:ext cx="3564000" cy="1270800"/>
          </a:xfrm>
          <a:prstGeom prst="rect">
            <a:avLst/>
          </a:prstGeom>
          <a:solidFill>
            <a:srgbClr val="F2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65000"/>
                  <a:lumOff val="35000"/>
                </a:schemeClr>
              </a:solidFill>
            </a:endParaRPr>
          </a:p>
        </p:txBody>
      </p:sp>
      <p:sp>
        <p:nvSpPr>
          <p:cNvPr id="80" name="직사각형 70">
            <a:extLst>
              <a:ext uri="{FF2B5EF4-FFF2-40B4-BE49-F238E27FC236}">
                <a16:creationId xmlns:a16="http://schemas.microsoft.com/office/drawing/2014/main" id="{BC785775-1404-4EE5-B9C3-8104E70F3F41}"/>
              </a:ext>
            </a:extLst>
          </p:cNvPr>
          <p:cNvSpPr/>
          <p:nvPr/>
        </p:nvSpPr>
        <p:spPr>
          <a:xfrm>
            <a:off x="926753" y="4507705"/>
            <a:ext cx="3564000" cy="1270800"/>
          </a:xfrm>
          <a:prstGeom prst="rect">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65000"/>
                  <a:lumOff val="35000"/>
                </a:schemeClr>
              </a:solidFill>
            </a:endParaRPr>
          </a:p>
        </p:txBody>
      </p:sp>
      <p:sp>
        <p:nvSpPr>
          <p:cNvPr id="81" name="직사각형 2">
            <a:extLst>
              <a:ext uri="{FF2B5EF4-FFF2-40B4-BE49-F238E27FC236}">
                <a16:creationId xmlns:a16="http://schemas.microsoft.com/office/drawing/2014/main" id="{47E09142-9D2D-4FB4-8123-3FC314FA9B17}"/>
              </a:ext>
            </a:extLst>
          </p:cNvPr>
          <p:cNvSpPr/>
          <p:nvPr/>
        </p:nvSpPr>
        <p:spPr>
          <a:xfrm>
            <a:off x="994578" y="3122809"/>
            <a:ext cx="3407752" cy="1126830"/>
          </a:xfrm>
          <a:prstGeom prst="rect">
            <a:avLst/>
          </a:prstGeom>
          <a:solidFill>
            <a:schemeClr val="bg1"/>
          </a:soli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pPr algn="ctr"/>
            <a:endParaRPr lang="ko-KR" altLang="en-US" sz="2701" dirty="0">
              <a:solidFill>
                <a:schemeClr val="tx1"/>
              </a:solidFill>
            </a:endParaRPr>
          </a:p>
        </p:txBody>
      </p:sp>
      <p:sp>
        <p:nvSpPr>
          <p:cNvPr id="82" name="직사각형 2">
            <a:extLst>
              <a:ext uri="{FF2B5EF4-FFF2-40B4-BE49-F238E27FC236}">
                <a16:creationId xmlns:a16="http://schemas.microsoft.com/office/drawing/2014/main" id="{7B022FEE-9D9E-4084-BF2A-9AD67CA63E86}"/>
              </a:ext>
            </a:extLst>
          </p:cNvPr>
          <p:cNvSpPr/>
          <p:nvPr/>
        </p:nvSpPr>
        <p:spPr>
          <a:xfrm>
            <a:off x="994578" y="4583327"/>
            <a:ext cx="3407752" cy="1126830"/>
          </a:xfrm>
          <a:prstGeom prst="rect">
            <a:avLst/>
          </a:prstGeom>
          <a:solidFill>
            <a:schemeClr val="bg1"/>
          </a:soli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pPr algn="ctr"/>
            <a:endParaRPr lang="ko-KR" altLang="en-US" sz="2701" dirty="0">
              <a:solidFill>
                <a:schemeClr val="tx1"/>
              </a:solidFill>
            </a:endParaRPr>
          </a:p>
        </p:txBody>
      </p:sp>
      <p:sp>
        <p:nvSpPr>
          <p:cNvPr id="83" name="직사각형 68">
            <a:extLst>
              <a:ext uri="{FF2B5EF4-FFF2-40B4-BE49-F238E27FC236}">
                <a16:creationId xmlns:a16="http://schemas.microsoft.com/office/drawing/2014/main" id="{776A6389-542B-4C19-9A11-D94E3525A7B9}"/>
              </a:ext>
            </a:extLst>
          </p:cNvPr>
          <p:cNvSpPr/>
          <p:nvPr/>
        </p:nvSpPr>
        <p:spPr>
          <a:xfrm>
            <a:off x="926753" y="1639582"/>
            <a:ext cx="3564000" cy="1270800"/>
          </a:xfrm>
          <a:prstGeom prst="rect">
            <a:avLst/>
          </a:prstGeom>
          <a:solidFill>
            <a:srgbClr val="245794"/>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65000"/>
                  <a:lumOff val="35000"/>
                </a:schemeClr>
              </a:solidFill>
            </a:endParaRPr>
          </a:p>
        </p:txBody>
      </p:sp>
      <p:sp>
        <p:nvSpPr>
          <p:cNvPr id="84" name="직사각형 2">
            <a:extLst>
              <a:ext uri="{FF2B5EF4-FFF2-40B4-BE49-F238E27FC236}">
                <a16:creationId xmlns:a16="http://schemas.microsoft.com/office/drawing/2014/main" id="{9E43735C-7884-47FD-B54F-B0BF379D26AF}"/>
              </a:ext>
            </a:extLst>
          </p:cNvPr>
          <p:cNvSpPr/>
          <p:nvPr/>
        </p:nvSpPr>
        <p:spPr>
          <a:xfrm>
            <a:off x="994578" y="1711567"/>
            <a:ext cx="3407752" cy="1126830"/>
          </a:xfrm>
          <a:prstGeom prst="rect">
            <a:avLst/>
          </a:prstGeom>
          <a:solidFill>
            <a:schemeClr val="bg1"/>
          </a:soli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pPr algn="ctr"/>
            <a:endParaRPr lang="ko-KR" altLang="en-US" sz="2701" dirty="0">
              <a:solidFill>
                <a:schemeClr val="tx1"/>
              </a:solidFill>
            </a:endParaRPr>
          </a:p>
        </p:txBody>
      </p:sp>
      <p:sp>
        <p:nvSpPr>
          <p:cNvPr id="88" name="직사각형 63">
            <a:extLst>
              <a:ext uri="{FF2B5EF4-FFF2-40B4-BE49-F238E27FC236}">
                <a16:creationId xmlns:a16="http://schemas.microsoft.com/office/drawing/2014/main" id="{B0207CA0-A503-45D6-B349-E646EB10ECD5}"/>
              </a:ext>
            </a:extLst>
          </p:cNvPr>
          <p:cNvSpPr/>
          <p:nvPr/>
        </p:nvSpPr>
        <p:spPr>
          <a:xfrm>
            <a:off x="7711874" y="3061173"/>
            <a:ext cx="3564000" cy="1270800"/>
          </a:xfrm>
          <a:prstGeom prst="rect">
            <a:avLst/>
          </a:prstGeom>
          <a:solidFill>
            <a:schemeClr val="accent2">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65000"/>
                  <a:lumOff val="35000"/>
                </a:schemeClr>
              </a:solidFill>
            </a:endParaRPr>
          </a:p>
        </p:txBody>
      </p:sp>
      <p:sp>
        <p:nvSpPr>
          <p:cNvPr id="89" name="직사각형 2">
            <a:extLst>
              <a:ext uri="{FF2B5EF4-FFF2-40B4-BE49-F238E27FC236}">
                <a16:creationId xmlns:a16="http://schemas.microsoft.com/office/drawing/2014/main" id="{FC9BF7CC-E45E-430B-8A7B-07F35C8C1B51}"/>
              </a:ext>
            </a:extLst>
          </p:cNvPr>
          <p:cNvSpPr/>
          <p:nvPr/>
        </p:nvSpPr>
        <p:spPr>
          <a:xfrm>
            <a:off x="7789998" y="3128284"/>
            <a:ext cx="3407752" cy="1126830"/>
          </a:xfrm>
          <a:prstGeom prst="rect">
            <a:avLst/>
          </a:prstGeom>
          <a:solidFill>
            <a:schemeClr val="bg1"/>
          </a:soli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pPr algn="ctr"/>
            <a:endParaRPr lang="ko-KR" altLang="en-US" sz="1500" dirty="0"/>
          </a:p>
        </p:txBody>
      </p:sp>
      <p:sp>
        <p:nvSpPr>
          <p:cNvPr id="95" name="직사각형 2">
            <a:extLst>
              <a:ext uri="{FF2B5EF4-FFF2-40B4-BE49-F238E27FC236}">
                <a16:creationId xmlns:a16="http://schemas.microsoft.com/office/drawing/2014/main" id="{B00EC1CE-B5E4-4C27-B3D3-1D91C488A5FA}"/>
              </a:ext>
            </a:extLst>
          </p:cNvPr>
          <p:cNvSpPr/>
          <p:nvPr/>
        </p:nvSpPr>
        <p:spPr>
          <a:xfrm>
            <a:off x="7711874" y="1643219"/>
            <a:ext cx="3564000" cy="1270800"/>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65000"/>
                  <a:lumOff val="35000"/>
                </a:schemeClr>
              </a:solidFill>
            </a:endParaRPr>
          </a:p>
        </p:txBody>
      </p:sp>
      <p:sp>
        <p:nvSpPr>
          <p:cNvPr id="96" name="직사각형 2">
            <a:extLst>
              <a:ext uri="{FF2B5EF4-FFF2-40B4-BE49-F238E27FC236}">
                <a16:creationId xmlns:a16="http://schemas.microsoft.com/office/drawing/2014/main" id="{FBB228AE-7F83-4D64-8C20-CD6CCB15FF21}"/>
              </a:ext>
            </a:extLst>
          </p:cNvPr>
          <p:cNvSpPr/>
          <p:nvPr/>
        </p:nvSpPr>
        <p:spPr>
          <a:xfrm>
            <a:off x="7789998" y="1717848"/>
            <a:ext cx="3407752" cy="1126830"/>
          </a:xfrm>
          <a:prstGeom prst="rect">
            <a:avLst/>
          </a:prstGeom>
          <a:solidFill>
            <a:schemeClr val="bg1"/>
          </a:soli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pPr algn="ctr"/>
            <a:endParaRPr lang="ko-KR" altLang="en-US" sz="2701" dirty="0">
              <a:solidFill>
                <a:schemeClr val="tx1"/>
              </a:solidFill>
            </a:endParaRPr>
          </a:p>
        </p:txBody>
      </p:sp>
      <p:sp>
        <p:nvSpPr>
          <p:cNvPr id="97" name="Rounded Rectangle 8">
            <a:extLst>
              <a:ext uri="{FF2B5EF4-FFF2-40B4-BE49-F238E27FC236}">
                <a16:creationId xmlns:a16="http://schemas.microsoft.com/office/drawing/2014/main" id="{AB697946-005F-4BB3-9558-950FDA170C86}"/>
              </a:ext>
            </a:extLst>
          </p:cNvPr>
          <p:cNvSpPr/>
          <p:nvPr/>
        </p:nvSpPr>
        <p:spPr>
          <a:xfrm rot="2700000">
            <a:off x="4297114" y="3230258"/>
            <a:ext cx="955838" cy="955842"/>
          </a:xfrm>
          <a:prstGeom prst="roundRect">
            <a:avLst>
              <a:gd name="adj" fmla="val 9009"/>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8" name="Rounded Rectangle 9">
            <a:extLst>
              <a:ext uri="{FF2B5EF4-FFF2-40B4-BE49-F238E27FC236}">
                <a16:creationId xmlns:a16="http://schemas.microsoft.com/office/drawing/2014/main" id="{158FEE55-F68C-42ED-8C07-1CB83B249FBA}"/>
              </a:ext>
            </a:extLst>
          </p:cNvPr>
          <p:cNvSpPr/>
          <p:nvPr/>
        </p:nvSpPr>
        <p:spPr>
          <a:xfrm rot="2700000">
            <a:off x="4027250" y="3230270"/>
            <a:ext cx="955838" cy="955841"/>
          </a:xfrm>
          <a:prstGeom prst="roundRect">
            <a:avLst>
              <a:gd name="adj" fmla="val 9009"/>
            </a:avLst>
          </a:prstGeom>
          <a:solidFill>
            <a:schemeClr val="bg1"/>
          </a:solidFill>
          <a:ln w="63500">
            <a:solidFill>
              <a:srgbClr val="F20000"/>
            </a:soli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ko-KR" altLang="en-US" sz="2701">
              <a:solidFill>
                <a:schemeClr val="tx1"/>
              </a:solidFill>
            </a:endParaRPr>
          </a:p>
        </p:txBody>
      </p:sp>
      <p:sp>
        <p:nvSpPr>
          <p:cNvPr id="99" name="Rounded Rectangle 11">
            <a:extLst>
              <a:ext uri="{FF2B5EF4-FFF2-40B4-BE49-F238E27FC236}">
                <a16:creationId xmlns:a16="http://schemas.microsoft.com/office/drawing/2014/main" id="{7BC516B8-D017-4F77-8C67-C224481477C9}"/>
              </a:ext>
            </a:extLst>
          </p:cNvPr>
          <p:cNvSpPr/>
          <p:nvPr/>
        </p:nvSpPr>
        <p:spPr>
          <a:xfrm rot="2700000">
            <a:off x="4297114" y="1802432"/>
            <a:ext cx="955838" cy="955842"/>
          </a:xfrm>
          <a:prstGeom prst="roundRect">
            <a:avLst>
              <a:gd name="adj" fmla="val 900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0" name="Rounded Rectangle 12">
            <a:extLst>
              <a:ext uri="{FF2B5EF4-FFF2-40B4-BE49-F238E27FC236}">
                <a16:creationId xmlns:a16="http://schemas.microsoft.com/office/drawing/2014/main" id="{4D89E5F3-7DD9-4C68-9B07-437663E3B218}"/>
              </a:ext>
            </a:extLst>
          </p:cNvPr>
          <p:cNvSpPr/>
          <p:nvPr/>
        </p:nvSpPr>
        <p:spPr>
          <a:xfrm rot="2700000">
            <a:off x="4027250" y="1802443"/>
            <a:ext cx="955838" cy="955841"/>
          </a:xfrm>
          <a:prstGeom prst="roundRect">
            <a:avLst>
              <a:gd name="adj" fmla="val 9009"/>
            </a:avLst>
          </a:prstGeom>
          <a:solidFill>
            <a:schemeClr val="bg1"/>
          </a:solidFill>
          <a:ln w="63500">
            <a:solidFill>
              <a:srgbClr val="214F87"/>
            </a:soli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ko-KR" altLang="en-US" sz="2701">
              <a:solidFill>
                <a:schemeClr val="tx1"/>
              </a:solidFill>
            </a:endParaRPr>
          </a:p>
        </p:txBody>
      </p:sp>
      <p:sp>
        <p:nvSpPr>
          <p:cNvPr id="101" name="Rounded Rectangle 20">
            <a:extLst>
              <a:ext uri="{FF2B5EF4-FFF2-40B4-BE49-F238E27FC236}">
                <a16:creationId xmlns:a16="http://schemas.microsoft.com/office/drawing/2014/main" id="{27C21198-25E3-4783-895C-966BDC32C49D}"/>
              </a:ext>
            </a:extLst>
          </p:cNvPr>
          <p:cNvSpPr/>
          <p:nvPr/>
        </p:nvSpPr>
        <p:spPr>
          <a:xfrm rot="2700000">
            <a:off x="4297114" y="4665992"/>
            <a:ext cx="955838" cy="955842"/>
          </a:xfrm>
          <a:prstGeom prst="roundRect">
            <a:avLst>
              <a:gd name="adj" fmla="val 9009"/>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2" name="Rounded Rectangle 21">
            <a:extLst>
              <a:ext uri="{FF2B5EF4-FFF2-40B4-BE49-F238E27FC236}">
                <a16:creationId xmlns:a16="http://schemas.microsoft.com/office/drawing/2014/main" id="{85F8B38A-2791-41F7-8CEC-21EBB13BF90F}"/>
              </a:ext>
            </a:extLst>
          </p:cNvPr>
          <p:cNvSpPr/>
          <p:nvPr/>
        </p:nvSpPr>
        <p:spPr>
          <a:xfrm rot="2700000">
            <a:off x="4027250" y="4666004"/>
            <a:ext cx="955838" cy="955841"/>
          </a:xfrm>
          <a:prstGeom prst="roundRect">
            <a:avLst>
              <a:gd name="adj" fmla="val 9009"/>
            </a:avLst>
          </a:prstGeom>
          <a:solidFill>
            <a:schemeClr val="bg1"/>
          </a:solidFill>
          <a:ln w="63500">
            <a:solidFill>
              <a:schemeClr val="accent6"/>
            </a:soli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ko-KR" altLang="en-US" sz="2701">
              <a:solidFill>
                <a:schemeClr val="tx1"/>
              </a:solidFill>
            </a:endParaRPr>
          </a:p>
        </p:txBody>
      </p:sp>
      <p:sp>
        <p:nvSpPr>
          <p:cNvPr id="103" name="Rounded Rectangle 23">
            <a:extLst>
              <a:ext uri="{FF2B5EF4-FFF2-40B4-BE49-F238E27FC236}">
                <a16:creationId xmlns:a16="http://schemas.microsoft.com/office/drawing/2014/main" id="{A5AC18D7-19E6-434B-A09E-E831E7773DB2}"/>
              </a:ext>
            </a:extLst>
          </p:cNvPr>
          <p:cNvSpPr/>
          <p:nvPr/>
        </p:nvSpPr>
        <p:spPr>
          <a:xfrm rot="18900000" flipH="1">
            <a:off x="6919696" y="3229770"/>
            <a:ext cx="955838" cy="955842"/>
          </a:xfrm>
          <a:prstGeom prst="roundRect">
            <a:avLst>
              <a:gd name="adj" fmla="val 9009"/>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4" name="Rounded Rectangle 24">
            <a:extLst>
              <a:ext uri="{FF2B5EF4-FFF2-40B4-BE49-F238E27FC236}">
                <a16:creationId xmlns:a16="http://schemas.microsoft.com/office/drawing/2014/main" id="{E2683D20-33AB-4910-83CF-94E8B91F7754}"/>
              </a:ext>
            </a:extLst>
          </p:cNvPr>
          <p:cNvSpPr/>
          <p:nvPr/>
        </p:nvSpPr>
        <p:spPr>
          <a:xfrm rot="18900000" flipH="1">
            <a:off x="7189560" y="3229781"/>
            <a:ext cx="955838" cy="955841"/>
          </a:xfrm>
          <a:prstGeom prst="roundRect">
            <a:avLst>
              <a:gd name="adj" fmla="val 9009"/>
            </a:avLst>
          </a:prstGeom>
          <a:solidFill>
            <a:schemeClr val="bg1"/>
          </a:solidFill>
          <a:ln w="63500">
            <a:solidFill>
              <a:schemeClr val="accent2">
                <a:lumMod val="75000"/>
              </a:schemeClr>
            </a:soli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ko-KR" altLang="en-US" sz="2701">
              <a:solidFill>
                <a:schemeClr val="tx1"/>
              </a:solidFill>
            </a:endParaRPr>
          </a:p>
        </p:txBody>
      </p:sp>
      <p:sp>
        <p:nvSpPr>
          <p:cNvPr id="105" name="Rounded Rectangle 26">
            <a:extLst>
              <a:ext uri="{FF2B5EF4-FFF2-40B4-BE49-F238E27FC236}">
                <a16:creationId xmlns:a16="http://schemas.microsoft.com/office/drawing/2014/main" id="{CB0DCEF6-34A9-4125-BA99-CE560DB3A88B}"/>
              </a:ext>
            </a:extLst>
          </p:cNvPr>
          <p:cNvSpPr/>
          <p:nvPr/>
        </p:nvSpPr>
        <p:spPr>
          <a:xfrm rot="18900000" flipH="1">
            <a:off x="6919696" y="1801942"/>
            <a:ext cx="955838" cy="955842"/>
          </a:xfrm>
          <a:prstGeom prst="roundRect">
            <a:avLst>
              <a:gd name="adj" fmla="val 9009"/>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6" name="Rounded Rectangle 27">
            <a:extLst>
              <a:ext uri="{FF2B5EF4-FFF2-40B4-BE49-F238E27FC236}">
                <a16:creationId xmlns:a16="http://schemas.microsoft.com/office/drawing/2014/main" id="{6C613F4F-EAD4-4E03-8F68-7403D8AF4D21}"/>
              </a:ext>
            </a:extLst>
          </p:cNvPr>
          <p:cNvSpPr/>
          <p:nvPr/>
        </p:nvSpPr>
        <p:spPr>
          <a:xfrm rot="18900000" flipH="1">
            <a:off x="7189560" y="1801954"/>
            <a:ext cx="955838" cy="955841"/>
          </a:xfrm>
          <a:prstGeom prst="roundRect">
            <a:avLst>
              <a:gd name="adj" fmla="val 9009"/>
            </a:avLst>
          </a:prstGeom>
          <a:solidFill>
            <a:schemeClr val="bg1"/>
          </a:solidFill>
          <a:ln w="63500">
            <a:solidFill>
              <a:schemeClr val="accent3"/>
            </a:soli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ko-KR" altLang="en-US" sz="2701">
              <a:solidFill>
                <a:schemeClr val="tx1"/>
              </a:solidFill>
            </a:endParaRPr>
          </a:p>
        </p:txBody>
      </p:sp>
      <p:grpSp>
        <p:nvGrpSpPr>
          <p:cNvPr id="144" name="Group 143"/>
          <p:cNvGrpSpPr/>
          <p:nvPr/>
        </p:nvGrpSpPr>
        <p:grpSpPr>
          <a:xfrm>
            <a:off x="6047448" y="1740780"/>
            <a:ext cx="68958" cy="3877695"/>
            <a:chOff x="6047448" y="1740780"/>
            <a:chExt cx="68958" cy="3877695"/>
          </a:xfrm>
        </p:grpSpPr>
        <p:sp>
          <p:nvSpPr>
            <p:cNvPr id="110" name="Rectangle 109">
              <a:extLst>
                <a:ext uri="{FF2B5EF4-FFF2-40B4-BE49-F238E27FC236}">
                  <a16:creationId xmlns:a16="http://schemas.microsoft.com/office/drawing/2014/main" id="{E9485876-CB55-40BC-B9C3-9C5F1BF80803}"/>
                </a:ext>
              </a:extLst>
            </p:cNvPr>
            <p:cNvSpPr/>
            <p:nvPr/>
          </p:nvSpPr>
          <p:spPr>
            <a:xfrm>
              <a:off x="6047448" y="1740780"/>
              <a:ext cx="68958" cy="64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1" name="Rectangle 110">
              <a:extLst>
                <a:ext uri="{FF2B5EF4-FFF2-40B4-BE49-F238E27FC236}">
                  <a16:creationId xmlns:a16="http://schemas.microsoft.com/office/drawing/2014/main" id="{F8DDF46A-DA39-4709-A49F-A3081FA5A455}"/>
                </a:ext>
              </a:extLst>
            </p:cNvPr>
            <p:cNvSpPr/>
            <p:nvPr/>
          </p:nvSpPr>
          <p:spPr>
            <a:xfrm>
              <a:off x="6047448" y="3674331"/>
              <a:ext cx="68958" cy="64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2" name="Rectangle 111">
              <a:extLst>
                <a:ext uri="{FF2B5EF4-FFF2-40B4-BE49-F238E27FC236}">
                  <a16:creationId xmlns:a16="http://schemas.microsoft.com/office/drawing/2014/main" id="{70004B79-98D0-4EA6-9A98-4F65944BA8A8}"/>
                </a:ext>
              </a:extLst>
            </p:cNvPr>
            <p:cNvSpPr/>
            <p:nvPr/>
          </p:nvSpPr>
          <p:spPr>
            <a:xfrm>
              <a:off x="6047448" y="3027084"/>
              <a:ext cx="68958" cy="64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3" name="Rectangle 112">
              <a:extLst>
                <a:ext uri="{FF2B5EF4-FFF2-40B4-BE49-F238E27FC236}">
                  <a16:creationId xmlns:a16="http://schemas.microsoft.com/office/drawing/2014/main" id="{517A2A4A-0931-4F88-8C78-C692DD4ADACA}"/>
                </a:ext>
              </a:extLst>
            </p:cNvPr>
            <p:cNvSpPr/>
            <p:nvPr/>
          </p:nvSpPr>
          <p:spPr>
            <a:xfrm>
              <a:off x="6047448" y="2376853"/>
              <a:ext cx="68958" cy="64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4" name="Rectangle 113">
              <a:extLst>
                <a:ext uri="{FF2B5EF4-FFF2-40B4-BE49-F238E27FC236}">
                  <a16:creationId xmlns:a16="http://schemas.microsoft.com/office/drawing/2014/main" id="{12A5F38B-F586-4145-9240-E277E679A62A}"/>
                </a:ext>
              </a:extLst>
            </p:cNvPr>
            <p:cNvSpPr/>
            <p:nvPr/>
          </p:nvSpPr>
          <p:spPr>
            <a:xfrm>
              <a:off x="6047448" y="4970475"/>
              <a:ext cx="68958" cy="64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5" name="Rectangle 114">
              <a:extLst>
                <a:ext uri="{FF2B5EF4-FFF2-40B4-BE49-F238E27FC236}">
                  <a16:creationId xmlns:a16="http://schemas.microsoft.com/office/drawing/2014/main" id="{C6A54BED-568B-4D26-9FE9-6B0CD1C03C83}"/>
                </a:ext>
              </a:extLst>
            </p:cNvPr>
            <p:cNvSpPr/>
            <p:nvPr/>
          </p:nvSpPr>
          <p:spPr>
            <a:xfrm>
              <a:off x="6047448" y="4322403"/>
              <a:ext cx="68958" cy="64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cxnSp>
        <p:nvCxnSpPr>
          <p:cNvPr id="116" name="Straight Connector 115">
            <a:extLst>
              <a:ext uri="{FF2B5EF4-FFF2-40B4-BE49-F238E27FC236}">
                <a16:creationId xmlns:a16="http://schemas.microsoft.com/office/drawing/2014/main" id="{5FDDF884-ED26-4458-822F-82B3B62049EA}"/>
              </a:ext>
            </a:extLst>
          </p:cNvPr>
          <p:cNvCxnSpPr/>
          <p:nvPr/>
        </p:nvCxnSpPr>
        <p:spPr>
          <a:xfrm>
            <a:off x="6233841" y="2684525"/>
            <a:ext cx="360040" cy="0"/>
          </a:xfrm>
          <a:prstGeom prst="line">
            <a:avLst/>
          </a:prstGeom>
          <a:ln w="19050">
            <a:solidFill>
              <a:schemeClr val="bg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79EFA6F7-57F1-47DC-8729-CD661BF97B25}"/>
              </a:ext>
            </a:extLst>
          </p:cNvPr>
          <p:cNvCxnSpPr/>
          <p:nvPr/>
        </p:nvCxnSpPr>
        <p:spPr>
          <a:xfrm>
            <a:off x="6302339" y="4003327"/>
            <a:ext cx="360040" cy="0"/>
          </a:xfrm>
          <a:prstGeom prst="line">
            <a:avLst/>
          </a:prstGeom>
          <a:ln w="19050">
            <a:solidFill>
              <a:schemeClr val="bg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B104B36F-79C1-4448-BDB0-2339C834C769}"/>
              </a:ext>
            </a:extLst>
          </p:cNvPr>
          <p:cNvCxnSpPr/>
          <p:nvPr/>
        </p:nvCxnSpPr>
        <p:spPr>
          <a:xfrm>
            <a:off x="6302339" y="5330920"/>
            <a:ext cx="360040" cy="0"/>
          </a:xfrm>
          <a:prstGeom prst="line">
            <a:avLst/>
          </a:prstGeom>
          <a:ln w="19050">
            <a:solidFill>
              <a:schemeClr val="bg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555771DE-8885-4479-99EB-75F087FA299D}"/>
              </a:ext>
            </a:extLst>
          </p:cNvPr>
          <p:cNvCxnSpPr/>
          <p:nvPr/>
        </p:nvCxnSpPr>
        <p:spPr>
          <a:xfrm>
            <a:off x="5477814" y="2025124"/>
            <a:ext cx="360040" cy="0"/>
          </a:xfrm>
          <a:prstGeom prst="line">
            <a:avLst/>
          </a:prstGeom>
          <a:ln w="19050">
            <a:solidFill>
              <a:schemeClr val="bg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716A8BBA-5BCA-45CC-A238-7CDAE259696A}"/>
              </a:ext>
            </a:extLst>
          </p:cNvPr>
          <p:cNvCxnSpPr/>
          <p:nvPr/>
        </p:nvCxnSpPr>
        <p:spPr>
          <a:xfrm>
            <a:off x="5519936" y="3343926"/>
            <a:ext cx="360040" cy="0"/>
          </a:xfrm>
          <a:prstGeom prst="line">
            <a:avLst/>
          </a:prstGeom>
          <a:ln w="19050">
            <a:solidFill>
              <a:schemeClr val="bg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F81E0B45-ED11-494E-B69F-8ADA989F4598}"/>
              </a:ext>
            </a:extLst>
          </p:cNvPr>
          <p:cNvCxnSpPr/>
          <p:nvPr/>
        </p:nvCxnSpPr>
        <p:spPr>
          <a:xfrm>
            <a:off x="5519936" y="4662728"/>
            <a:ext cx="360040" cy="0"/>
          </a:xfrm>
          <a:prstGeom prst="line">
            <a:avLst/>
          </a:prstGeom>
          <a:ln w="19050">
            <a:solidFill>
              <a:schemeClr val="bg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68" name="직사각형 1"/>
          <p:cNvSpPr/>
          <p:nvPr/>
        </p:nvSpPr>
        <p:spPr>
          <a:xfrm>
            <a:off x="1065212" y="1981200"/>
            <a:ext cx="2690649" cy="43200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fontAlgn="t"/>
            <a:r>
              <a:rPr lang="en-IN" sz="2500" b="1" dirty="0" smtClean="0">
                <a:solidFill>
                  <a:schemeClr val="tx1"/>
                </a:solidFill>
                <a:latin typeface="Calibri Light" pitchFamily="34" charset="0"/>
                <a:ea typeface="Roboto" pitchFamily="2" charset="0"/>
                <a:cs typeface="Calibri Light" pitchFamily="34" charset="0"/>
              </a:rPr>
              <a:t>Control Panels</a:t>
            </a:r>
            <a:endParaRPr lang="en-IN" sz="2500" b="1" dirty="0">
              <a:solidFill>
                <a:schemeClr val="tx1"/>
              </a:solidFill>
              <a:latin typeface="Calibri Light" pitchFamily="34" charset="0"/>
              <a:ea typeface="Roboto" pitchFamily="2" charset="0"/>
              <a:cs typeface="Calibri Light" pitchFamily="34" charset="0"/>
            </a:endParaRPr>
          </a:p>
        </p:txBody>
      </p:sp>
      <p:sp>
        <p:nvSpPr>
          <p:cNvPr id="72" name="직사각형 1"/>
          <p:cNvSpPr/>
          <p:nvPr/>
        </p:nvSpPr>
        <p:spPr>
          <a:xfrm>
            <a:off x="8456612" y="2065263"/>
            <a:ext cx="2667000" cy="43200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fontAlgn="t"/>
            <a:r>
              <a:rPr lang="en-IN" sz="2500" b="1" dirty="0" smtClean="0">
                <a:solidFill>
                  <a:schemeClr val="tx1"/>
                </a:solidFill>
                <a:latin typeface="Calibri Light" pitchFamily="34" charset="0"/>
                <a:ea typeface="Roboto" pitchFamily="2" charset="0"/>
                <a:cs typeface="Calibri Light" pitchFamily="34" charset="0"/>
              </a:rPr>
              <a:t>Drives &amp; Power Supply</a:t>
            </a:r>
            <a:endParaRPr lang="en-IN" sz="2500" b="1" dirty="0">
              <a:solidFill>
                <a:schemeClr val="tx1"/>
              </a:solidFill>
              <a:latin typeface="Calibri Light" pitchFamily="34" charset="0"/>
              <a:ea typeface="Roboto" pitchFamily="2" charset="0"/>
              <a:cs typeface="Calibri Light" pitchFamily="34" charset="0"/>
            </a:endParaRPr>
          </a:p>
        </p:txBody>
      </p:sp>
      <p:sp>
        <p:nvSpPr>
          <p:cNvPr id="73" name="직사각형 1"/>
          <p:cNvSpPr/>
          <p:nvPr/>
        </p:nvSpPr>
        <p:spPr>
          <a:xfrm>
            <a:off x="1293812" y="3454200"/>
            <a:ext cx="2462049" cy="43200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fontAlgn="t"/>
            <a:r>
              <a:rPr lang="en-IN" sz="2500" b="1" dirty="0" smtClean="0">
                <a:solidFill>
                  <a:schemeClr val="tx1"/>
                </a:solidFill>
                <a:latin typeface="Calibri Light" pitchFamily="34" charset="0"/>
                <a:ea typeface="Roboto" pitchFamily="2" charset="0"/>
                <a:cs typeface="Calibri Light" pitchFamily="34" charset="0"/>
              </a:rPr>
              <a:t>Commercial</a:t>
            </a:r>
          </a:p>
          <a:p>
            <a:pPr algn="r" fontAlgn="t"/>
            <a:r>
              <a:rPr lang="en-IN" sz="2500" b="1" dirty="0" smtClean="0">
                <a:solidFill>
                  <a:schemeClr val="tx1"/>
                </a:solidFill>
                <a:latin typeface="Calibri Light" pitchFamily="34" charset="0"/>
                <a:ea typeface="Roboto" pitchFamily="2" charset="0"/>
                <a:cs typeface="Calibri Light" pitchFamily="34" charset="0"/>
              </a:rPr>
              <a:t>Tool Room</a:t>
            </a:r>
            <a:endParaRPr lang="en-IN" sz="2500" b="1" dirty="0">
              <a:solidFill>
                <a:schemeClr val="tx1"/>
              </a:solidFill>
              <a:latin typeface="Calibri Light" pitchFamily="34" charset="0"/>
              <a:ea typeface="Roboto" pitchFamily="2" charset="0"/>
              <a:cs typeface="Calibri Light" pitchFamily="34" charset="0"/>
            </a:endParaRPr>
          </a:p>
        </p:txBody>
      </p:sp>
      <p:sp>
        <p:nvSpPr>
          <p:cNvPr id="74" name="직사각형 1"/>
          <p:cNvSpPr/>
          <p:nvPr/>
        </p:nvSpPr>
        <p:spPr>
          <a:xfrm>
            <a:off x="8456612" y="3475699"/>
            <a:ext cx="2514600" cy="43200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fontAlgn="t"/>
            <a:r>
              <a:rPr lang="en-IN" sz="2500" b="1" dirty="0" smtClean="0">
                <a:solidFill>
                  <a:schemeClr val="tx1"/>
                </a:solidFill>
                <a:latin typeface="Calibri Light" pitchFamily="34" charset="0"/>
                <a:ea typeface="Roboto" pitchFamily="2" charset="0"/>
                <a:cs typeface="Calibri Light" pitchFamily="34" charset="0"/>
              </a:rPr>
              <a:t>Switchgear &amp; Control gear</a:t>
            </a:r>
            <a:endParaRPr lang="en-IN" sz="2500" b="1" dirty="0">
              <a:solidFill>
                <a:schemeClr val="tx1"/>
              </a:solidFill>
              <a:latin typeface="Calibri Light" pitchFamily="34" charset="0"/>
              <a:ea typeface="Roboto" pitchFamily="2" charset="0"/>
              <a:cs typeface="Calibri Light" pitchFamily="34" charset="0"/>
            </a:endParaRPr>
          </a:p>
        </p:txBody>
      </p:sp>
      <p:sp>
        <p:nvSpPr>
          <p:cNvPr id="76" name="직사각형 1"/>
          <p:cNvSpPr/>
          <p:nvPr/>
        </p:nvSpPr>
        <p:spPr>
          <a:xfrm>
            <a:off x="1217612" y="4902000"/>
            <a:ext cx="2538249" cy="43200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fontAlgn="t"/>
            <a:r>
              <a:rPr lang="en-IN" sz="2500" b="1" dirty="0" err="1" smtClean="0">
                <a:solidFill>
                  <a:schemeClr val="tx1"/>
                </a:solidFill>
                <a:latin typeface="Calibri Light" pitchFamily="34" charset="0"/>
                <a:ea typeface="Roboto" pitchFamily="2" charset="0"/>
                <a:cs typeface="Calibri Light" pitchFamily="34" charset="0"/>
              </a:rPr>
              <a:t>Engg</a:t>
            </a:r>
            <a:r>
              <a:rPr lang="en-IN" sz="2500" b="1" dirty="0" smtClean="0">
                <a:solidFill>
                  <a:schemeClr val="tx1"/>
                </a:solidFill>
                <a:latin typeface="Calibri Light" pitchFamily="34" charset="0"/>
                <a:ea typeface="Roboto" pitchFamily="2" charset="0"/>
                <a:cs typeface="Calibri Light" pitchFamily="34" charset="0"/>
              </a:rPr>
              <a:t>. Plastic Components</a:t>
            </a:r>
          </a:p>
        </p:txBody>
      </p:sp>
      <p:sp>
        <p:nvSpPr>
          <p:cNvPr id="140" name="직사각형 64">
            <a:extLst>
              <a:ext uri="{FF2B5EF4-FFF2-40B4-BE49-F238E27FC236}">
                <a16:creationId xmlns:a16="http://schemas.microsoft.com/office/drawing/2014/main" id="{600D6A06-4C81-4274-9F08-3F5CD9E99AD1}"/>
              </a:ext>
            </a:extLst>
          </p:cNvPr>
          <p:cNvSpPr/>
          <p:nvPr/>
        </p:nvSpPr>
        <p:spPr>
          <a:xfrm>
            <a:off x="7711874" y="4511342"/>
            <a:ext cx="3564000" cy="1270800"/>
          </a:xfrm>
          <a:prstGeom prst="rect">
            <a:avLst/>
          </a:prstGeom>
          <a:solidFill>
            <a:srgbClr val="7030A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65000"/>
                  <a:lumOff val="35000"/>
                </a:schemeClr>
              </a:solidFill>
            </a:endParaRPr>
          </a:p>
        </p:txBody>
      </p:sp>
      <p:sp>
        <p:nvSpPr>
          <p:cNvPr id="141" name="직사각형 2">
            <a:extLst>
              <a:ext uri="{FF2B5EF4-FFF2-40B4-BE49-F238E27FC236}">
                <a16:creationId xmlns:a16="http://schemas.microsoft.com/office/drawing/2014/main" id="{F3D4D3C2-2A7D-460D-B253-17049B7A5737}"/>
              </a:ext>
            </a:extLst>
          </p:cNvPr>
          <p:cNvSpPr/>
          <p:nvPr/>
        </p:nvSpPr>
        <p:spPr>
          <a:xfrm>
            <a:off x="7789998" y="4576794"/>
            <a:ext cx="3407752" cy="1126830"/>
          </a:xfrm>
          <a:prstGeom prst="rect">
            <a:avLst/>
          </a:prstGeom>
          <a:solidFill>
            <a:schemeClr val="bg1"/>
          </a:soli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pPr algn="ctr"/>
            <a:endParaRPr lang="ko-KR" altLang="en-US" sz="2701" dirty="0">
              <a:solidFill>
                <a:schemeClr val="tx1"/>
              </a:solidFill>
            </a:endParaRPr>
          </a:p>
        </p:txBody>
      </p:sp>
      <p:sp>
        <p:nvSpPr>
          <p:cNvPr id="142" name="Rounded Rectangle 29">
            <a:extLst>
              <a:ext uri="{FF2B5EF4-FFF2-40B4-BE49-F238E27FC236}">
                <a16:creationId xmlns:a16="http://schemas.microsoft.com/office/drawing/2014/main" id="{770202A0-074D-45B7-B52D-86D614E52715}"/>
              </a:ext>
            </a:extLst>
          </p:cNvPr>
          <p:cNvSpPr/>
          <p:nvPr/>
        </p:nvSpPr>
        <p:spPr>
          <a:xfrm rot="18900000" flipH="1">
            <a:off x="6919696" y="4665504"/>
            <a:ext cx="955838" cy="955842"/>
          </a:xfrm>
          <a:prstGeom prst="roundRect">
            <a:avLst>
              <a:gd name="adj" fmla="val 9009"/>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3" name="Rounded Rectangle 30">
            <a:extLst>
              <a:ext uri="{FF2B5EF4-FFF2-40B4-BE49-F238E27FC236}">
                <a16:creationId xmlns:a16="http://schemas.microsoft.com/office/drawing/2014/main" id="{25C566DC-9142-4C51-8CF4-B786C00FE9E1}"/>
              </a:ext>
            </a:extLst>
          </p:cNvPr>
          <p:cNvSpPr/>
          <p:nvPr/>
        </p:nvSpPr>
        <p:spPr>
          <a:xfrm rot="18900000" flipH="1">
            <a:off x="7189560" y="4665515"/>
            <a:ext cx="955838" cy="955841"/>
          </a:xfrm>
          <a:prstGeom prst="roundRect">
            <a:avLst>
              <a:gd name="adj" fmla="val 9009"/>
            </a:avLst>
          </a:prstGeom>
          <a:solidFill>
            <a:schemeClr val="bg1"/>
          </a:solidFill>
          <a:ln w="63500">
            <a:solidFill>
              <a:srgbClr val="7030A0"/>
            </a:soli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ko-KR" altLang="en-US" sz="2701" dirty="0">
              <a:solidFill>
                <a:schemeClr val="tx1"/>
              </a:solidFill>
            </a:endParaRPr>
          </a:p>
        </p:txBody>
      </p:sp>
      <p:sp>
        <p:nvSpPr>
          <p:cNvPr id="77" name="직사각형 1"/>
          <p:cNvSpPr/>
          <p:nvPr/>
        </p:nvSpPr>
        <p:spPr>
          <a:xfrm>
            <a:off x="8456612" y="4924209"/>
            <a:ext cx="1752600" cy="43200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fontAlgn="t"/>
            <a:r>
              <a:rPr lang="en-IN" sz="2500" b="1" dirty="0" smtClean="0">
                <a:solidFill>
                  <a:schemeClr val="tx1"/>
                </a:solidFill>
                <a:latin typeface="Calibri Light" pitchFamily="34" charset="0"/>
                <a:ea typeface="Roboto" pitchFamily="2" charset="0"/>
                <a:cs typeface="Calibri Light" pitchFamily="34" charset="0"/>
              </a:rPr>
              <a:t>Railways &amp; Metro</a:t>
            </a:r>
            <a:endParaRPr lang="en-IN" sz="2500" b="1" dirty="0">
              <a:solidFill>
                <a:schemeClr val="tx1"/>
              </a:solidFill>
              <a:latin typeface="Calibri Light" pitchFamily="34" charset="0"/>
              <a:ea typeface="Roboto" pitchFamily="2" charset="0"/>
              <a:cs typeface="Calibri Light" pitchFamily="34" charset="0"/>
            </a:endParaRPr>
          </a:p>
        </p:txBody>
      </p:sp>
      <p:pic>
        <p:nvPicPr>
          <p:cNvPr id="145" name="Picture 144" descr="power-cable.png"/>
          <p:cNvPicPr>
            <a:picLocks noChangeAspect="1"/>
          </p:cNvPicPr>
          <p:nvPr/>
        </p:nvPicPr>
        <p:blipFill>
          <a:blip r:embed="rId2" cstate="print"/>
          <a:stretch>
            <a:fillRect/>
          </a:stretch>
        </p:blipFill>
        <p:spPr>
          <a:xfrm>
            <a:off x="4288150" y="2063344"/>
            <a:ext cx="434039" cy="434039"/>
          </a:xfrm>
          <a:prstGeom prst="rect">
            <a:avLst/>
          </a:prstGeom>
        </p:spPr>
      </p:pic>
      <p:pic>
        <p:nvPicPr>
          <p:cNvPr id="53" name="Picture 52" descr="power-cable.png"/>
          <p:cNvPicPr>
            <a:picLocks noChangeAspect="1"/>
          </p:cNvPicPr>
          <p:nvPr/>
        </p:nvPicPr>
        <p:blipFill>
          <a:blip r:embed="rId2" cstate="print"/>
          <a:stretch>
            <a:fillRect/>
          </a:stretch>
        </p:blipFill>
        <p:spPr>
          <a:xfrm>
            <a:off x="4288150" y="3491171"/>
            <a:ext cx="434039" cy="434039"/>
          </a:xfrm>
          <a:prstGeom prst="rect">
            <a:avLst/>
          </a:prstGeom>
        </p:spPr>
      </p:pic>
      <p:pic>
        <p:nvPicPr>
          <p:cNvPr id="54" name="Picture 53" descr="power-cable.png"/>
          <p:cNvPicPr>
            <a:picLocks noChangeAspect="1"/>
          </p:cNvPicPr>
          <p:nvPr/>
        </p:nvPicPr>
        <p:blipFill>
          <a:blip r:embed="rId2" cstate="print"/>
          <a:stretch>
            <a:fillRect/>
          </a:stretch>
        </p:blipFill>
        <p:spPr>
          <a:xfrm>
            <a:off x="4288150" y="4926905"/>
            <a:ext cx="434039" cy="434039"/>
          </a:xfrm>
          <a:prstGeom prst="rect">
            <a:avLst/>
          </a:prstGeom>
        </p:spPr>
      </p:pic>
      <p:pic>
        <p:nvPicPr>
          <p:cNvPr id="55" name="Picture 54" descr="power-cable.png"/>
          <p:cNvPicPr>
            <a:picLocks noChangeAspect="1"/>
          </p:cNvPicPr>
          <p:nvPr/>
        </p:nvPicPr>
        <p:blipFill>
          <a:blip r:embed="rId2" cstate="print"/>
          <a:stretch>
            <a:fillRect/>
          </a:stretch>
        </p:blipFill>
        <p:spPr>
          <a:xfrm>
            <a:off x="7450460" y="2062855"/>
            <a:ext cx="434039" cy="434039"/>
          </a:xfrm>
          <a:prstGeom prst="rect">
            <a:avLst/>
          </a:prstGeom>
        </p:spPr>
      </p:pic>
      <p:pic>
        <p:nvPicPr>
          <p:cNvPr id="56" name="Picture 55" descr="power-cable.png"/>
          <p:cNvPicPr>
            <a:picLocks noChangeAspect="1"/>
          </p:cNvPicPr>
          <p:nvPr/>
        </p:nvPicPr>
        <p:blipFill>
          <a:blip r:embed="rId2" cstate="print"/>
          <a:stretch>
            <a:fillRect/>
          </a:stretch>
        </p:blipFill>
        <p:spPr>
          <a:xfrm>
            <a:off x="7450460" y="3490682"/>
            <a:ext cx="434039" cy="434039"/>
          </a:xfrm>
          <a:prstGeom prst="rect">
            <a:avLst/>
          </a:prstGeom>
        </p:spPr>
      </p:pic>
      <p:pic>
        <p:nvPicPr>
          <p:cNvPr id="58" name="Picture 57" descr="power-cable.png"/>
          <p:cNvPicPr>
            <a:picLocks noChangeAspect="1"/>
          </p:cNvPicPr>
          <p:nvPr/>
        </p:nvPicPr>
        <p:blipFill>
          <a:blip r:embed="rId2" cstate="print"/>
          <a:stretch>
            <a:fillRect/>
          </a:stretch>
        </p:blipFill>
        <p:spPr>
          <a:xfrm>
            <a:off x="7450460" y="4926416"/>
            <a:ext cx="434039" cy="434039"/>
          </a:xfrm>
          <a:prstGeom prst="rect">
            <a:avLst/>
          </a:prstGeom>
        </p:spPr>
      </p:pic>
      <p:sp>
        <p:nvSpPr>
          <p:cNvPr id="57" name="Date Placeholder 56"/>
          <p:cNvSpPr>
            <a:spLocks noGrp="1"/>
          </p:cNvSpPr>
          <p:nvPr>
            <p:ph type="dt" sz="half" idx="10"/>
          </p:nvPr>
        </p:nvSpPr>
        <p:spPr/>
        <p:txBody>
          <a:bodyPr/>
          <a:lstStyle/>
          <a:p>
            <a:fld id="{F356E0A4-738E-47C4-AE73-B92AE7A81DDF}" type="datetime1">
              <a:rPr lang="en-US" smtClean="0"/>
              <a:t>1/14/2020</a:t>
            </a:fld>
            <a:endParaRPr lang="en-US"/>
          </a:p>
        </p:txBody>
      </p:sp>
      <p:sp>
        <p:nvSpPr>
          <p:cNvPr id="62" name="Slide Number Placeholder 61"/>
          <p:cNvSpPr>
            <a:spLocks noGrp="1"/>
          </p:cNvSpPr>
          <p:nvPr>
            <p:ph type="sldNum" sz="quarter" idx="12"/>
          </p:nvPr>
        </p:nvSpPr>
        <p:spPr/>
        <p:txBody>
          <a:bodyPr/>
          <a:lstStyle/>
          <a:p>
            <a:fld id="{B6F15528-21DE-4FAA-801E-634DDDAF4B2B}" type="slidenum">
              <a:rPr lang="en-US" smtClean="0"/>
              <a:pPr/>
              <a:t>13</a:t>
            </a:fld>
            <a:endParaRPr lang="en-US"/>
          </a:p>
        </p:txBody>
      </p:sp>
      <p:sp>
        <p:nvSpPr>
          <p:cNvPr id="63" name="Footer Placeholder 62"/>
          <p:cNvSpPr>
            <a:spLocks noGrp="1"/>
          </p:cNvSpPr>
          <p:nvPr>
            <p:ph type="ftr" sz="quarter" idx="11"/>
          </p:nvPr>
        </p:nvSpPr>
        <p:spPr/>
        <p:txBody>
          <a:bodyPr/>
          <a:lstStyle/>
          <a:p>
            <a:r>
              <a:rPr lang="en-US" smtClean="0"/>
              <a:t>www.lecsindia.com</a:t>
            </a:r>
            <a:endParaRPr lang="en-US"/>
          </a:p>
        </p:txBody>
      </p:sp>
      <p:pic>
        <p:nvPicPr>
          <p:cNvPr id="64" name="Picture 6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1612" y="228600"/>
            <a:ext cx="1622158" cy="576964"/>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ctangle 74"/>
          <p:cNvSpPr/>
          <p:nvPr/>
        </p:nvSpPr>
        <p:spPr>
          <a:xfrm>
            <a:off x="531812" y="316468"/>
            <a:ext cx="3639522" cy="784830"/>
          </a:xfrm>
          <a:prstGeom prst="rect">
            <a:avLst/>
          </a:prstGeom>
        </p:spPr>
        <p:txBody>
          <a:bodyPr wrap="none">
            <a:spAutoFit/>
          </a:bodyPr>
          <a:lstStyle/>
          <a:p>
            <a:r>
              <a:rPr lang="en-IN" sz="4500" dirty="0" smtClean="0">
                <a:solidFill>
                  <a:schemeClr val="bg1"/>
                </a:solidFill>
                <a:latin typeface="Calibri bold" pitchFamily="34" charset="0"/>
                <a:cs typeface="Calibri bold" pitchFamily="34" charset="0"/>
              </a:rPr>
              <a:t>Control </a:t>
            </a:r>
            <a:r>
              <a:rPr lang="en-IN" sz="4500" dirty="0" smtClean="0">
                <a:solidFill>
                  <a:schemeClr val="bg1"/>
                </a:solidFill>
                <a:latin typeface="Calibri Light" pitchFamily="34" charset="0"/>
                <a:cs typeface="Calibri Light" pitchFamily="34" charset="0"/>
              </a:rPr>
              <a:t>Panels</a:t>
            </a:r>
            <a:endParaRPr lang="en-US" sz="4500" b="1" dirty="0">
              <a:solidFill>
                <a:schemeClr val="bg1"/>
              </a:solidFill>
              <a:latin typeface="Calibri Light" pitchFamily="34" charset="0"/>
              <a:cs typeface="Calibri Light" pitchFamily="34" charset="0"/>
            </a:endParaRPr>
          </a:p>
        </p:txBody>
      </p:sp>
      <p:sp>
        <p:nvSpPr>
          <p:cNvPr id="18" name="Rectangle 17"/>
          <p:cNvSpPr/>
          <p:nvPr/>
        </p:nvSpPr>
        <p:spPr>
          <a:xfrm>
            <a:off x="6551612" y="4038600"/>
            <a:ext cx="3911776" cy="1754326"/>
          </a:xfrm>
          <a:prstGeom prst="rect">
            <a:avLst/>
          </a:prstGeom>
        </p:spPr>
        <p:txBody>
          <a:bodyPr wrap="square">
            <a:spAutoFit/>
          </a:bodyPr>
          <a:lstStyle/>
          <a:p>
            <a:pPr marL="285750" indent="-285750">
              <a:lnSpc>
                <a:spcPct val="150000"/>
              </a:lnSpc>
              <a:buFont typeface="Arial" pitchFamily="34" charset="0"/>
              <a:buChar char="•"/>
            </a:pPr>
            <a:r>
              <a:rPr lang="en-IN" b="1" dirty="0" smtClean="0">
                <a:solidFill>
                  <a:schemeClr val="bg1"/>
                </a:solidFill>
                <a:latin typeface="Calibri Light" pitchFamily="34" charset="0"/>
                <a:cs typeface="Calibri Light" pitchFamily="34" charset="0"/>
              </a:rPr>
              <a:t>3000 control panels per month</a:t>
            </a:r>
          </a:p>
          <a:p>
            <a:pPr marL="285750" indent="-285750">
              <a:lnSpc>
                <a:spcPct val="150000"/>
              </a:lnSpc>
              <a:buFont typeface="Arial" pitchFamily="34" charset="0"/>
              <a:buChar char="•"/>
            </a:pPr>
            <a:r>
              <a:rPr lang="en-IN" b="1" dirty="0" smtClean="0">
                <a:solidFill>
                  <a:schemeClr val="bg1"/>
                </a:solidFill>
                <a:latin typeface="Calibri Light" pitchFamily="34" charset="0"/>
                <a:cs typeface="Calibri Light" pitchFamily="34" charset="0"/>
              </a:rPr>
              <a:t>In house sheet metal fabrication plant</a:t>
            </a:r>
          </a:p>
          <a:p>
            <a:pPr marL="285750" indent="-285750">
              <a:lnSpc>
                <a:spcPct val="150000"/>
              </a:lnSpc>
              <a:buFont typeface="Arial" pitchFamily="34" charset="0"/>
              <a:buChar char="•"/>
            </a:pPr>
            <a:r>
              <a:rPr lang="en-IN" b="1" dirty="0" smtClean="0">
                <a:solidFill>
                  <a:schemeClr val="bg1"/>
                </a:solidFill>
                <a:latin typeface="Calibri Light" pitchFamily="34" charset="0"/>
                <a:cs typeface="Calibri Light" pitchFamily="34" charset="0"/>
              </a:rPr>
              <a:t>In house cable harness plant</a:t>
            </a:r>
          </a:p>
          <a:p>
            <a:pPr marL="285750" indent="-285750">
              <a:lnSpc>
                <a:spcPct val="150000"/>
              </a:lnSpc>
              <a:buFont typeface="Arial" pitchFamily="34" charset="0"/>
              <a:buChar char="•"/>
            </a:pPr>
            <a:endParaRPr lang="en-IN" b="1" dirty="0">
              <a:solidFill>
                <a:schemeClr val="bg1"/>
              </a:solidFill>
              <a:latin typeface="Calibri Light" pitchFamily="34" charset="0"/>
              <a:cs typeface="Calibri Light" pitchFamily="34" charset="0"/>
            </a:endParaRPr>
          </a:p>
        </p:txBody>
      </p:sp>
      <p:pic>
        <p:nvPicPr>
          <p:cNvPr id="24" name="Picture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79812" y="1219200"/>
            <a:ext cx="2254625" cy="1759818"/>
          </a:xfrm>
          <a:prstGeom prst="rect">
            <a:avLst/>
          </a:prstGeom>
          <a:effectLst>
            <a:outerShdw blurRad="50800" dist="38100" dir="2700000" algn="tl" rotWithShape="0">
              <a:prstClr val="black">
                <a:alpha val="40000"/>
              </a:prstClr>
            </a:outerShdw>
          </a:effectLst>
        </p:spPr>
      </p:pic>
      <p:sp>
        <p:nvSpPr>
          <p:cNvPr id="28" name="Rectangle 27"/>
          <p:cNvSpPr/>
          <p:nvPr/>
        </p:nvSpPr>
        <p:spPr>
          <a:xfrm>
            <a:off x="3564124" y="3048000"/>
            <a:ext cx="2353721" cy="464871"/>
          </a:xfrm>
          <a:prstGeom prst="rect">
            <a:avLst/>
          </a:prstGeom>
        </p:spPr>
        <p:txBody>
          <a:bodyPr wrap="none">
            <a:spAutoFit/>
          </a:bodyPr>
          <a:lstStyle/>
          <a:p>
            <a:pPr marL="285750" indent="-285750">
              <a:lnSpc>
                <a:spcPct val="150000"/>
              </a:lnSpc>
            </a:pPr>
            <a:r>
              <a:rPr lang="en-IN" dirty="0" smtClean="0">
                <a:solidFill>
                  <a:schemeClr val="bg1"/>
                </a:solidFill>
                <a:latin typeface="Calibri bold" pitchFamily="34" charset="0"/>
                <a:cs typeface="Calibri bold" pitchFamily="34" charset="0"/>
              </a:rPr>
              <a:t>Machine Control Panel</a:t>
            </a:r>
            <a:endParaRPr lang="en-IN" dirty="0">
              <a:solidFill>
                <a:schemeClr val="bg1"/>
              </a:solidFill>
              <a:latin typeface="Calibri bold" pitchFamily="34" charset="0"/>
              <a:cs typeface="Calibri bold" pitchFamily="34" charset="0"/>
            </a:endParaRPr>
          </a:p>
        </p:txBody>
      </p:sp>
      <p:grpSp>
        <p:nvGrpSpPr>
          <p:cNvPr id="38" name="Group 37"/>
          <p:cNvGrpSpPr/>
          <p:nvPr/>
        </p:nvGrpSpPr>
        <p:grpSpPr>
          <a:xfrm>
            <a:off x="6211760" y="1219200"/>
            <a:ext cx="2660904" cy="2293671"/>
            <a:chOff x="6211760" y="1219200"/>
            <a:chExt cx="2660904" cy="2293671"/>
          </a:xfrm>
        </p:grpSpPr>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1760" y="1219200"/>
              <a:ext cx="2660904" cy="1773774"/>
            </a:xfrm>
            <a:prstGeom prst="rect">
              <a:avLst/>
            </a:prstGeom>
            <a:effectLst>
              <a:outerShdw blurRad="50800" dist="38100" dir="2700000" algn="tl" rotWithShape="0">
                <a:prstClr val="black">
                  <a:alpha val="40000"/>
                </a:prstClr>
              </a:outerShdw>
            </a:effectLst>
          </p:spPr>
        </p:pic>
        <p:sp>
          <p:nvSpPr>
            <p:cNvPr id="29" name="Rectangle 28"/>
            <p:cNvSpPr/>
            <p:nvPr/>
          </p:nvSpPr>
          <p:spPr>
            <a:xfrm>
              <a:off x="6856412" y="3048000"/>
              <a:ext cx="1531188" cy="464871"/>
            </a:xfrm>
            <a:prstGeom prst="rect">
              <a:avLst/>
            </a:prstGeom>
          </p:spPr>
          <p:txBody>
            <a:bodyPr wrap="none">
              <a:spAutoFit/>
            </a:bodyPr>
            <a:lstStyle/>
            <a:p>
              <a:pPr marL="285750" indent="-285750">
                <a:lnSpc>
                  <a:spcPct val="150000"/>
                </a:lnSpc>
              </a:pPr>
              <a:r>
                <a:rPr lang="en-IN" dirty="0" smtClean="0">
                  <a:solidFill>
                    <a:schemeClr val="bg1"/>
                  </a:solidFill>
                  <a:latin typeface="Calibri bold" pitchFamily="34" charset="0"/>
                  <a:cs typeface="Calibri bold" pitchFamily="34" charset="0"/>
                </a:rPr>
                <a:t>Cable Harness</a:t>
              </a:r>
              <a:endParaRPr lang="en-IN" dirty="0">
                <a:solidFill>
                  <a:schemeClr val="bg1"/>
                </a:solidFill>
                <a:latin typeface="Calibri bold" pitchFamily="34" charset="0"/>
                <a:cs typeface="Calibri bold" pitchFamily="34" charset="0"/>
              </a:endParaRPr>
            </a:p>
          </p:txBody>
        </p:sp>
      </p:grpSp>
      <p:grpSp>
        <p:nvGrpSpPr>
          <p:cNvPr id="36" name="Group 35"/>
          <p:cNvGrpSpPr/>
          <p:nvPr/>
        </p:nvGrpSpPr>
        <p:grpSpPr>
          <a:xfrm>
            <a:off x="9294812" y="1219200"/>
            <a:ext cx="2438400" cy="2254402"/>
            <a:chOff x="9446418" y="1290531"/>
            <a:chExt cx="2438400" cy="2254402"/>
          </a:xfrm>
        </p:grpSpPr>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6418" y="1290531"/>
              <a:ext cx="2438400" cy="1824682"/>
            </a:xfrm>
            <a:prstGeom prst="rect">
              <a:avLst/>
            </a:prstGeom>
            <a:effectLst>
              <a:outerShdw blurRad="50800" dist="38100" dir="2700000" algn="tl" rotWithShape="0">
                <a:prstClr val="black">
                  <a:alpha val="40000"/>
                </a:prstClr>
              </a:outerShdw>
            </a:effectLst>
          </p:spPr>
        </p:pic>
        <p:sp>
          <p:nvSpPr>
            <p:cNvPr id="30" name="Rectangle 29"/>
            <p:cNvSpPr/>
            <p:nvPr/>
          </p:nvSpPr>
          <p:spPr>
            <a:xfrm>
              <a:off x="9828212" y="3080062"/>
              <a:ext cx="1658146" cy="464871"/>
            </a:xfrm>
            <a:prstGeom prst="rect">
              <a:avLst/>
            </a:prstGeom>
          </p:spPr>
          <p:txBody>
            <a:bodyPr wrap="none">
              <a:spAutoFit/>
            </a:bodyPr>
            <a:lstStyle/>
            <a:p>
              <a:pPr marL="285750" indent="-285750">
                <a:lnSpc>
                  <a:spcPct val="150000"/>
                </a:lnSpc>
              </a:pPr>
              <a:r>
                <a:rPr lang="en-IN" dirty="0" smtClean="0">
                  <a:solidFill>
                    <a:schemeClr val="bg1"/>
                  </a:solidFill>
                  <a:latin typeface="Calibri bold" pitchFamily="34" charset="0"/>
                  <a:cs typeface="Calibri bold" pitchFamily="34" charset="0"/>
                </a:rPr>
                <a:t>PCE/MCE Panel</a:t>
              </a:r>
              <a:endParaRPr lang="en-IN" dirty="0">
                <a:solidFill>
                  <a:schemeClr val="bg1"/>
                </a:solidFill>
                <a:latin typeface="Calibri bold" pitchFamily="34" charset="0"/>
                <a:cs typeface="Calibri bold" pitchFamily="34" charset="0"/>
              </a:endParaRPr>
            </a:p>
          </p:txBody>
        </p:sp>
      </p:grpSp>
      <p:grpSp>
        <p:nvGrpSpPr>
          <p:cNvPr id="37" name="Group 36"/>
          <p:cNvGrpSpPr/>
          <p:nvPr/>
        </p:nvGrpSpPr>
        <p:grpSpPr>
          <a:xfrm>
            <a:off x="3732212" y="3657600"/>
            <a:ext cx="1937257" cy="2576442"/>
            <a:chOff x="3563684" y="3908229"/>
            <a:chExt cx="1937257" cy="2576442"/>
          </a:xfrm>
        </p:grpSpPr>
        <p:pic>
          <p:nvPicPr>
            <p:cNvPr id="27"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63684" y="3908229"/>
              <a:ext cx="1937257" cy="2075687"/>
            </a:xfrm>
            <a:prstGeom prst="rect">
              <a:avLst/>
            </a:prstGeom>
            <a:effectLst>
              <a:outerShdw blurRad="50800" dist="38100" dir="2700000" algn="tl" rotWithShape="0">
                <a:prstClr val="black">
                  <a:alpha val="40000"/>
                </a:prstClr>
              </a:outerShdw>
            </a:effectLst>
          </p:spPr>
        </p:pic>
        <p:sp>
          <p:nvSpPr>
            <p:cNvPr id="34" name="Rectangle 33"/>
            <p:cNvSpPr/>
            <p:nvPr/>
          </p:nvSpPr>
          <p:spPr>
            <a:xfrm>
              <a:off x="3658133" y="6019800"/>
              <a:ext cx="1712135" cy="464871"/>
            </a:xfrm>
            <a:prstGeom prst="rect">
              <a:avLst/>
            </a:prstGeom>
          </p:spPr>
          <p:txBody>
            <a:bodyPr wrap="none">
              <a:spAutoFit/>
            </a:bodyPr>
            <a:lstStyle/>
            <a:p>
              <a:pPr marL="285750" indent="-285750" algn="ctr">
                <a:lnSpc>
                  <a:spcPct val="150000"/>
                </a:lnSpc>
              </a:pPr>
              <a:r>
                <a:rPr lang="en-IN" dirty="0" smtClean="0">
                  <a:solidFill>
                    <a:schemeClr val="bg1"/>
                  </a:solidFill>
                  <a:latin typeface="Calibri bold" pitchFamily="34" charset="0"/>
                  <a:cs typeface="Calibri bold" pitchFamily="34" charset="0"/>
                </a:rPr>
                <a:t>VFD Drive Panel</a:t>
              </a:r>
              <a:endParaRPr lang="en-IN" dirty="0">
                <a:solidFill>
                  <a:schemeClr val="bg1"/>
                </a:solidFill>
                <a:latin typeface="Calibri bold" pitchFamily="34" charset="0"/>
                <a:cs typeface="Calibri bold" pitchFamily="34" charset="0"/>
              </a:endParaRPr>
            </a:p>
          </p:txBody>
        </p:sp>
      </p:grpSp>
      <p:sp>
        <p:nvSpPr>
          <p:cNvPr id="31" name="TextBox 30"/>
          <p:cNvSpPr txBox="1"/>
          <p:nvPr/>
        </p:nvSpPr>
        <p:spPr>
          <a:xfrm>
            <a:off x="303212" y="1924883"/>
            <a:ext cx="3505200" cy="4247317"/>
          </a:xfrm>
          <a:prstGeom prst="rect">
            <a:avLst/>
          </a:prstGeom>
          <a:noFill/>
        </p:spPr>
        <p:txBody>
          <a:bodyPr wrap="square" rtlCol="0">
            <a:spAutoFit/>
          </a:bodyPr>
          <a:lstStyle/>
          <a:p>
            <a:pPr marL="274320" indent="-274320">
              <a:buFont typeface="Wingdings" pitchFamily="2" charset="2"/>
              <a:buChar char="v"/>
            </a:pPr>
            <a:r>
              <a:rPr lang="en-IN" sz="1500" b="1" dirty="0" smtClean="0">
                <a:solidFill>
                  <a:schemeClr val="bg1"/>
                </a:solidFill>
                <a:latin typeface="Calibri Light" pitchFamily="34" charset="0"/>
                <a:cs typeface="Calibri Light" pitchFamily="34" charset="0"/>
              </a:rPr>
              <a:t>Textile Machinery panels</a:t>
            </a:r>
          </a:p>
          <a:p>
            <a:pPr marL="274320" indent="-274320">
              <a:buFont typeface="Wingdings" pitchFamily="2" charset="2"/>
              <a:buChar char="v"/>
            </a:pPr>
            <a:r>
              <a:rPr lang="en-IN" sz="1500" b="1" dirty="0" smtClean="0">
                <a:solidFill>
                  <a:schemeClr val="bg1"/>
                </a:solidFill>
                <a:latin typeface="Calibri Light" pitchFamily="34" charset="0"/>
                <a:cs typeface="Calibri Light" pitchFamily="34" charset="0"/>
              </a:rPr>
              <a:t>MCC &amp; PCC – Fixed &amp; Draw out</a:t>
            </a:r>
          </a:p>
          <a:p>
            <a:pPr marL="274320" indent="-274320">
              <a:buFont typeface="Wingdings" pitchFamily="2" charset="2"/>
              <a:buChar char="v"/>
            </a:pPr>
            <a:r>
              <a:rPr lang="en-IN" sz="1500" b="1" dirty="0" smtClean="0">
                <a:solidFill>
                  <a:schemeClr val="bg1"/>
                </a:solidFill>
                <a:latin typeface="Calibri Light" pitchFamily="34" charset="0"/>
                <a:cs typeface="Calibri Light" pitchFamily="34" charset="0"/>
              </a:rPr>
              <a:t>Drive panels (VFD)</a:t>
            </a:r>
          </a:p>
          <a:p>
            <a:pPr marL="274320" indent="-274320">
              <a:buFont typeface="Wingdings" pitchFamily="2" charset="2"/>
              <a:buChar char="v"/>
            </a:pPr>
            <a:r>
              <a:rPr lang="en-IN" sz="1500" b="1" dirty="0" smtClean="0">
                <a:solidFill>
                  <a:schemeClr val="bg1"/>
                </a:solidFill>
                <a:latin typeface="Calibri Light" pitchFamily="34" charset="0"/>
                <a:cs typeface="Calibri Light" pitchFamily="34" charset="0"/>
              </a:rPr>
              <a:t>Solar </a:t>
            </a:r>
            <a:r>
              <a:rPr lang="en-IN" sz="1500" b="1" dirty="0" err="1" smtClean="0">
                <a:solidFill>
                  <a:schemeClr val="bg1"/>
                </a:solidFill>
                <a:latin typeface="Calibri Light" pitchFamily="34" charset="0"/>
                <a:cs typeface="Calibri Light" pitchFamily="34" charset="0"/>
              </a:rPr>
              <a:t>invertor</a:t>
            </a:r>
            <a:r>
              <a:rPr lang="en-IN" sz="1500" b="1" dirty="0" smtClean="0">
                <a:solidFill>
                  <a:schemeClr val="bg1"/>
                </a:solidFill>
                <a:latin typeface="Calibri Light" pitchFamily="34" charset="0"/>
                <a:cs typeface="Calibri Light" pitchFamily="34" charset="0"/>
              </a:rPr>
              <a:t> panels</a:t>
            </a:r>
          </a:p>
          <a:p>
            <a:pPr marL="274320" indent="-274320">
              <a:buFont typeface="Wingdings" pitchFamily="2" charset="2"/>
              <a:buChar char="v"/>
            </a:pPr>
            <a:r>
              <a:rPr lang="en-IN" sz="1500" b="1" dirty="0" smtClean="0">
                <a:solidFill>
                  <a:schemeClr val="bg1"/>
                </a:solidFill>
                <a:latin typeface="Calibri Light" pitchFamily="34" charset="0"/>
                <a:cs typeface="Calibri Light" pitchFamily="34" charset="0"/>
              </a:rPr>
              <a:t>Control &amp; relay panels (CRP)</a:t>
            </a:r>
          </a:p>
          <a:p>
            <a:pPr marL="274320" indent="-274320">
              <a:buFont typeface="Wingdings" pitchFamily="2" charset="2"/>
              <a:buChar char="v"/>
            </a:pPr>
            <a:r>
              <a:rPr lang="en-IN" sz="1500" b="1" dirty="0" smtClean="0">
                <a:solidFill>
                  <a:schemeClr val="bg1"/>
                </a:solidFill>
                <a:latin typeface="Calibri Light" pitchFamily="34" charset="0"/>
                <a:cs typeface="Calibri Light" pitchFamily="34" charset="0"/>
              </a:rPr>
              <a:t>DCS panels</a:t>
            </a:r>
          </a:p>
          <a:p>
            <a:pPr marL="274320" indent="-274320">
              <a:buFont typeface="Wingdings" pitchFamily="2" charset="2"/>
              <a:buChar char="v"/>
            </a:pPr>
            <a:r>
              <a:rPr lang="en-IN" sz="1500" b="1" dirty="0" smtClean="0">
                <a:solidFill>
                  <a:schemeClr val="bg1"/>
                </a:solidFill>
                <a:latin typeface="Calibri Light" pitchFamily="34" charset="0"/>
                <a:cs typeface="Calibri Light" pitchFamily="34" charset="0"/>
              </a:rPr>
              <a:t>Automation panels</a:t>
            </a:r>
          </a:p>
          <a:p>
            <a:pPr marL="274320" indent="-274320">
              <a:buFont typeface="Wingdings" pitchFamily="2" charset="2"/>
              <a:buChar char="v"/>
            </a:pPr>
            <a:r>
              <a:rPr lang="en-IN" sz="1500" b="1" dirty="0" smtClean="0">
                <a:solidFill>
                  <a:schemeClr val="bg1"/>
                </a:solidFill>
                <a:latin typeface="Calibri Light" pitchFamily="34" charset="0"/>
                <a:cs typeface="Calibri Light" pitchFamily="34" charset="0"/>
              </a:rPr>
              <a:t>Contract manufacturing for OEMs</a:t>
            </a:r>
          </a:p>
          <a:p>
            <a:pPr marL="274320" indent="-274320">
              <a:buFont typeface="Wingdings" pitchFamily="2" charset="2"/>
              <a:buChar char="v"/>
            </a:pPr>
            <a:r>
              <a:rPr lang="en-IN" sz="1500" b="1" dirty="0" smtClean="0">
                <a:solidFill>
                  <a:schemeClr val="bg1"/>
                </a:solidFill>
                <a:latin typeface="Calibri Light" pitchFamily="34" charset="0"/>
                <a:cs typeface="Calibri Light" pitchFamily="34" charset="0"/>
              </a:rPr>
              <a:t>Cable Harness</a:t>
            </a:r>
          </a:p>
          <a:p>
            <a:pPr marL="274320" indent="-274320">
              <a:buFont typeface="Wingdings" pitchFamily="2" charset="2"/>
              <a:buChar char="v"/>
            </a:pPr>
            <a:r>
              <a:rPr lang="en-IN" sz="1500" b="1" dirty="0" smtClean="0">
                <a:solidFill>
                  <a:schemeClr val="bg1"/>
                </a:solidFill>
                <a:latin typeface="Calibri Light" pitchFamily="34" charset="0"/>
                <a:cs typeface="Calibri Light" pitchFamily="34" charset="0"/>
              </a:rPr>
              <a:t>Machine tools cabinets (MTC)</a:t>
            </a:r>
          </a:p>
          <a:p>
            <a:pPr marL="274320" indent="-274320">
              <a:buFont typeface="Wingdings" pitchFamily="2" charset="2"/>
              <a:buChar char="v"/>
            </a:pPr>
            <a:r>
              <a:rPr lang="en-IN" sz="1500" b="1" dirty="0" smtClean="0">
                <a:solidFill>
                  <a:schemeClr val="bg1"/>
                </a:solidFill>
                <a:latin typeface="Calibri Light" pitchFamily="34" charset="0"/>
                <a:cs typeface="Calibri Light" pitchFamily="34" charset="0"/>
              </a:rPr>
              <a:t>APFC &amp; Harmonic control panels</a:t>
            </a:r>
          </a:p>
          <a:p>
            <a:pPr marL="274320" indent="-274320">
              <a:buFont typeface="Wingdings" pitchFamily="2" charset="2"/>
              <a:buChar char="v"/>
            </a:pPr>
            <a:r>
              <a:rPr lang="en-IN" sz="1500" b="1" dirty="0" smtClean="0">
                <a:solidFill>
                  <a:schemeClr val="bg1"/>
                </a:solidFill>
                <a:latin typeface="Calibri Light" pitchFamily="34" charset="0"/>
                <a:cs typeface="Calibri Light" pitchFamily="34" charset="0"/>
              </a:rPr>
              <a:t>Compressor panels</a:t>
            </a:r>
          </a:p>
          <a:p>
            <a:pPr marL="274320" indent="-274320">
              <a:buFont typeface="Wingdings" pitchFamily="2" charset="2"/>
              <a:buChar char="v"/>
            </a:pPr>
            <a:r>
              <a:rPr lang="en-IN" sz="1500" b="1" dirty="0" smtClean="0">
                <a:solidFill>
                  <a:schemeClr val="bg1"/>
                </a:solidFill>
                <a:latin typeface="Calibri Light" pitchFamily="34" charset="0"/>
                <a:cs typeface="Calibri Light" pitchFamily="34" charset="0"/>
              </a:rPr>
              <a:t>Wind turbine control panels</a:t>
            </a:r>
          </a:p>
          <a:p>
            <a:pPr marL="274320" indent="-274320">
              <a:buFont typeface="Wingdings" pitchFamily="2" charset="2"/>
              <a:buChar char="v"/>
            </a:pPr>
            <a:r>
              <a:rPr lang="en-IN" sz="1500" b="1" dirty="0" smtClean="0">
                <a:solidFill>
                  <a:schemeClr val="bg1"/>
                </a:solidFill>
                <a:latin typeface="Calibri Light" pitchFamily="34" charset="0"/>
                <a:cs typeface="Calibri Light" pitchFamily="34" charset="0"/>
              </a:rPr>
              <a:t>PLC panels</a:t>
            </a:r>
          </a:p>
          <a:p>
            <a:pPr marL="274320" indent="-274320">
              <a:buFont typeface="Wingdings" pitchFamily="2" charset="2"/>
              <a:buChar char="v"/>
            </a:pPr>
            <a:r>
              <a:rPr lang="en-IN" sz="1500" b="1" dirty="0" smtClean="0">
                <a:solidFill>
                  <a:schemeClr val="bg1"/>
                </a:solidFill>
                <a:latin typeface="Calibri Light" pitchFamily="34" charset="0"/>
                <a:cs typeface="Calibri Light" pitchFamily="34" charset="0"/>
              </a:rPr>
              <a:t>Solar pump controller</a:t>
            </a:r>
          </a:p>
          <a:p>
            <a:pPr marL="274320" indent="-274320">
              <a:buFont typeface="Wingdings" pitchFamily="2" charset="2"/>
              <a:buChar char="v"/>
            </a:pPr>
            <a:r>
              <a:rPr lang="en-IN" sz="1500" b="1" dirty="0" smtClean="0">
                <a:solidFill>
                  <a:schemeClr val="bg1"/>
                </a:solidFill>
                <a:latin typeface="Calibri Light" pitchFamily="34" charset="0"/>
                <a:cs typeface="Calibri Light" pitchFamily="34" charset="0"/>
              </a:rPr>
              <a:t>Lighting Distribution Board (LDB)</a:t>
            </a:r>
          </a:p>
          <a:p>
            <a:pPr marL="274320" indent="-274320">
              <a:buFont typeface="Wingdings" pitchFamily="2" charset="2"/>
              <a:buChar char="v"/>
            </a:pPr>
            <a:r>
              <a:rPr lang="en-IN" sz="1500" b="1" dirty="0" smtClean="0">
                <a:solidFill>
                  <a:schemeClr val="bg1"/>
                </a:solidFill>
                <a:latin typeface="Calibri Light" pitchFamily="34" charset="0"/>
                <a:cs typeface="Calibri Light" pitchFamily="34" charset="0"/>
              </a:rPr>
              <a:t>Panel Enclosure</a:t>
            </a:r>
          </a:p>
          <a:p>
            <a:pPr marL="274320" indent="-274320">
              <a:buFont typeface="Wingdings" pitchFamily="2" charset="2"/>
              <a:buChar char="v"/>
            </a:pPr>
            <a:endParaRPr lang="en-US" sz="1500" b="1" dirty="0">
              <a:solidFill>
                <a:schemeClr val="bg1"/>
              </a:solidFill>
              <a:latin typeface="Calibri Light" pitchFamily="34" charset="0"/>
              <a:cs typeface="Calibri Light" pitchFamily="34" charset="0"/>
            </a:endParaRPr>
          </a:p>
        </p:txBody>
      </p:sp>
      <p:sp>
        <p:nvSpPr>
          <p:cNvPr id="32" name="Rectangle 31"/>
          <p:cNvSpPr/>
          <p:nvPr/>
        </p:nvSpPr>
        <p:spPr>
          <a:xfrm>
            <a:off x="303212" y="1427946"/>
            <a:ext cx="1354153" cy="477054"/>
          </a:xfrm>
          <a:prstGeom prst="rect">
            <a:avLst/>
          </a:prstGeom>
        </p:spPr>
        <p:txBody>
          <a:bodyPr wrap="none">
            <a:spAutoFit/>
          </a:bodyPr>
          <a:lstStyle/>
          <a:p>
            <a:pPr marL="285750" indent="-285750"/>
            <a:r>
              <a:rPr lang="en-IN" sz="2500" dirty="0" smtClean="0">
                <a:solidFill>
                  <a:schemeClr val="bg1"/>
                </a:solidFill>
                <a:latin typeface="Calibri bold" pitchFamily="34" charset="0"/>
                <a:cs typeface="Calibri bold" pitchFamily="34" charset="0"/>
              </a:rPr>
              <a:t>Products</a:t>
            </a:r>
            <a:endParaRPr lang="en-IN" sz="2500" dirty="0">
              <a:solidFill>
                <a:schemeClr val="bg1"/>
              </a:solidFill>
              <a:latin typeface="Calibri bold" pitchFamily="34" charset="0"/>
              <a:cs typeface="Calibri bold" pitchFamily="34" charset="0"/>
            </a:endParaRPr>
          </a:p>
        </p:txBody>
      </p:sp>
      <p:sp>
        <p:nvSpPr>
          <p:cNvPr id="20" name="Date Placeholder 19"/>
          <p:cNvSpPr>
            <a:spLocks noGrp="1"/>
          </p:cNvSpPr>
          <p:nvPr>
            <p:ph type="dt" sz="half" idx="10"/>
          </p:nvPr>
        </p:nvSpPr>
        <p:spPr/>
        <p:txBody>
          <a:bodyPr/>
          <a:lstStyle/>
          <a:p>
            <a:fld id="{0C42D299-70D3-4B0F-97A2-C5B9FBF7B1DA}" type="datetime1">
              <a:rPr lang="en-US" smtClean="0"/>
              <a:t>1/14/2020</a:t>
            </a:fld>
            <a:endParaRPr lang="en-US"/>
          </a:p>
        </p:txBody>
      </p:sp>
      <p:sp>
        <p:nvSpPr>
          <p:cNvPr id="21" name="Slide Number Placeholder 20"/>
          <p:cNvSpPr>
            <a:spLocks noGrp="1"/>
          </p:cNvSpPr>
          <p:nvPr>
            <p:ph type="sldNum" sz="quarter" idx="12"/>
          </p:nvPr>
        </p:nvSpPr>
        <p:spPr/>
        <p:txBody>
          <a:bodyPr/>
          <a:lstStyle/>
          <a:p>
            <a:fld id="{B6F15528-21DE-4FAA-801E-634DDDAF4B2B}" type="slidenum">
              <a:rPr lang="en-US" smtClean="0"/>
              <a:pPr/>
              <a:t>14</a:t>
            </a:fld>
            <a:endParaRPr lang="en-US"/>
          </a:p>
        </p:txBody>
      </p:sp>
      <p:sp>
        <p:nvSpPr>
          <p:cNvPr id="22" name="Footer Placeholder 21"/>
          <p:cNvSpPr>
            <a:spLocks noGrp="1"/>
          </p:cNvSpPr>
          <p:nvPr>
            <p:ph type="ftr" sz="quarter" idx="11"/>
          </p:nvPr>
        </p:nvSpPr>
        <p:spPr/>
        <p:txBody>
          <a:bodyPr/>
          <a:lstStyle/>
          <a:p>
            <a:r>
              <a:rPr lang="en-US" smtClean="0"/>
              <a:t>www.lecsindia.com</a:t>
            </a:r>
            <a:endParaRPr lang="en-US"/>
          </a:p>
        </p:txBody>
      </p:sp>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61612" y="228600"/>
            <a:ext cx="1622158" cy="576964"/>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5123" y="1066800"/>
            <a:ext cx="3361448" cy="2240760"/>
          </a:xfrm>
          <a:prstGeom prst="rect">
            <a:avLst/>
          </a:prstGeom>
          <a:noFill/>
          <a:ln>
            <a:solidFill>
              <a:schemeClr val="bg1"/>
            </a:solidFill>
          </a:ln>
          <a:effectLst>
            <a:outerShdw blurRad="50800" dist="38100" dir="2700000" algn="tl" rotWithShape="0">
              <a:prstClr val="black">
                <a:alpha val="40000"/>
              </a:prstClr>
            </a:outerShdw>
          </a:effectLst>
        </p:spPr>
      </p:pic>
      <p:pic>
        <p:nvPicPr>
          <p:cNvPr id="32"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69523" y="1066800"/>
            <a:ext cx="3361448" cy="2240760"/>
          </a:xfrm>
          <a:prstGeom prst="rect">
            <a:avLst/>
          </a:prstGeom>
          <a:noFill/>
          <a:ln>
            <a:solidFill>
              <a:schemeClr val="bg1"/>
            </a:solidFill>
          </a:ln>
          <a:effectLst>
            <a:outerShdw blurRad="50800" dist="38100" dir="2700000" algn="tl" rotWithShape="0">
              <a:prstClr val="black">
                <a:alpha val="40000"/>
              </a:prstClr>
            </a:outerShdw>
          </a:effectLst>
        </p:spPr>
      </p:pic>
      <p:pic>
        <p:nvPicPr>
          <p:cNvPr id="33" name="Picture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62370" y="4023432"/>
            <a:ext cx="3418336" cy="2278682"/>
          </a:xfrm>
          <a:prstGeom prst="rect">
            <a:avLst/>
          </a:prstGeom>
          <a:ln>
            <a:solidFill>
              <a:srgbClr val="FCD5B5"/>
            </a:solidFill>
          </a:ln>
          <a:effectLst>
            <a:outerShdw blurRad="50800" dist="38100" dir="2700000" algn="tl" rotWithShape="0">
              <a:prstClr val="black">
                <a:alpha val="40000"/>
              </a:prstClr>
            </a:outerShdw>
          </a:effectLst>
        </p:spPr>
      </p:pic>
      <p:pic>
        <p:nvPicPr>
          <p:cNvPr id="47" name="Picture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19084" y="3980851"/>
            <a:ext cx="3487558" cy="2304678"/>
          </a:xfrm>
          <a:prstGeom prst="rect">
            <a:avLst/>
          </a:prstGeom>
          <a:ln>
            <a:solidFill>
              <a:srgbClr val="FCD5B5"/>
            </a:solidFill>
          </a:ln>
          <a:effectLst>
            <a:outerShdw blurRad="50800" dist="38100" dir="2700000" algn="tl" rotWithShape="0">
              <a:prstClr val="black">
                <a:alpha val="40000"/>
              </a:prstClr>
            </a:outerShdw>
          </a:effectLst>
        </p:spPr>
      </p:pic>
      <p:sp>
        <p:nvSpPr>
          <p:cNvPr id="75" name="Rectangle 74"/>
          <p:cNvSpPr/>
          <p:nvPr/>
        </p:nvSpPr>
        <p:spPr>
          <a:xfrm>
            <a:off x="303212" y="228600"/>
            <a:ext cx="7440435" cy="630942"/>
          </a:xfrm>
          <a:prstGeom prst="rect">
            <a:avLst/>
          </a:prstGeom>
        </p:spPr>
        <p:txBody>
          <a:bodyPr wrap="none">
            <a:spAutoFit/>
          </a:bodyPr>
          <a:lstStyle/>
          <a:p>
            <a:r>
              <a:rPr lang="en-IN" sz="3500" b="1" dirty="0" smtClean="0">
                <a:solidFill>
                  <a:schemeClr val="bg1"/>
                </a:solidFill>
                <a:latin typeface="Calibri bold" pitchFamily="34" charset="0"/>
                <a:cs typeface="Calibri bold" pitchFamily="34" charset="0"/>
              </a:rPr>
              <a:t>Control Panels Manufacturing Facilities</a:t>
            </a:r>
            <a:endParaRPr lang="en-US" sz="3500" b="1" dirty="0">
              <a:solidFill>
                <a:schemeClr val="bg1"/>
              </a:solidFill>
              <a:latin typeface="Calibri bold" pitchFamily="34" charset="0"/>
              <a:cs typeface="Calibri bold" pitchFamily="34" charset="0"/>
            </a:endParaRPr>
          </a:p>
        </p:txBody>
      </p:sp>
      <p:sp>
        <p:nvSpPr>
          <p:cNvPr id="37" name="Rectangle 36"/>
          <p:cNvSpPr/>
          <p:nvPr/>
        </p:nvSpPr>
        <p:spPr>
          <a:xfrm>
            <a:off x="3013072" y="3200400"/>
            <a:ext cx="1890261" cy="423449"/>
          </a:xfrm>
          <a:prstGeom prst="rect">
            <a:avLst/>
          </a:prstGeom>
        </p:spPr>
        <p:txBody>
          <a:bodyPr wrap="none">
            <a:spAutoFit/>
          </a:bodyPr>
          <a:lstStyle/>
          <a:p>
            <a:pPr marL="285750" indent="-285750" algn="ctr">
              <a:lnSpc>
                <a:spcPct val="150000"/>
              </a:lnSpc>
            </a:pPr>
            <a:r>
              <a:rPr lang="en-IN" sz="1600" b="1" i="1" dirty="0" smtClean="0">
                <a:solidFill>
                  <a:schemeClr val="bg1"/>
                </a:solidFill>
                <a:latin typeface="Calibri Light" pitchFamily="34" charset="0"/>
                <a:cs typeface="Calibri Light" pitchFamily="34" charset="0"/>
              </a:rPr>
              <a:t>CPD 1 Assembly Area</a:t>
            </a:r>
            <a:endParaRPr lang="en-IN" sz="1600" b="1" i="1" dirty="0">
              <a:solidFill>
                <a:schemeClr val="bg1"/>
              </a:solidFill>
              <a:latin typeface="Calibri Light" pitchFamily="34" charset="0"/>
              <a:cs typeface="Calibri Light" pitchFamily="34" charset="0"/>
            </a:endParaRPr>
          </a:p>
        </p:txBody>
      </p:sp>
      <p:sp>
        <p:nvSpPr>
          <p:cNvPr id="36" name="Rectangle 35"/>
          <p:cNvSpPr/>
          <p:nvPr/>
        </p:nvSpPr>
        <p:spPr>
          <a:xfrm>
            <a:off x="7508872" y="3227508"/>
            <a:ext cx="1890261" cy="423449"/>
          </a:xfrm>
          <a:prstGeom prst="rect">
            <a:avLst/>
          </a:prstGeom>
        </p:spPr>
        <p:txBody>
          <a:bodyPr wrap="none">
            <a:spAutoFit/>
          </a:bodyPr>
          <a:lstStyle/>
          <a:p>
            <a:pPr marL="285750" indent="-285750" algn="ctr">
              <a:lnSpc>
                <a:spcPct val="150000"/>
              </a:lnSpc>
            </a:pPr>
            <a:r>
              <a:rPr lang="en-IN" sz="1600" b="1" i="1" dirty="0" smtClean="0">
                <a:solidFill>
                  <a:schemeClr val="bg1"/>
                </a:solidFill>
                <a:latin typeface="Calibri Light" pitchFamily="34" charset="0"/>
                <a:cs typeface="Calibri Light" pitchFamily="34" charset="0"/>
              </a:rPr>
              <a:t>CPD 2 Assembly Area</a:t>
            </a:r>
            <a:endParaRPr lang="en-IN" sz="1600" b="1" i="1" dirty="0">
              <a:solidFill>
                <a:schemeClr val="bg1"/>
              </a:solidFill>
              <a:latin typeface="Calibri Light" pitchFamily="34" charset="0"/>
              <a:cs typeface="Calibri Light" pitchFamily="34" charset="0"/>
            </a:endParaRPr>
          </a:p>
        </p:txBody>
      </p:sp>
      <p:sp>
        <p:nvSpPr>
          <p:cNvPr id="39" name="Rectangle 38"/>
          <p:cNvSpPr/>
          <p:nvPr/>
        </p:nvSpPr>
        <p:spPr>
          <a:xfrm>
            <a:off x="3329562" y="6172200"/>
            <a:ext cx="1686680" cy="423449"/>
          </a:xfrm>
          <a:prstGeom prst="rect">
            <a:avLst/>
          </a:prstGeom>
        </p:spPr>
        <p:txBody>
          <a:bodyPr wrap="none">
            <a:spAutoFit/>
          </a:bodyPr>
          <a:lstStyle/>
          <a:p>
            <a:pPr marL="285750" indent="-285750" algn="ctr">
              <a:lnSpc>
                <a:spcPct val="150000"/>
              </a:lnSpc>
            </a:pPr>
            <a:r>
              <a:rPr lang="en-IN" sz="1600" b="1" i="1" dirty="0" smtClean="0">
                <a:solidFill>
                  <a:schemeClr val="bg1"/>
                </a:solidFill>
                <a:latin typeface="Calibri Light" pitchFamily="34" charset="0"/>
                <a:cs typeface="Calibri Light" pitchFamily="34" charset="0"/>
              </a:rPr>
              <a:t>Wire Harness Area</a:t>
            </a:r>
            <a:endParaRPr lang="en-IN" sz="1600" b="1" i="1" dirty="0">
              <a:solidFill>
                <a:schemeClr val="bg1"/>
              </a:solidFill>
              <a:latin typeface="Calibri Light" pitchFamily="34" charset="0"/>
              <a:cs typeface="Calibri Light" pitchFamily="34" charset="0"/>
            </a:endParaRPr>
          </a:p>
        </p:txBody>
      </p:sp>
      <p:sp>
        <p:nvSpPr>
          <p:cNvPr id="38" name="Rectangle 37"/>
          <p:cNvSpPr/>
          <p:nvPr/>
        </p:nvSpPr>
        <p:spPr>
          <a:xfrm>
            <a:off x="8117471" y="6248400"/>
            <a:ext cx="1192955" cy="423449"/>
          </a:xfrm>
          <a:prstGeom prst="rect">
            <a:avLst/>
          </a:prstGeom>
        </p:spPr>
        <p:txBody>
          <a:bodyPr wrap="none">
            <a:spAutoFit/>
          </a:bodyPr>
          <a:lstStyle/>
          <a:p>
            <a:pPr marL="285750" indent="-285750" algn="ctr">
              <a:lnSpc>
                <a:spcPct val="150000"/>
              </a:lnSpc>
            </a:pPr>
            <a:r>
              <a:rPr lang="en-IN" sz="1600" b="1" i="1" dirty="0" smtClean="0">
                <a:solidFill>
                  <a:schemeClr val="bg1"/>
                </a:solidFill>
                <a:latin typeface="Calibri Light" pitchFamily="34" charset="0"/>
                <a:cs typeface="Calibri Light" pitchFamily="34" charset="0"/>
              </a:rPr>
              <a:t>Wiring  Area</a:t>
            </a:r>
            <a:endParaRPr lang="en-IN" sz="1600" b="1" i="1" dirty="0">
              <a:solidFill>
                <a:schemeClr val="bg1"/>
              </a:solidFill>
              <a:latin typeface="Calibri Light" pitchFamily="34" charset="0"/>
              <a:cs typeface="Calibri Light" pitchFamily="34" charset="0"/>
            </a:endParaRPr>
          </a:p>
        </p:txBody>
      </p:sp>
      <p:sp>
        <p:nvSpPr>
          <p:cNvPr id="15" name="Date Placeholder 14"/>
          <p:cNvSpPr>
            <a:spLocks noGrp="1"/>
          </p:cNvSpPr>
          <p:nvPr>
            <p:ph type="dt" sz="half" idx="10"/>
          </p:nvPr>
        </p:nvSpPr>
        <p:spPr/>
        <p:txBody>
          <a:bodyPr/>
          <a:lstStyle/>
          <a:p>
            <a:fld id="{58497E91-BFCC-43D2-B835-550F5E90997C}" type="datetime1">
              <a:rPr lang="en-US" smtClean="0">
                <a:solidFill>
                  <a:schemeClr val="bg1"/>
                </a:solidFill>
              </a:rPr>
              <a:t>1/14/2020</a:t>
            </a:fld>
            <a:endParaRPr lang="en-US" dirty="0">
              <a:solidFill>
                <a:schemeClr val="bg1"/>
              </a:solidFill>
            </a:endParaRPr>
          </a:p>
        </p:txBody>
      </p:sp>
      <p:sp>
        <p:nvSpPr>
          <p:cNvPr id="16" name="Slide Number Placeholder 15"/>
          <p:cNvSpPr>
            <a:spLocks noGrp="1"/>
          </p:cNvSpPr>
          <p:nvPr>
            <p:ph type="sldNum" sz="quarter" idx="12"/>
          </p:nvPr>
        </p:nvSpPr>
        <p:spPr/>
        <p:txBody>
          <a:bodyPr/>
          <a:lstStyle/>
          <a:p>
            <a:fld id="{B6F15528-21DE-4FAA-801E-634DDDAF4B2B}" type="slidenum">
              <a:rPr lang="en-US" smtClean="0">
                <a:solidFill>
                  <a:schemeClr val="bg1"/>
                </a:solidFill>
              </a:rPr>
              <a:pPr/>
              <a:t>15</a:t>
            </a:fld>
            <a:endParaRPr lang="en-US">
              <a:solidFill>
                <a:schemeClr val="bg1"/>
              </a:solidFill>
            </a:endParaRPr>
          </a:p>
        </p:txBody>
      </p:sp>
      <p:sp>
        <p:nvSpPr>
          <p:cNvPr id="17" name="Footer Placeholder 16"/>
          <p:cNvSpPr>
            <a:spLocks noGrp="1"/>
          </p:cNvSpPr>
          <p:nvPr>
            <p:ph type="ftr" sz="quarter" idx="11"/>
          </p:nvPr>
        </p:nvSpPr>
        <p:spPr/>
        <p:txBody>
          <a:bodyPr/>
          <a:lstStyle/>
          <a:p>
            <a:r>
              <a:rPr lang="en-US" smtClean="0">
                <a:solidFill>
                  <a:schemeClr val="bg1"/>
                </a:solidFill>
              </a:rPr>
              <a:t>www.lecsindia.com</a:t>
            </a:r>
            <a:endParaRPr lang="en-US">
              <a:solidFill>
                <a:schemeClr val="bg1"/>
              </a:solidFill>
            </a:endParaRPr>
          </a:p>
        </p:txBody>
      </p:sp>
      <p:pic>
        <p:nvPicPr>
          <p:cNvPr id="19" name="Picture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61612" y="228600"/>
            <a:ext cx="1622158" cy="576964"/>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4734" y="1091686"/>
            <a:ext cx="3447418" cy="2228860"/>
          </a:xfrm>
          <a:prstGeom prst="rect">
            <a:avLst/>
          </a:prstGeom>
          <a:ln>
            <a:solidFill>
              <a:srgbClr val="FCD5B5"/>
            </a:solidFill>
          </a:ln>
          <a:effectLst>
            <a:outerShdw blurRad="50800" dist="38100" dir="2700000" algn="tl" rotWithShape="0">
              <a:prstClr val="black">
                <a:alpha val="40000"/>
              </a:prstClr>
            </a:outerShdw>
          </a:effectLst>
        </p:spPr>
      </p:pic>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3691" y="3945062"/>
            <a:ext cx="3358410" cy="2238736"/>
          </a:xfrm>
          <a:prstGeom prst="rect">
            <a:avLst/>
          </a:prstGeom>
          <a:ln>
            <a:solidFill>
              <a:srgbClr val="FCD5B5"/>
            </a:solidFill>
          </a:ln>
          <a:effectLst>
            <a:outerShdw blurRad="50800" dist="38100" dir="2700000" algn="tl" rotWithShape="0">
              <a:prstClr val="black">
                <a:alpha val="40000"/>
              </a:prstClr>
            </a:outerShdw>
          </a:effectLst>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44021" y="3884677"/>
            <a:ext cx="3575386" cy="2383372"/>
          </a:xfrm>
          <a:prstGeom prst="rect">
            <a:avLst/>
          </a:prstGeom>
          <a:ln>
            <a:solidFill>
              <a:srgbClr val="FCD5B5"/>
            </a:solidFill>
          </a:ln>
          <a:effectLst>
            <a:outerShdw blurRad="50800" dist="38100" dir="2700000" algn="tl" rotWithShape="0">
              <a:prstClr val="black">
                <a:alpha val="40000"/>
              </a:prstClr>
            </a:outerShdw>
          </a:effectLst>
        </p:spPr>
      </p:pic>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44022" y="1132114"/>
            <a:ext cx="3575384" cy="2132024"/>
          </a:xfrm>
          <a:prstGeom prst="rect">
            <a:avLst/>
          </a:prstGeom>
          <a:ln>
            <a:solidFill>
              <a:srgbClr val="FCD5B5"/>
            </a:solidFill>
          </a:ln>
          <a:effectLst>
            <a:outerShdw blurRad="50800" dist="38100" dir="2700000" algn="tl" rotWithShape="0">
              <a:prstClr val="black">
                <a:alpha val="40000"/>
              </a:prstClr>
            </a:outerShdw>
          </a:effectLst>
        </p:spPr>
      </p:pic>
      <p:sp>
        <p:nvSpPr>
          <p:cNvPr id="75" name="Rectangle 74"/>
          <p:cNvSpPr/>
          <p:nvPr/>
        </p:nvSpPr>
        <p:spPr>
          <a:xfrm>
            <a:off x="531812" y="316468"/>
            <a:ext cx="6966972" cy="553998"/>
          </a:xfrm>
          <a:prstGeom prst="rect">
            <a:avLst/>
          </a:prstGeom>
        </p:spPr>
        <p:txBody>
          <a:bodyPr wrap="none">
            <a:spAutoFit/>
          </a:bodyPr>
          <a:lstStyle/>
          <a:p>
            <a:r>
              <a:rPr lang="en-IN" sz="3000" b="1" dirty="0" smtClean="0">
                <a:solidFill>
                  <a:schemeClr val="bg1"/>
                </a:solidFill>
                <a:latin typeface="Lato" pitchFamily="34" charset="0"/>
              </a:rPr>
              <a:t>Control Panels Manufacturing Facilities</a:t>
            </a:r>
            <a:endParaRPr lang="en-US" sz="3000" b="1" dirty="0">
              <a:solidFill>
                <a:schemeClr val="bg1"/>
              </a:solidFill>
              <a:latin typeface="Lato" pitchFamily="34" charset="0"/>
            </a:endParaRPr>
          </a:p>
        </p:txBody>
      </p:sp>
      <p:sp>
        <p:nvSpPr>
          <p:cNvPr id="37" name="Rectangle 36"/>
          <p:cNvSpPr/>
          <p:nvPr/>
        </p:nvSpPr>
        <p:spPr>
          <a:xfrm>
            <a:off x="2691435" y="3200400"/>
            <a:ext cx="2898870" cy="423449"/>
          </a:xfrm>
          <a:prstGeom prst="rect">
            <a:avLst/>
          </a:prstGeom>
        </p:spPr>
        <p:txBody>
          <a:bodyPr wrap="none">
            <a:spAutoFit/>
          </a:bodyPr>
          <a:lstStyle/>
          <a:p>
            <a:pPr marL="285750" indent="-285750" algn="ctr">
              <a:lnSpc>
                <a:spcPct val="150000"/>
              </a:lnSpc>
            </a:pPr>
            <a:r>
              <a:rPr lang="en-IN" sz="1600" b="1" i="1" dirty="0" smtClean="0">
                <a:solidFill>
                  <a:schemeClr val="bg1"/>
                </a:solidFill>
                <a:latin typeface="Calibri Light" pitchFamily="34" charset="0"/>
                <a:cs typeface="Calibri Light" pitchFamily="34" charset="0"/>
              </a:rPr>
              <a:t>Automatic Cable Cutting Machine</a:t>
            </a:r>
            <a:endParaRPr lang="en-IN" sz="1600" b="1" i="1" dirty="0">
              <a:solidFill>
                <a:schemeClr val="bg1"/>
              </a:solidFill>
              <a:latin typeface="Calibri Light" pitchFamily="34" charset="0"/>
              <a:cs typeface="Calibri Light" pitchFamily="34" charset="0"/>
            </a:endParaRPr>
          </a:p>
        </p:txBody>
      </p:sp>
      <p:sp>
        <p:nvSpPr>
          <p:cNvPr id="39" name="Rectangle 38"/>
          <p:cNvSpPr/>
          <p:nvPr/>
        </p:nvSpPr>
        <p:spPr>
          <a:xfrm>
            <a:off x="2749331" y="6096000"/>
            <a:ext cx="2589875" cy="423449"/>
          </a:xfrm>
          <a:prstGeom prst="rect">
            <a:avLst/>
          </a:prstGeom>
          <a:ln>
            <a:noFill/>
          </a:ln>
          <a:effectLst/>
          <a:scene3d>
            <a:camera prst="orthographicFront">
              <a:rot lat="0" lon="0" rev="0"/>
            </a:camera>
            <a:lightRig rig="contrasting" dir="t">
              <a:rot lat="0" lon="0" rev="7800000"/>
            </a:lightRig>
          </a:scene3d>
          <a:sp3d>
            <a:bevelT w="139700" h="139700"/>
          </a:sp3d>
        </p:spPr>
        <p:txBody>
          <a:bodyPr wrap="none">
            <a:spAutoFit/>
          </a:bodyPr>
          <a:lstStyle/>
          <a:p>
            <a:pPr marL="285750" indent="-285750" algn="ctr">
              <a:lnSpc>
                <a:spcPct val="150000"/>
              </a:lnSpc>
            </a:pPr>
            <a:r>
              <a:rPr lang="en-IN" sz="1600" b="1" i="1" dirty="0" smtClean="0">
                <a:solidFill>
                  <a:schemeClr val="bg1"/>
                </a:solidFill>
                <a:latin typeface="Calibri Light" pitchFamily="34" charset="0"/>
                <a:cs typeface="Calibri Light" pitchFamily="34" charset="0"/>
              </a:rPr>
              <a:t>Automatic Crimping  Machine</a:t>
            </a:r>
            <a:endParaRPr lang="en-IN" sz="1600" b="1" i="1" dirty="0">
              <a:solidFill>
                <a:schemeClr val="bg1"/>
              </a:solidFill>
              <a:latin typeface="Calibri Light" pitchFamily="34" charset="0"/>
              <a:cs typeface="Calibri Light" pitchFamily="34" charset="0"/>
            </a:endParaRPr>
          </a:p>
        </p:txBody>
      </p:sp>
      <p:sp>
        <p:nvSpPr>
          <p:cNvPr id="38" name="Rectangle 37"/>
          <p:cNvSpPr/>
          <p:nvPr/>
        </p:nvSpPr>
        <p:spPr>
          <a:xfrm>
            <a:off x="7287599" y="6096000"/>
            <a:ext cx="2357953" cy="423449"/>
          </a:xfrm>
          <a:prstGeom prst="rect">
            <a:avLst/>
          </a:prstGeom>
        </p:spPr>
        <p:txBody>
          <a:bodyPr wrap="none">
            <a:spAutoFit/>
          </a:bodyPr>
          <a:lstStyle/>
          <a:p>
            <a:pPr marL="285750" indent="-285750" algn="ctr">
              <a:lnSpc>
                <a:spcPct val="150000"/>
              </a:lnSpc>
            </a:pPr>
            <a:r>
              <a:rPr lang="en-IN" sz="1600" b="1" i="1" dirty="0" smtClean="0">
                <a:solidFill>
                  <a:schemeClr val="bg1"/>
                </a:solidFill>
                <a:latin typeface="Calibri Light" pitchFamily="34" charset="0"/>
                <a:cs typeface="Calibri Light" pitchFamily="34" charset="0"/>
              </a:rPr>
              <a:t>Multiband Terminal Maker</a:t>
            </a:r>
            <a:endParaRPr lang="en-IN" sz="1600" b="1" i="1" dirty="0">
              <a:solidFill>
                <a:schemeClr val="bg1"/>
              </a:solidFill>
              <a:latin typeface="Calibri Light" pitchFamily="34" charset="0"/>
              <a:cs typeface="Calibri Light" pitchFamily="34" charset="0"/>
            </a:endParaRPr>
          </a:p>
        </p:txBody>
      </p:sp>
      <p:sp>
        <p:nvSpPr>
          <p:cNvPr id="36" name="Rectangle 35"/>
          <p:cNvSpPr/>
          <p:nvPr/>
        </p:nvSpPr>
        <p:spPr>
          <a:xfrm>
            <a:off x="6884858" y="3200400"/>
            <a:ext cx="3022687" cy="423449"/>
          </a:xfrm>
          <a:prstGeom prst="rect">
            <a:avLst/>
          </a:prstGeom>
          <a:ln>
            <a:noFill/>
          </a:ln>
          <a:effectLst/>
          <a:scene3d>
            <a:camera prst="orthographicFront">
              <a:rot lat="0" lon="0" rev="0"/>
            </a:camera>
            <a:lightRig rig="contrasting" dir="t">
              <a:rot lat="0" lon="0" rev="7800000"/>
            </a:lightRig>
          </a:scene3d>
          <a:sp3d>
            <a:bevelT w="139700" h="139700"/>
          </a:sp3d>
        </p:spPr>
        <p:txBody>
          <a:bodyPr wrap="none">
            <a:spAutoFit/>
          </a:bodyPr>
          <a:lstStyle/>
          <a:p>
            <a:pPr marL="285750" indent="-285750" algn="ctr">
              <a:lnSpc>
                <a:spcPct val="150000"/>
              </a:lnSpc>
            </a:pPr>
            <a:r>
              <a:rPr lang="en-IN" sz="1600" b="1" i="1" dirty="0" smtClean="0">
                <a:solidFill>
                  <a:schemeClr val="bg1"/>
                </a:solidFill>
                <a:latin typeface="Calibri Light" pitchFamily="34" charset="0"/>
                <a:cs typeface="Calibri Light" pitchFamily="34" charset="0"/>
              </a:rPr>
              <a:t>Semi Automatic Crimping  Machine</a:t>
            </a:r>
            <a:endParaRPr lang="en-IN" sz="1600" b="1" i="1" dirty="0">
              <a:solidFill>
                <a:schemeClr val="bg1"/>
              </a:solidFill>
              <a:latin typeface="Calibri Light" pitchFamily="34" charset="0"/>
              <a:cs typeface="Calibri Light" pitchFamily="34" charset="0"/>
            </a:endParaRPr>
          </a:p>
        </p:txBody>
      </p:sp>
      <p:sp>
        <p:nvSpPr>
          <p:cNvPr id="15" name="Date Placeholder 14"/>
          <p:cNvSpPr>
            <a:spLocks noGrp="1"/>
          </p:cNvSpPr>
          <p:nvPr>
            <p:ph type="dt" sz="half" idx="10"/>
          </p:nvPr>
        </p:nvSpPr>
        <p:spPr/>
        <p:txBody>
          <a:bodyPr/>
          <a:lstStyle/>
          <a:p>
            <a:fld id="{AA51316C-927E-46D4-B9D5-9E929DE013E1}" type="datetime1">
              <a:rPr lang="en-US" smtClean="0">
                <a:solidFill>
                  <a:schemeClr val="bg1"/>
                </a:solidFill>
              </a:rPr>
              <a:t>1/14/2020</a:t>
            </a:fld>
            <a:endParaRPr lang="en-US" dirty="0">
              <a:solidFill>
                <a:schemeClr val="bg1"/>
              </a:solidFill>
            </a:endParaRPr>
          </a:p>
        </p:txBody>
      </p:sp>
      <p:sp>
        <p:nvSpPr>
          <p:cNvPr id="16" name="Slide Number Placeholder 15"/>
          <p:cNvSpPr>
            <a:spLocks noGrp="1"/>
          </p:cNvSpPr>
          <p:nvPr>
            <p:ph type="sldNum" sz="quarter" idx="12"/>
          </p:nvPr>
        </p:nvSpPr>
        <p:spPr/>
        <p:txBody>
          <a:bodyPr/>
          <a:lstStyle/>
          <a:p>
            <a:fld id="{B6F15528-21DE-4FAA-801E-634DDDAF4B2B}" type="slidenum">
              <a:rPr lang="en-US" smtClean="0">
                <a:solidFill>
                  <a:schemeClr val="bg1"/>
                </a:solidFill>
              </a:rPr>
              <a:pPr/>
              <a:t>16</a:t>
            </a:fld>
            <a:endParaRPr lang="en-US">
              <a:solidFill>
                <a:schemeClr val="bg1"/>
              </a:solidFill>
            </a:endParaRPr>
          </a:p>
        </p:txBody>
      </p:sp>
      <p:sp>
        <p:nvSpPr>
          <p:cNvPr id="21" name="Footer Placeholder 20"/>
          <p:cNvSpPr>
            <a:spLocks noGrp="1"/>
          </p:cNvSpPr>
          <p:nvPr>
            <p:ph type="ftr" sz="quarter" idx="11"/>
          </p:nvPr>
        </p:nvSpPr>
        <p:spPr/>
        <p:txBody>
          <a:bodyPr/>
          <a:lstStyle/>
          <a:p>
            <a:r>
              <a:rPr lang="en-US" smtClean="0">
                <a:solidFill>
                  <a:schemeClr val="bg1"/>
                </a:solidFill>
              </a:rPr>
              <a:t>www.lecsindia.com</a:t>
            </a:r>
            <a:endParaRPr lang="en-US">
              <a:solidFill>
                <a:schemeClr val="bg1"/>
              </a:solidFill>
            </a:endParaRPr>
          </a:p>
        </p:txBody>
      </p:sp>
      <p:pic>
        <p:nvPicPr>
          <p:cNvPr id="22" name="Picture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61612" y="228600"/>
            <a:ext cx="1622158" cy="576964"/>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3746" y="3962400"/>
            <a:ext cx="3190140" cy="2126568"/>
          </a:xfrm>
          <a:prstGeom prst="rect">
            <a:avLst/>
          </a:prstGeom>
          <a:ln>
            <a:solidFill>
              <a:srgbClr val="FCD5B5"/>
            </a:solidFill>
          </a:ln>
          <a:effectLst>
            <a:outerShdw blurRad="50800" dist="38100" dir="2700000" algn="tl" rotWithShape="0">
              <a:prstClr val="black">
                <a:alpha val="40000"/>
              </a:prstClr>
            </a:outerShdw>
          </a:effectLst>
        </p:spPr>
      </p:pic>
      <p:pic>
        <p:nvPicPr>
          <p:cNvPr id="22"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08565" y="3968588"/>
            <a:ext cx="3317290" cy="2211324"/>
          </a:xfrm>
          <a:prstGeom prst="rect">
            <a:avLst/>
          </a:prstGeom>
          <a:ln>
            <a:solidFill>
              <a:srgbClr val="FCD5B5"/>
            </a:solidFill>
          </a:ln>
          <a:effectLst>
            <a:outerShdw blurRad="50800" dist="38100" dir="2700000" algn="tl" rotWithShape="0">
              <a:prstClr val="black">
                <a:alpha val="40000"/>
              </a:prstClr>
            </a:outerShdw>
          </a:effectLst>
        </p:spPr>
      </p:pic>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62033" y="1018445"/>
            <a:ext cx="3169136" cy="2112564"/>
          </a:xfrm>
          <a:prstGeom prst="rect">
            <a:avLst/>
          </a:prstGeom>
          <a:ln>
            <a:solidFill>
              <a:srgbClr val="FCD5B5"/>
            </a:solidFill>
          </a:ln>
          <a:effectLst>
            <a:outerShdw blurRad="50800" dist="38100" dir="2700000" algn="tl" rotWithShape="0">
              <a:prstClr val="black">
                <a:alpha val="40000"/>
              </a:prstClr>
            </a:outerShdw>
          </a:effectLst>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56038" y="990600"/>
            <a:ext cx="3388124" cy="2202078"/>
          </a:xfrm>
          <a:prstGeom prst="rect">
            <a:avLst/>
          </a:prstGeom>
          <a:ln>
            <a:solidFill>
              <a:srgbClr val="FCD5B5"/>
            </a:solidFill>
          </a:ln>
          <a:effectLst>
            <a:outerShdw blurRad="50800" dist="38100" dir="2700000" algn="tl" rotWithShape="0">
              <a:prstClr val="black">
                <a:alpha val="40000"/>
              </a:prstClr>
            </a:outerShdw>
          </a:effectLst>
        </p:spPr>
      </p:pic>
      <p:sp>
        <p:nvSpPr>
          <p:cNvPr id="75" name="Rectangle 74"/>
          <p:cNvSpPr/>
          <p:nvPr/>
        </p:nvSpPr>
        <p:spPr>
          <a:xfrm>
            <a:off x="531812" y="316468"/>
            <a:ext cx="5679760" cy="553998"/>
          </a:xfrm>
          <a:prstGeom prst="rect">
            <a:avLst/>
          </a:prstGeom>
        </p:spPr>
        <p:txBody>
          <a:bodyPr wrap="none">
            <a:spAutoFit/>
          </a:bodyPr>
          <a:lstStyle/>
          <a:p>
            <a:r>
              <a:rPr lang="en-IN" sz="3000" b="1" dirty="0" smtClean="0">
                <a:solidFill>
                  <a:schemeClr val="bg1"/>
                </a:solidFill>
                <a:latin typeface="Lato" pitchFamily="34" charset="0"/>
              </a:rPr>
              <a:t>Control Panels Testing Facilities</a:t>
            </a:r>
            <a:endParaRPr lang="en-US" sz="3000" b="1" dirty="0">
              <a:solidFill>
                <a:schemeClr val="bg1"/>
              </a:solidFill>
              <a:latin typeface="Lato" pitchFamily="34" charset="0"/>
            </a:endParaRPr>
          </a:p>
        </p:txBody>
      </p:sp>
      <p:sp>
        <p:nvSpPr>
          <p:cNvPr id="38" name="Rectangle 37"/>
          <p:cNvSpPr/>
          <p:nvPr/>
        </p:nvSpPr>
        <p:spPr>
          <a:xfrm>
            <a:off x="7353143" y="6145875"/>
            <a:ext cx="2156103" cy="423449"/>
          </a:xfrm>
          <a:prstGeom prst="rect">
            <a:avLst/>
          </a:prstGeom>
          <a:ln>
            <a:noFill/>
          </a:ln>
          <a:effectLst/>
          <a:scene3d>
            <a:camera prst="orthographicFront">
              <a:rot lat="0" lon="0" rev="0"/>
            </a:camera>
            <a:lightRig rig="contrasting" dir="t">
              <a:rot lat="0" lon="0" rev="7800000"/>
            </a:lightRig>
          </a:scene3d>
          <a:sp3d>
            <a:bevelT w="139700" h="139700"/>
          </a:sp3d>
        </p:spPr>
        <p:txBody>
          <a:bodyPr wrap="none">
            <a:spAutoFit/>
          </a:bodyPr>
          <a:lstStyle/>
          <a:p>
            <a:pPr marL="285750" indent="-285750" algn="ctr">
              <a:lnSpc>
                <a:spcPct val="150000"/>
              </a:lnSpc>
            </a:pPr>
            <a:r>
              <a:rPr lang="en-IN" sz="1600" b="1" i="1" dirty="0" smtClean="0">
                <a:solidFill>
                  <a:schemeClr val="bg1"/>
                </a:solidFill>
                <a:latin typeface="Calibri Light" pitchFamily="34" charset="0"/>
                <a:cs typeface="Calibri Light" pitchFamily="34" charset="0"/>
              </a:rPr>
              <a:t>Control Panel Testing JIG</a:t>
            </a:r>
            <a:endParaRPr lang="en-IN" sz="1600" b="1" i="1" dirty="0">
              <a:solidFill>
                <a:schemeClr val="bg1"/>
              </a:solidFill>
              <a:latin typeface="Calibri Light" pitchFamily="34" charset="0"/>
              <a:cs typeface="Calibri Light" pitchFamily="34" charset="0"/>
            </a:endParaRPr>
          </a:p>
        </p:txBody>
      </p:sp>
      <p:sp>
        <p:nvSpPr>
          <p:cNvPr id="39" name="Rectangle 38"/>
          <p:cNvSpPr/>
          <p:nvPr/>
        </p:nvSpPr>
        <p:spPr>
          <a:xfrm>
            <a:off x="2982055" y="6199308"/>
            <a:ext cx="1962910" cy="423449"/>
          </a:xfrm>
          <a:prstGeom prst="rect">
            <a:avLst/>
          </a:prstGeom>
          <a:ln>
            <a:noFill/>
          </a:ln>
          <a:effectLst/>
          <a:scene3d>
            <a:camera prst="orthographicFront">
              <a:rot lat="0" lon="0" rev="0"/>
            </a:camera>
            <a:lightRig rig="contrasting" dir="t">
              <a:rot lat="0" lon="0" rev="7800000"/>
            </a:lightRig>
          </a:scene3d>
          <a:sp3d>
            <a:bevelT w="139700" h="139700"/>
          </a:sp3d>
        </p:spPr>
        <p:txBody>
          <a:bodyPr wrap="none">
            <a:spAutoFit/>
          </a:bodyPr>
          <a:lstStyle/>
          <a:p>
            <a:pPr marL="285750" indent="-285750" algn="ctr">
              <a:lnSpc>
                <a:spcPct val="150000"/>
              </a:lnSpc>
            </a:pPr>
            <a:r>
              <a:rPr lang="en-IN" sz="1600" b="1" i="1" dirty="0" smtClean="0">
                <a:solidFill>
                  <a:schemeClr val="bg1"/>
                </a:solidFill>
                <a:latin typeface="Calibri Light" pitchFamily="34" charset="0"/>
                <a:cs typeface="Calibri Light" pitchFamily="34" charset="0"/>
              </a:rPr>
              <a:t>Automatic  Testing JIG</a:t>
            </a:r>
            <a:endParaRPr lang="en-IN" sz="1600" b="1" i="1" dirty="0">
              <a:solidFill>
                <a:schemeClr val="bg1"/>
              </a:solidFill>
              <a:latin typeface="Calibri Light" pitchFamily="34" charset="0"/>
              <a:cs typeface="Calibri Light" pitchFamily="34" charset="0"/>
            </a:endParaRPr>
          </a:p>
        </p:txBody>
      </p:sp>
      <p:sp>
        <p:nvSpPr>
          <p:cNvPr id="36" name="Rectangle 35"/>
          <p:cNvSpPr/>
          <p:nvPr/>
        </p:nvSpPr>
        <p:spPr>
          <a:xfrm>
            <a:off x="7402099" y="3283079"/>
            <a:ext cx="2109872" cy="338554"/>
          </a:xfrm>
          <a:prstGeom prst="rect">
            <a:avLst/>
          </a:prstGeom>
          <a:ln>
            <a:noFill/>
          </a:ln>
          <a:effectLst/>
          <a:scene3d>
            <a:camera prst="orthographicFront">
              <a:rot lat="0" lon="0" rev="0"/>
            </a:camera>
            <a:lightRig rig="contrasting" dir="t">
              <a:rot lat="0" lon="0" rev="7800000"/>
            </a:lightRig>
          </a:scene3d>
          <a:sp3d>
            <a:bevelT w="139700" h="139700"/>
          </a:sp3d>
        </p:spPr>
        <p:txBody>
          <a:bodyPr wrap="none">
            <a:spAutoFit/>
          </a:bodyPr>
          <a:lstStyle/>
          <a:p>
            <a:pPr marL="285750" indent="-285750" algn="ctr"/>
            <a:r>
              <a:rPr lang="en-IN" sz="1600" b="1" i="1" dirty="0" err="1" smtClean="0">
                <a:solidFill>
                  <a:schemeClr val="bg1"/>
                </a:solidFill>
                <a:latin typeface="Calibri Light" pitchFamily="34" charset="0"/>
                <a:cs typeface="Calibri Light" pitchFamily="34" charset="0"/>
              </a:rPr>
              <a:t>Textine</a:t>
            </a:r>
            <a:r>
              <a:rPr lang="en-IN" sz="1600" b="1" i="1" dirty="0" smtClean="0">
                <a:solidFill>
                  <a:schemeClr val="bg1"/>
                </a:solidFill>
                <a:latin typeface="Calibri Light" pitchFamily="34" charset="0"/>
                <a:cs typeface="Calibri Light" pitchFamily="34" charset="0"/>
              </a:rPr>
              <a:t> Panel </a:t>
            </a:r>
            <a:r>
              <a:rPr lang="en-IN" sz="1600" b="1" i="1" dirty="0" err="1" smtClean="0">
                <a:solidFill>
                  <a:schemeClr val="bg1"/>
                </a:solidFill>
                <a:latin typeface="Calibri Light" pitchFamily="34" charset="0"/>
                <a:cs typeface="Calibri Light" pitchFamily="34" charset="0"/>
              </a:rPr>
              <a:t>Trsting</a:t>
            </a:r>
            <a:r>
              <a:rPr lang="en-IN" sz="1600" b="1" i="1" dirty="0" smtClean="0">
                <a:solidFill>
                  <a:schemeClr val="bg1"/>
                </a:solidFill>
                <a:latin typeface="Calibri Light" pitchFamily="34" charset="0"/>
                <a:cs typeface="Calibri Light" pitchFamily="34" charset="0"/>
              </a:rPr>
              <a:t> JIG</a:t>
            </a:r>
            <a:endParaRPr lang="en-IN" sz="1600" b="1" i="1" dirty="0">
              <a:solidFill>
                <a:schemeClr val="bg1"/>
              </a:solidFill>
              <a:latin typeface="Calibri Light" pitchFamily="34" charset="0"/>
              <a:cs typeface="Calibri Light" pitchFamily="34" charset="0"/>
            </a:endParaRPr>
          </a:p>
        </p:txBody>
      </p:sp>
      <p:sp>
        <p:nvSpPr>
          <p:cNvPr id="37" name="Rectangle 36"/>
          <p:cNvSpPr/>
          <p:nvPr/>
        </p:nvSpPr>
        <p:spPr>
          <a:xfrm>
            <a:off x="2864134" y="3276600"/>
            <a:ext cx="2223494" cy="338554"/>
          </a:xfrm>
          <a:prstGeom prst="rect">
            <a:avLst/>
          </a:prstGeom>
          <a:ln>
            <a:noFill/>
          </a:ln>
          <a:effectLst/>
          <a:scene3d>
            <a:camera prst="orthographicFront">
              <a:rot lat="0" lon="0" rev="0"/>
            </a:camera>
            <a:lightRig rig="contrasting" dir="t">
              <a:rot lat="0" lon="0" rev="7800000"/>
            </a:lightRig>
          </a:scene3d>
          <a:sp3d>
            <a:bevelT w="139700" h="139700"/>
          </a:sp3d>
        </p:spPr>
        <p:txBody>
          <a:bodyPr wrap="none">
            <a:spAutoFit/>
          </a:bodyPr>
          <a:lstStyle/>
          <a:p>
            <a:pPr marL="285750" indent="-285750" algn="ctr"/>
            <a:r>
              <a:rPr lang="en-IN" sz="1600" b="1" i="1" dirty="0" smtClean="0">
                <a:solidFill>
                  <a:schemeClr val="bg1"/>
                </a:solidFill>
                <a:latin typeface="Calibri Light" pitchFamily="34" charset="0"/>
                <a:cs typeface="Calibri Light" pitchFamily="34" charset="0"/>
              </a:rPr>
              <a:t>Cable Harness Testing JIG</a:t>
            </a:r>
            <a:endParaRPr lang="en-IN" sz="1600" b="1" i="1" dirty="0">
              <a:solidFill>
                <a:schemeClr val="bg1"/>
              </a:solidFill>
              <a:latin typeface="Calibri Light" pitchFamily="34" charset="0"/>
              <a:cs typeface="Calibri Light" pitchFamily="34" charset="0"/>
            </a:endParaRPr>
          </a:p>
        </p:txBody>
      </p:sp>
      <p:sp>
        <p:nvSpPr>
          <p:cNvPr id="15" name="Date Placeholder 14"/>
          <p:cNvSpPr>
            <a:spLocks noGrp="1"/>
          </p:cNvSpPr>
          <p:nvPr>
            <p:ph type="dt" sz="half" idx="10"/>
          </p:nvPr>
        </p:nvSpPr>
        <p:spPr/>
        <p:txBody>
          <a:bodyPr/>
          <a:lstStyle/>
          <a:p>
            <a:fld id="{1AAE26C0-F23F-4BC3-9DC3-01BCF66AFF56}" type="datetime1">
              <a:rPr lang="en-US" smtClean="0">
                <a:solidFill>
                  <a:schemeClr val="bg1"/>
                </a:solidFill>
              </a:rPr>
              <a:t>1/14/2020</a:t>
            </a:fld>
            <a:endParaRPr lang="en-US" dirty="0">
              <a:solidFill>
                <a:schemeClr val="bg1"/>
              </a:solidFill>
            </a:endParaRPr>
          </a:p>
        </p:txBody>
      </p:sp>
      <p:sp>
        <p:nvSpPr>
          <p:cNvPr id="17" name="Slide Number Placeholder 16"/>
          <p:cNvSpPr>
            <a:spLocks noGrp="1"/>
          </p:cNvSpPr>
          <p:nvPr>
            <p:ph type="sldNum" sz="quarter" idx="12"/>
          </p:nvPr>
        </p:nvSpPr>
        <p:spPr/>
        <p:txBody>
          <a:bodyPr/>
          <a:lstStyle/>
          <a:p>
            <a:fld id="{B6F15528-21DE-4FAA-801E-634DDDAF4B2B}" type="slidenum">
              <a:rPr lang="en-US" smtClean="0">
                <a:solidFill>
                  <a:schemeClr val="bg1"/>
                </a:solidFill>
              </a:rPr>
              <a:pPr/>
              <a:t>17</a:t>
            </a:fld>
            <a:endParaRPr lang="en-US">
              <a:solidFill>
                <a:schemeClr val="bg1"/>
              </a:solidFill>
            </a:endParaRPr>
          </a:p>
        </p:txBody>
      </p:sp>
      <p:sp>
        <p:nvSpPr>
          <p:cNvPr id="18" name="Footer Placeholder 17"/>
          <p:cNvSpPr>
            <a:spLocks noGrp="1"/>
          </p:cNvSpPr>
          <p:nvPr>
            <p:ph type="ftr" sz="quarter" idx="11"/>
          </p:nvPr>
        </p:nvSpPr>
        <p:spPr/>
        <p:txBody>
          <a:bodyPr/>
          <a:lstStyle/>
          <a:p>
            <a:r>
              <a:rPr lang="en-US" smtClean="0">
                <a:solidFill>
                  <a:schemeClr val="bg1"/>
                </a:solidFill>
              </a:rPr>
              <a:t>www.lecsindia.com</a:t>
            </a:r>
            <a:endParaRPr lang="en-US">
              <a:solidFill>
                <a:schemeClr val="bg1"/>
              </a:solidFill>
            </a:endParaRPr>
          </a:p>
        </p:txBody>
      </p:sp>
      <p:pic>
        <p:nvPicPr>
          <p:cNvPr id="19" name="Picture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61612" y="228600"/>
            <a:ext cx="1622158" cy="576964"/>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ctangle 74"/>
          <p:cNvSpPr/>
          <p:nvPr/>
        </p:nvSpPr>
        <p:spPr>
          <a:xfrm>
            <a:off x="303212" y="76200"/>
            <a:ext cx="6326797" cy="784830"/>
          </a:xfrm>
          <a:prstGeom prst="rect">
            <a:avLst/>
          </a:prstGeom>
        </p:spPr>
        <p:txBody>
          <a:bodyPr wrap="none">
            <a:spAutoFit/>
          </a:bodyPr>
          <a:lstStyle/>
          <a:p>
            <a:r>
              <a:rPr lang="en-IN" sz="4500" dirty="0" err="1" smtClean="0">
                <a:solidFill>
                  <a:schemeClr val="bg1"/>
                </a:solidFill>
                <a:latin typeface="Calibri bold" pitchFamily="34" charset="0"/>
                <a:cs typeface="Calibri bold" pitchFamily="34" charset="0"/>
              </a:rPr>
              <a:t>Engg</a:t>
            </a:r>
            <a:r>
              <a:rPr lang="en-IN" sz="4500" dirty="0" smtClean="0">
                <a:solidFill>
                  <a:schemeClr val="bg1"/>
                </a:solidFill>
                <a:latin typeface="Calibri bold" pitchFamily="34" charset="0"/>
                <a:cs typeface="Calibri bold" pitchFamily="34" charset="0"/>
              </a:rPr>
              <a:t>. Plastic </a:t>
            </a:r>
            <a:r>
              <a:rPr lang="en-IN" sz="4500" dirty="0" smtClean="0">
                <a:solidFill>
                  <a:schemeClr val="bg1"/>
                </a:solidFill>
                <a:latin typeface="Calibri Light" pitchFamily="34" charset="0"/>
                <a:cs typeface="Calibri Light" pitchFamily="34" charset="0"/>
              </a:rPr>
              <a:t>Components</a:t>
            </a:r>
            <a:endParaRPr lang="en-US" sz="4500" b="1" dirty="0">
              <a:solidFill>
                <a:schemeClr val="bg1"/>
              </a:solidFill>
              <a:latin typeface="Calibri Light" pitchFamily="34" charset="0"/>
              <a:cs typeface="Calibri Light" pitchFamily="34" charset="0"/>
            </a:endParaRPr>
          </a:p>
        </p:txBody>
      </p:sp>
      <p:sp>
        <p:nvSpPr>
          <p:cNvPr id="18" name="Rectangle 17"/>
          <p:cNvSpPr/>
          <p:nvPr/>
        </p:nvSpPr>
        <p:spPr>
          <a:xfrm>
            <a:off x="8990012" y="2209800"/>
            <a:ext cx="3124200" cy="2862322"/>
          </a:xfrm>
          <a:prstGeom prst="rect">
            <a:avLst/>
          </a:prstGeom>
        </p:spPr>
        <p:txBody>
          <a:bodyPr wrap="square">
            <a:spAutoFit/>
          </a:bodyPr>
          <a:lstStyle/>
          <a:p>
            <a:pPr marL="285750" indent="-285750">
              <a:buFont typeface="Wingdings" pitchFamily="2" charset="2"/>
              <a:buChar char="v"/>
            </a:pPr>
            <a:r>
              <a:rPr lang="en-IN" b="1" dirty="0" smtClean="0">
                <a:solidFill>
                  <a:schemeClr val="bg1"/>
                </a:solidFill>
                <a:latin typeface="Calibri Light" pitchFamily="34" charset="0"/>
                <a:cs typeface="Calibri Light" pitchFamily="34" charset="0"/>
              </a:rPr>
              <a:t>Components weight ranging from 0.5g to 1000g</a:t>
            </a:r>
          </a:p>
          <a:p>
            <a:pPr marL="285750" indent="-285750">
              <a:buFont typeface="Wingdings" pitchFamily="2" charset="2"/>
              <a:buChar char="v"/>
            </a:pPr>
            <a:r>
              <a:rPr lang="en-IN" b="1" dirty="0" smtClean="0">
                <a:solidFill>
                  <a:schemeClr val="bg1"/>
                </a:solidFill>
                <a:latin typeface="Calibri Light" pitchFamily="34" charset="0"/>
                <a:cs typeface="Calibri Light" pitchFamily="34" charset="0"/>
              </a:rPr>
              <a:t>Component Size 500mm x 500mm maximum.</a:t>
            </a:r>
          </a:p>
          <a:p>
            <a:pPr marL="285750" indent="-285750">
              <a:buFont typeface="Wingdings" pitchFamily="2" charset="2"/>
              <a:buChar char="v"/>
            </a:pPr>
            <a:r>
              <a:rPr lang="en-IN" b="1" dirty="0" smtClean="0">
                <a:solidFill>
                  <a:schemeClr val="bg1"/>
                </a:solidFill>
                <a:latin typeface="Calibri Light" pitchFamily="34" charset="0"/>
                <a:cs typeface="Calibri Light" pitchFamily="34" charset="0"/>
              </a:rPr>
              <a:t>Minimum wall thickness 0.5mm</a:t>
            </a:r>
          </a:p>
          <a:p>
            <a:pPr marL="285750" indent="-285750">
              <a:buFont typeface="Wingdings" pitchFamily="2" charset="2"/>
              <a:buChar char="v"/>
            </a:pPr>
            <a:r>
              <a:rPr lang="en-IN" b="1" dirty="0" smtClean="0">
                <a:solidFill>
                  <a:schemeClr val="bg1"/>
                </a:solidFill>
                <a:latin typeface="Calibri Light" pitchFamily="34" charset="0"/>
                <a:cs typeface="Calibri Light" pitchFamily="34" charset="0"/>
              </a:rPr>
              <a:t>31 world class machines ranging from 45T to 350T</a:t>
            </a:r>
          </a:p>
          <a:p>
            <a:pPr marL="285750" indent="-285750">
              <a:buFont typeface="Wingdings" pitchFamily="2" charset="2"/>
              <a:buChar char="v"/>
            </a:pPr>
            <a:r>
              <a:rPr lang="en-IN" b="1" dirty="0" smtClean="0">
                <a:solidFill>
                  <a:schemeClr val="bg1"/>
                </a:solidFill>
                <a:latin typeface="Calibri Light" pitchFamily="34" charset="0"/>
                <a:cs typeface="Calibri Light" pitchFamily="34" charset="0"/>
              </a:rPr>
              <a:t>Wide range of raw materials</a:t>
            </a:r>
          </a:p>
          <a:p>
            <a:pPr marL="285750" indent="-285750">
              <a:buFont typeface="Wingdings" pitchFamily="2" charset="2"/>
              <a:buChar char="v"/>
            </a:pPr>
            <a:endParaRPr lang="en-IN" b="1" dirty="0">
              <a:solidFill>
                <a:schemeClr val="bg1"/>
              </a:solidFill>
              <a:latin typeface="Calibri Light" pitchFamily="34" charset="0"/>
              <a:cs typeface="Calibri Light" pitchFamily="34" charset="0"/>
            </a:endParaRPr>
          </a:p>
        </p:txBody>
      </p:sp>
      <p:sp>
        <p:nvSpPr>
          <p:cNvPr id="28" name="Rectangle 27"/>
          <p:cNvSpPr/>
          <p:nvPr/>
        </p:nvSpPr>
        <p:spPr>
          <a:xfrm>
            <a:off x="3705162" y="2971925"/>
            <a:ext cx="1498552" cy="423449"/>
          </a:xfrm>
          <a:prstGeom prst="rect">
            <a:avLst/>
          </a:prstGeom>
        </p:spPr>
        <p:txBody>
          <a:bodyPr wrap="none">
            <a:spAutoFit/>
          </a:bodyPr>
          <a:lstStyle/>
          <a:p>
            <a:pPr marL="285750" indent="-285750">
              <a:lnSpc>
                <a:spcPct val="150000"/>
              </a:lnSpc>
            </a:pPr>
            <a:r>
              <a:rPr lang="en-IN" sz="1600" b="1" i="1" dirty="0" smtClean="0">
                <a:solidFill>
                  <a:schemeClr val="bg1"/>
                </a:solidFill>
                <a:latin typeface="Calibri Light" pitchFamily="34" charset="0"/>
                <a:cs typeface="Calibri Light" pitchFamily="34" charset="0"/>
              </a:rPr>
              <a:t>Automotive Part</a:t>
            </a:r>
            <a:endParaRPr lang="en-IN" sz="1600" b="1" i="1" dirty="0">
              <a:solidFill>
                <a:schemeClr val="bg1"/>
              </a:solidFill>
              <a:latin typeface="Calibri Light" pitchFamily="34" charset="0"/>
              <a:cs typeface="Calibri Light" pitchFamily="34" charset="0"/>
            </a:endParaRPr>
          </a:p>
        </p:txBody>
      </p:sp>
      <p:pic>
        <p:nvPicPr>
          <p:cNvPr id="31" name="Picture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61047" y="1371600"/>
            <a:ext cx="2362200" cy="1588375"/>
          </a:xfrm>
          <a:prstGeom prst="rect">
            <a:avLst/>
          </a:prstGeom>
          <a:effectLst>
            <a:outerShdw blurRad="50800" dist="38100" dir="2700000" algn="tl" rotWithShape="0">
              <a:prstClr val="black">
                <a:alpha val="40000"/>
              </a:prstClr>
            </a:outerShdw>
          </a:effectLst>
        </p:spPr>
      </p:pic>
      <p:sp>
        <p:nvSpPr>
          <p:cNvPr id="29" name="Rectangle 28"/>
          <p:cNvSpPr/>
          <p:nvPr/>
        </p:nvSpPr>
        <p:spPr>
          <a:xfrm>
            <a:off x="6726857" y="2927787"/>
            <a:ext cx="1294842" cy="461665"/>
          </a:xfrm>
          <a:prstGeom prst="rect">
            <a:avLst/>
          </a:prstGeom>
        </p:spPr>
        <p:txBody>
          <a:bodyPr wrap="none">
            <a:spAutoFit/>
          </a:bodyPr>
          <a:lstStyle/>
          <a:p>
            <a:pPr marL="285750" indent="-285750">
              <a:lnSpc>
                <a:spcPct val="150000"/>
              </a:lnSpc>
            </a:pPr>
            <a:r>
              <a:rPr lang="en-IN" sz="1600" b="1" i="1" dirty="0" smtClean="0">
                <a:solidFill>
                  <a:schemeClr val="bg1"/>
                </a:solidFill>
                <a:latin typeface="Calibri Light" pitchFamily="34" charset="0"/>
                <a:cs typeface="Calibri Light" pitchFamily="34" charset="0"/>
              </a:rPr>
              <a:t>Electrical Part</a:t>
            </a:r>
            <a:endParaRPr lang="en-IN" sz="1600" b="1" i="1" dirty="0">
              <a:solidFill>
                <a:schemeClr val="bg1"/>
              </a:solidFill>
              <a:latin typeface="Calibri Light" pitchFamily="34" charset="0"/>
              <a:cs typeface="Calibri Light" pitchFamily="34" charset="0"/>
            </a:endParaRPr>
          </a:p>
        </p:txBody>
      </p:sp>
      <p:pic>
        <p:nvPicPr>
          <p:cNvPr id="32" name="Picture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2866" y="1387902"/>
            <a:ext cx="2382162" cy="1555770"/>
          </a:xfrm>
          <a:prstGeom prst="rect">
            <a:avLst/>
          </a:prstGeom>
          <a:effectLst>
            <a:outerShdw blurRad="50800" dist="38100" dir="2700000" algn="tl" rotWithShape="0">
              <a:prstClr val="black">
                <a:alpha val="40000"/>
              </a:prstClr>
            </a:outerShdw>
          </a:effectLst>
        </p:spPr>
      </p:pic>
      <p:sp>
        <p:nvSpPr>
          <p:cNvPr id="30" name="Rectangle 29"/>
          <p:cNvSpPr/>
          <p:nvPr/>
        </p:nvSpPr>
        <p:spPr>
          <a:xfrm>
            <a:off x="6633964" y="5334125"/>
            <a:ext cx="1955985" cy="423449"/>
          </a:xfrm>
          <a:prstGeom prst="rect">
            <a:avLst/>
          </a:prstGeom>
        </p:spPr>
        <p:txBody>
          <a:bodyPr wrap="none">
            <a:spAutoFit/>
          </a:bodyPr>
          <a:lstStyle/>
          <a:p>
            <a:pPr marL="285750" indent="-285750">
              <a:lnSpc>
                <a:spcPct val="150000"/>
              </a:lnSpc>
            </a:pPr>
            <a:r>
              <a:rPr lang="en-IN" sz="1600" b="1" i="1" dirty="0" smtClean="0">
                <a:solidFill>
                  <a:schemeClr val="bg1"/>
                </a:solidFill>
                <a:latin typeface="Calibri Light" pitchFamily="34" charset="0"/>
                <a:cs typeface="Calibri Light" pitchFamily="34" charset="0"/>
              </a:rPr>
              <a:t>Consumer  Electronics</a:t>
            </a:r>
            <a:endParaRPr lang="en-IN" sz="1600" b="1" i="1" dirty="0">
              <a:solidFill>
                <a:schemeClr val="bg1"/>
              </a:solidFill>
              <a:latin typeface="Calibri Light" pitchFamily="34" charset="0"/>
              <a:cs typeface="Calibri Light" pitchFamily="34" charset="0"/>
            </a:endParaRPr>
          </a:p>
        </p:txBody>
      </p:sp>
      <p:pic>
        <p:nvPicPr>
          <p:cNvPr id="33" name="Picture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93650" y="3868577"/>
            <a:ext cx="2392995" cy="1471221"/>
          </a:xfrm>
          <a:prstGeom prst="rect">
            <a:avLst/>
          </a:prstGeom>
          <a:effectLst>
            <a:outerShdw blurRad="50800" dist="38100" dir="2700000" algn="tl" rotWithShape="0">
              <a:prstClr val="black">
                <a:alpha val="40000"/>
              </a:prstClr>
            </a:outerShdw>
          </a:effectLst>
        </p:spPr>
      </p:pic>
      <p:sp>
        <p:nvSpPr>
          <p:cNvPr id="34" name="Rectangle 33"/>
          <p:cNvSpPr/>
          <p:nvPr/>
        </p:nvSpPr>
        <p:spPr>
          <a:xfrm>
            <a:off x="3917834" y="5366187"/>
            <a:ext cx="1265411" cy="423449"/>
          </a:xfrm>
          <a:prstGeom prst="rect">
            <a:avLst/>
          </a:prstGeom>
        </p:spPr>
        <p:txBody>
          <a:bodyPr wrap="none">
            <a:spAutoFit/>
          </a:bodyPr>
          <a:lstStyle/>
          <a:p>
            <a:pPr marL="285750" indent="-285750">
              <a:lnSpc>
                <a:spcPct val="150000"/>
              </a:lnSpc>
            </a:pPr>
            <a:r>
              <a:rPr lang="en-IN" sz="1600" b="1" i="1" dirty="0" smtClean="0">
                <a:solidFill>
                  <a:schemeClr val="bg1"/>
                </a:solidFill>
                <a:latin typeface="Calibri Light" pitchFamily="34" charset="0"/>
                <a:cs typeface="Calibri Light" pitchFamily="34" charset="0"/>
              </a:rPr>
              <a:t>Machine Part</a:t>
            </a:r>
            <a:endParaRPr lang="en-IN" sz="1600" b="1" i="1" dirty="0">
              <a:solidFill>
                <a:schemeClr val="bg1"/>
              </a:solidFill>
              <a:latin typeface="Calibri Light" pitchFamily="34" charset="0"/>
              <a:cs typeface="Calibri Light" pitchFamily="34" charset="0"/>
            </a:endParaRPr>
          </a:p>
        </p:txBody>
      </p:sp>
      <p:pic>
        <p:nvPicPr>
          <p:cNvPr id="35" name="Picture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5012" y="3813823"/>
            <a:ext cx="2534270" cy="1580729"/>
          </a:xfrm>
          <a:prstGeom prst="rect">
            <a:avLst/>
          </a:prstGeom>
          <a:effectLst>
            <a:outerShdw blurRad="50800" dist="38100" dir="2700000" algn="tl" rotWithShape="0">
              <a:prstClr val="black">
                <a:alpha val="40000"/>
              </a:prstClr>
            </a:outerShdw>
          </a:effectLst>
        </p:spPr>
      </p:pic>
      <p:sp>
        <p:nvSpPr>
          <p:cNvPr id="14" name="Rectangle 13"/>
          <p:cNvSpPr/>
          <p:nvPr/>
        </p:nvSpPr>
        <p:spPr>
          <a:xfrm>
            <a:off x="227012" y="2139077"/>
            <a:ext cx="3200400" cy="2585323"/>
          </a:xfrm>
          <a:prstGeom prst="rect">
            <a:avLst/>
          </a:prstGeom>
        </p:spPr>
        <p:txBody>
          <a:bodyPr wrap="square">
            <a:spAutoFit/>
          </a:bodyPr>
          <a:lstStyle/>
          <a:p>
            <a:pPr>
              <a:lnSpc>
                <a:spcPct val="150000"/>
              </a:lnSpc>
              <a:buFont typeface="Wingdings" pitchFamily="2" charset="2"/>
              <a:buChar char="v"/>
            </a:pPr>
            <a:r>
              <a:rPr lang="en-IN" b="1" dirty="0" smtClean="0">
                <a:solidFill>
                  <a:schemeClr val="bg1"/>
                </a:solidFill>
              </a:rPr>
              <a:t>Automotive Components</a:t>
            </a:r>
            <a:endParaRPr lang="en-US" dirty="0" smtClean="0">
              <a:solidFill>
                <a:schemeClr val="bg1"/>
              </a:solidFill>
            </a:endParaRPr>
          </a:p>
          <a:p>
            <a:pPr>
              <a:lnSpc>
                <a:spcPct val="150000"/>
              </a:lnSpc>
              <a:buFont typeface="Wingdings" pitchFamily="2" charset="2"/>
              <a:buChar char="v"/>
            </a:pPr>
            <a:r>
              <a:rPr lang="en-IN" b="1" dirty="0" smtClean="0">
                <a:solidFill>
                  <a:schemeClr val="bg1"/>
                </a:solidFill>
              </a:rPr>
              <a:t>Machinery Parts</a:t>
            </a:r>
            <a:endParaRPr lang="en-US" dirty="0" smtClean="0">
              <a:solidFill>
                <a:schemeClr val="bg1"/>
              </a:solidFill>
            </a:endParaRPr>
          </a:p>
          <a:p>
            <a:pPr>
              <a:lnSpc>
                <a:spcPct val="150000"/>
              </a:lnSpc>
              <a:buFont typeface="Wingdings" pitchFamily="2" charset="2"/>
              <a:buChar char="v"/>
            </a:pPr>
            <a:r>
              <a:rPr lang="en-IN" b="1" dirty="0" smtClean="0">
                <a:solidFill>
                  <a:schemeClr val="bg1"/>
                </a:solidFill>
              </a:rPr>
              <a:t>Switchgear Parts</a:t>
            </a:r>
            <a:endParaRPr lang="en-US" dirty="0" smtClean="0">
              <a:solidFill>
                <a:schemeClr val="bg1"/>
              </a:solidFill>
            </a:endParaRPr>
          </a:p>
          <a:p>
            <a:pPr>
              <a:lnSpc>
                <a:spcPct val="150000"/>
              </a:lnSpc>
              <a:buFont typeface="Wingdings" pitchFamily="2" charset="2"/>
              <a:buChar char="v"/>
            </a:pPr>
            <a:r>
              <a:rPr lang="en-IN" b="1" dirty="0" smtClean="0">
                <a:solidFill>
                  <a:schemeClr val="bg1"/>
                </a:solidFill>
              </a:rPr>
              <a:t>Healthcare components</a:t>
            </a:r>
            <a:endParaRPr lang="en-US" dirty="0" smtClean="0">
              <a:solidFill>
                <a:schemeClr val="bg1"/>
              </a:solidFill>
            </a:endParaRPr>
          </a:p>
          <a:p>
            <a:pPr>
              <a:lnSpc>
                <a:spcPct val="150000"/>
              </a:lnSpc>
              <a:buFont typeface="Wingdings" pitchFamily="2" charset="2"/>
              <a:buChar char="v"/>
            </a:pPr>
            <a:r>
              <a:rPr lang="en-IN" b="1" dirty="0" smtClean="0">
                <a:solidFill>
                  <a:schemeClr val="bg1"/>
                </a:solidFill>
              </a:rPr>
              <a:t>Consumer Electronics</a:t>
            </a:r>
            <a:endParaRPr lang="en-US" dirty="0" smtClean="0">
              <a:solidFill>
                <a:schemeClr val="bg1"/>
              </a:solidFill>
            </a:endParaRPr>
          </a:p>
          <a:p>
            <a:pPr>
              <a:lnSpc>
                <a:spcPct val="150000"/>
              </a:lnSpc>
              <a:buFont typeface="Wingdings" pitchFamily="2" charset="2"/>
              <a:buChar char="v"/>
            </a:pPr>
            <a:r>
              <a:rPr lang="en-IN" b="1" dirty="0" smtClean="0">
                <a:solidFill>
                  <a:schemeClr val="bg1"/>
                </a:solidFill>
              </a:rPr>
              <a:t>Industrial Application</a:t>
            </a:r>
            <a:endParaRPr lang="en-US" dirty="0">
              <a:solidFill>
                <a:schemeClr val="bg1"/>
              </a:solidFill>
            </a:endParaRPr>
          </a:p>
        </p:txBody>
      </p:sp>
      <p:sp>
        <p:nvSpPr>
          <p:cNvPr id="15" name="Rectangle 14"/>
          <p:cNvSpPr/>
          <p:nvPr/>
        </p:nvSpPr>
        <p:spPr>
          <a:xfrm>
            <a:off x="303212" y="1752600"/>
            <a:ext cx="1354153" cy="477054"/>
          </a:xfrm>
          <a:prstGeom prst="rect">
            <a:avLst/>
          </a:prstGeom>
        </p:spPr>
        <p:txBody>
          <a:bodyPr wrap="none">
            <a:spAutoFit/>
          </a:bodyPr>
          <a:lstStyle/>
          <a:p>
            <a:pPr marL="285750" indent="-285750"/>
            <a:r>
              <a:rPr lang="en-IN" sz="2500" b="1" dirty="0" smtClean="0">
                <a:solidFill>
                  <a:schemeClr val="bg1"/>
                </a:solidFill>
                <a:latin typeface="Calibri bold" pitchFamily="34" charset="0"/>
                <a:cs typeface="Calibri bold" pitchFamily="34" charset="0"/>
              </a:rPr>
              <a:t>Products</a:t>
            </a:r>
            <a:endParaRPr lang="en-IN" sz="2500" b="1" dirty="0">
              <a:solidFill>
                <a:schemeClr val="bg1"/>
              </a:solidFill>
              <a:latin typeface="Calibri bold" pitchFamily="34" charset="0"/>
              <a:cs typeface="Calibri bold" pitchFamily="34" charset="0"/>
            </a:endParaRPr>
          </a:p>
        </p:txBody>
      </p:sp>
      <p:sp>
        <p:nvSpPr>
          <p:cNvPr id="20" name="Date Placeholder 19"/>
          <p:cNvSpPr>
            <a:spLocks noGrp="1"/>
          </p:cNvSpPr>
          <p:nvPr>
            <p:ph type="dt" sz="half" idx="10"/>
          </p:nvPr>
        </p:nvSpPr>
        <p:spPr/>
        <p:txBody>
          <a:bodyPr/>
          <a:lstStyle/>
          <a:p>
            <a:fld id="{B80C6EBB-B885-4020-8664-A778F2A69AF7}" type="datetime1">
              <a:rPr lang="en-US" smtClean="0">
                <a:solidFill>
                  <a:schemeClr val="bg1"/>
                </a:solidFill>
              </a:rPr>
              <a:t>1/14/2020</a:t>
            </a:fld>
            <a:endParaRPr lang="en-US">
              <a:solidFill>
                <a:schemeClr val="bg1"/>
              </a:solidFill>
            </a:endParaRPr>
          </a:p>
        </p:txBody>
      </p:sp>
      <p:sp>
        <p:nvSpPr>
          <p:cNvPr id="21" name="Slide Number Placeholder 20"/>
          <p:cNvSpPr>
            <a:spLocks noGrp="1"/>
          </p:cNvSpPr>
          <p:nvPr>
            <p:ph type="sldNum" sz="quarter" idx="12"/>
          </p:nvPr>
        </p:nvSpPr>
        <p:spPr/>
        <p:txBody>
          <a:bodyPr/>
          <a:lstStyle/>
          <a:p>
            <a:fld id="{B6F15528-21DE-4FAA-801E-634DDDAF4B2B}" type="slidenum">
              <a:rPr lang="en-US" smtClean="0">
                <a:solidFill>
                  <a:schemeClr val="bg1"/>
                </a:solidFill>
              </a:rPr>
              <a:pPr/>
              <a:t>18</a:t>
            </a:fld>
            <a:endParaRPr lang="en-US">
              <a:solidFill>
                <a:schemeClr val="bg1"/>
              </a:solidFill>
            </a:endParaRPr>
          </a:p>
        </p:txBody>
      </p:sp>
      <p:sp>
        <p:nvSpPr>
          <p:cNvPr id="22" name="Footer Placeholder 21"/>
          <p:cNvSpPr>
            <a:spLocks noGrp="1"/>
          </p:cNvSpPr>
          <p:nvPr>
            <p:ph type="ftr" sz="quarter" idx="11"/>
          </p:nvPr>
        </p:nvSpPr>
        <p:spPr/>
        <p:txBody>
          <a:bodyPr/>
          <a:lstStyle/>
          <a:p>
            <a:r>
              <a:rPr lang="en-US" smtClean="0">
                <a:solidFill>
                  <a:schemeClr val="bg1"/>
                </a:solidFill>
              </a:rPr>
              <a:t>www.lecsindia.com</a:t>
            </a:r>
            <a:endParaRPr lang="en-US">
              <a:solidFill>
                <a:schemeClr val="bg1"/>
              </a:solidFill>
            </a:endParaRPr>
          </a:p>
        </p:txBody>
      </p:sp>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61612" y="228600"/>
            <a:ext cx="1622158" cy="576964"/>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25535" y="1132599"/>
            <a:ext cx="3149258" cy="2099312"/>
          </a:xfrm>
          <a:prstGeom prst="rect">
            <a:avLst/>
          </a:prstGeom>
          <a:ln>
            <a:solidFill>
              <a:schemeClr val="bg1"/>
            </a:solidFill>
          </a:ln>
          <a:effectLst>
            <a:outerShdw blurRad="50800" dist="38100" dir="2700000" algn="tl" rotWithShape="0">
              <a:prstClr val="black">
                <a:alpha val="40000"/>
              </a:prstClr>
            </a:outerShdw>
          </a:effectLst>
        </p:spPr>
      </p:pic>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3560" y="1117507"/>
            <a:ext cx="3198146" cy="2131900"/>
          </a:xfrm>
          <a:prstGeom prst="rect">
            <a:avLst/>
          </a:prstGeom>
          <a:ln>
            <a:solidFill>
              <a:schemeClr val="bg1"/>
            </a:solidFill>
          </a:ln>
          <a:effectLst>
            <a:outerShdw blurRad="50800" dist="38100" dir="2700000" algn="tl" rotWithShape="0">
              <a:prstClr val="black">
                <a:alpha val="40000"/>
              </a:prstClr>
            </a:outerShdw>
          </a:effectLst>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4875" y="3962400"/>
            <a:ext cx="3193868" cy="2129050"/>
          </a:xfrm>
          <a:prstGeom prst="rect">
            <a:avLst/>
          </a:prstGeom>
          <a:ln>
            <a:solidFill>
              <a:schemeClr val="bg1"/>
            </a:solidFill>
          </a:ln>
          <a:effectLst>
            <a:outerShdw blurRad="50800" dist="38100" dir="2700000" algn="tl" rotWithShape="0">
              <a:prstClr val="black">
                <a:alpha val="40000"/>
              </a:prstClr>
            </a:outerShdw>
          </a:effectLst>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2323" y="3985038"/>
            <a:ext cx="3222406" cy="2080174"/>
          </a:xfrm>
          <a:prstGeom prst="rect">
            <a:avLst/>
          </a:prstGeom>
          <a:ln>
            <a:solidFill>
              <a:schemeClr val="bg1"/>
            </a:solidFill>
          </a:ln>
          <a:effectLst>
            <a:outerShdw blurRad="50800" dist="38100" dir="2700000" algn="tl" rotWithShape="0">
              <a:prstClr val="black">
                <a:alpha val="40000"/>
              </a:prstClr>
            </a:outerShdw>
          </a:effectLst>
        </p:spPr>
      </p:pic>
      <p:sp>
        <p:nvSpPr>
          <p:cNvPr id="75" name="Rectangle 74"/>
          <p:cNvSpPr/>
          <p:nvPr/>
        </p:nvSpPr>
        <p:spPr>
          <a:xfrm>
            <a:off x="531812" y="316468"/>
            <a:ext cx="6579045" cy="553998"/>
          </a:xfrm>
          <a:prstGeom prst="rect">
            <a:avLst/>
          </a:prstGeom>
        </p:spPr>
        <p:txBody>
          <a:bodyPr wrap="none">
            <a:spAutoFit/>
          </a:bodyPr>
          <a:lstStyle/>
          <a:p>
            <a:r>
              <a:rPr lang="en-IN" sz="3000" b="1" dirty="0" err="1" smtClean="0">
                <a:solidFill>
                  <a:schemeClr val="bg1"/>
                </a:solidFill>
                <a:latin typeface="Lato" pitchFamily="34" charset="0"/>
              </a:rPr>
              <a:t>Engg</a:t>
            </a:r>
            <a:r>
              <a:rPr lang="en-IN" sz="3000" b="1" dirty="0" smtClean="0">
                <a:solidFill>
                  <a:schemeClr val="bg1"/>
                </a:solidFill>
                <a:latin typeface="Lato" pitchFamily="34" charset="0"/>
              </a:rPr>
              <a:t>. Plastic Manufacturing Facilities</a:t>
            </a:r>
            <a:endParaRPr lang="en-US" sz="3000" b="1" dirty="0">
              <a:solidFill>
                <a:schemeClr val="bg1"/>
              </a:solidFill>
              <a:latin typeface="Lato" pitchFamily="34" charset="0"/>
            </a:endParaRPr>
          </a:p>
        </p:txBody>
      </p:sp>
      <p:sp>
        <p:nvSpPr>
          <p:cNvPr id="36" name="Rectangle 35"/>
          <p:cNvSpPr/>
          <p:nvPr/>
        </p:nvSpPr>
        <p:spPr>
          <a:xfrm>
            <a:off x="7142700" y="3333690"/>
            <a:ext cx="2352247" cy="338554"/>
          </a:xfrm>
          <a:prstGeom prst="rect">
            <a:avLst/>
          </a:prstGeom>
          <a:ln>
            <a:noFill/>
          </a:ln>
          <a:effectLst/>
          <a:scene3d>
            <a:camera prst="orthographicFront">
              <a:rot lat="0" lon="0" rev="0"/>
            </a:camera>
            <a:lightRig rig="contrasting" dir="t">
              <a:rot lat="0" lon="0" rev="7800000"/>
            </a:lightRig>
          </a:scene3d>
          <a:sp3d>
            <a:bevelT w="139700" h="139700"/>
          </a:sp3d>
        </p:spPr>
        <p:txBody>
          <a:bodyPr wrap="none">
            <a:spAutoFit/>
          </a:bodyPr>
          <a:lstStyle/>
          <a:p>
            <a:pPr marL="285750" indent="-285750" algn="ctr"/>
            <a:r>
              <a:rPr lang="en-IN" sz="1600" b="1" i="1" dirty="0" smtClean="0">
                <a:solidFill>
                  <a:schemeClr val="bg1"/>
                </a:solidFill>
                <a:latin typeface="Calibri Light" pitchFamily="34" charset="0"/>
                <a:cs typeface="Calibri Light" pitchFamily="34" charset="0"/>
              </a:rPr>
              <a:t>Automatic Production Line</a:t>
            </a:r>
            <a:endParaRPr lang="en-IN" sz="1600" b="1" i="1" dirty="0">
              <a:solidFill>
                <a:schemeClr val="bg1"/>
              </a:solidFill>
              <a:latin typeface="Calibri Light" pitchFamily="34" charset="0"/>
              <a:cs typeface="Calibri Light" pitchFamily="34" charset="0"/>
            </a:endParaRPr>
          </a:p>
        </p:txBody>
      </p:sp>
      <p:sp>
        <p:nvSpPr>
          <p:cNvPr id="37" name="Rectangle 36"/>
          <p:cNvSpPr/>
          <p:nvPr/>
        </p:nvSpPr>
        <p:spPr>
          <a:xfrm>
            <a:off x="3078558" y="3294966"/>
            <a:ext cx="1966308" cy="338554"/>
          </a:xfrm>
          <a:prstGeom prst="rect">
            <a:avLst/>
          </a:prstGeom>
          <a:ln>
            <a:noFill/>
          </a:ln>
          <a:effectLst/>
          <a:scene3d>
            <a:camera prst="orthographicFront">
              <a:rot lat="0" lon="0" rev="0"/>
            </a:camera>
            <a:lightRig rig="contrasting" dir="t">
              <a:rot lat="0" lon="0" rev="7800000"/>
            </a:lightRig>
          </a:scene3d>
          <a:sp3d>
            <a:bevelT w="139700" h="139700"/>
          </a:sp3d>
        </p:spPr>
        <p:txBody>
          <a:bodyPr wrap="none">
            <a:spAutoFit/>
          </a:bodyPr>
          <a:lstStyle/>
          <a:p>
            <a:pPr marL="285750" indent="-285750" algn="ctr"/>
            <a:r>
              <a:rPr lang="en-IN" sz="1600" b="1" i="1" dirty="0" smtClean="0">
                <a:solidFill>
                  <a:schemeClr val="bg1"/>
                </a:solidFill>
                <a:latin typeface="Calibri Light" pitchFamily="34" charset="0"/>
                <a:cs typeface="Calibri Light" pitchFamily="34" charset="0"/>
              </a:rPr>
              <a:t>Plastic Moulding Shop</a:t>
            </a:r>
            <a:endParaRPr lang="en-IN" sz="1600" b="1" i="1" dirty="0">
              <a:solidFill>
                <a:schemeClr val="bg1"/>
              </a:solidFill>
              <a:latin typeface="Calibri Light" pitchFamily="34" charset="0"/>
              <a:cs typeface="Calibri Light" pitchFamily="34" charset="0"/>
            </a:endParaRPr>
          </a:p>
        </p:txBody>
      </p:sp>
      <p:sp>
        <p:nvSpPr>
          <p:cNvPr id="38" name="Rectangle 37"/>
          <p:cNvSpPr/>
          <p:nvPr/>
        </p:nvSpPr>
        <p:spPr>
          <a:xfrm>
            <a:off x="6954833" y="6099745"/>
            <a:ext cx="2613728" cy="338554"/>
          </a:xfrm>
          <a:prstGeom prst="rect">
            <a:avLst/>
          </a:prstGeom>
          <a:ln>
            <a:noFill/>
          </a:ln>
          <a:effectLst/>
          <a:scene3d>
            <a:camera prst="orthographicFront">
              <a:rot lat="0" lon="0" rev="0"/>
            </a:camera>
            <a:lightRig rig="contrasting" dir="t">
              <a:rot lat="0" lon="0" rev="7800000"/>
            </a:lightRig>
          </a:scene3d>
          <a:sp3d>
            <a:bevelT w="139700" h="139700"/>
          </a:sp3d>
        </p:spPr>
        <p:txBody>
          <a:bodyPr wrap="none">
            <a:spAutoFit/>
          </a:bodyPr>
          <a:lstStyle/>
          <a:p>
            <a:pPr marL="285750" indent="-285750" algn="ctr"/>
            <a:r>
              <a:rPr lang="en-IN" sz="1600" b="1" i="1" dirty="0" err="1" smtClean="0">
                <a:solidFill>
                  <a:schemeClr val="bg1"/>
                </a:solidFill>
                <a:latin typeface="Calibri Light" pitchFamily="34" charset="0"/>
                <a:cs typeface="Calibri Light" pitchFamily="34" charset="0"/>
              </a:rPr>
              <a:t>Robo</a:t>
            </a:r>
            <a:r>
              <a:rPr lang="en-IN" sz="1600" b="1" i="1" dirty="0" smtClean="0">
                <a:solidFill>
                  <a:schemeClr val="bg1"/>
                </a:solidFill>
                <a:latin typeface="Calibri Light" pitchFamily="34" charset="0"/>
                <a:cs typeface="Calibri Light" pitchFamily="34" charset="0"/>
              </a:rPr>
              <a:t> Arm for Insert Moulding</a:t>
            </a:r>
            <a:endParaRPr lang="en-IN" sz="1600" b="1" i="1" dirty="0">
              <a:solidFill>
                <a:schemeClr val="bg1"/>
              </a:solidFill>
              <a:latin typeface="Calibri Light" pitchFamily="34" charset="0"/>
              <a:cs typeface="Calibri Light" pitchFamily="34" charset="0"/>
            </a:endParaRPr>
          </a:p>
        </p:txBody>
      </p:sp>
      <p:sp>
        <p:nvSpPr>
          <p:cNvPr id="39" name="Rectangle 38"/>
          <p:cNvSpPr/>
          <p:nvPr/>
        </p:nvSpPr>
        <p:spPr>
          <a:xfrm>
            <a:off x="2937081" y="6099745"/>
            <a:ext cx="2232406" cy="338554"/>
          </a:xfrm>
          <a:prstGeom prst="rect">
            <a:avLst/>
          </a:prstGeom>
          <a:ln>
            <a:noFill/>
          </a:ln>
          <a:effectLst/>
          <a:scene3d>
            <a:camera prst="orthographicFront">
              <a:rot lat="0" lon="0" rev="0"/>
            </a:camera>
            <a:lightRig rig="contrasting" dir="t">
              <a:rot lat="0" lon="0" rev="7800000"/>
            </a:lightRig>
          </a:scene3d>
          <a:sp3d>
            <a:bevelT w="139700" h="139700"/>
          </a:sp3d>
        </p:spPr>
        <p:txBody>
          <a:bodyPr wrap="none">
            <a:spAutoFit/>
          </a:bodyPr>
          <a:lstStyle/>
          <a:p>
            <a:pPr marL="285750" indent="-285750" algn="ctr"/>
            <a:r>
              <a:rPr lang="en-IN" sz="1600" b="1" i="1" dirty="0" smtClean="0">
                <a:solidFill>
                  <a:schemeClr val="bg1"/>
                </a:solidFill>
                <a:latin typeface="Calibri Light" pitchFamily="34" charset="0"/>
                <a:cs typeface="Calibri Light" pitchFamily="34" charset="0"/>
              </a:rPr>
              <a:t>Automatic Assembly Line</a:t>
            </a:r>
            <a:endParaRPr lang="en-IN" sz="1600" b="1" i="1" dirty="0">
              <a:solidFill>
                <a:schemeClr val="bg1"/>
              </a:solidFill>
              <a:latin typeface="Calibri Light" pitchFamily="34" charset="0"/>
              <a:cs typeface="Calibri Light" pitchFamily="34" charset="0"/>
            </a:endParaRPr>
          </a:p>
        </p:txBody>
      </p:sp>
      <p:sp>
        <p:nvSpPr>
          <p:cNvPr id="15" name="Date Placeholder 14"/>
          <p:cNvSpPr>
            <a:spLocks noGrp="1"/>
          </p:cNvSpPr>
          <p:nvPr>
            <p:ph type="dt" sz="half" idx="10"/>
          </p:nvPr>
        </p:nvSpPr>
        <p:spPr/>
        <p:txBody>
          <a:bodyPr/>
          <a:lstStyle/>
          <a:p>
            <a:fld id="{7B33E5F2-8CAE-4B36-870F-E331145AB97F}" type="datetime1">
              <a:rPr lang="en-US" smtClean="0">
                <a:solidFill>
                  <a:schemeClr val="bg1"/>
                </a:solidFill>
              </a:rPr>
              <a:t>1/14/2020</a:t>
            </a:fld>
            <a:endParaRPr lang="en-US" dirty="0">
              <a:solidFill>
                <a:schemeClr val="bg1"/>
              </a:solidFill>
            </a:endParaRPr>
          </a:p>
        </p:txBody>
      </p:sp>
      <p:sp>
        <p:nvSpPr>
          <p:cNvPr id="20" name="Slide Number Placeholder 19"/>
          <p:cNvSpPr>
            <a:spLocks noGrp="1"/>
          </p:cNvSpPr>
          <p:nvPr>
            <p:ph type="sldNum" sz="quarter" idx="12"/>
          </p:nvPr>
        </p:nvSpPr>
        <p:spPr/>
        <p:txBody>
          <a:bodyPr/>
          <a:lstStyle/>
          <a:p>
            <a:fld id="{B6F15528-21DE-4FAA-801E-634DDDAF4B2B}" type="slidenum">
              <a:rPr lang="en-US" smtClean="0">
                <a:solidFill>
                  <a:schemeClr val="bg1"/>
                </a:solidFill>
              </a:rPr>
              <a:pPr/>
              <a:t>19</a:t>
            </a:fld>
            <a:endParaRPr lang="en-US">
              <a:solidFill>
                <a:schemeClr val="bg1"/>
              </a:solidFill>
            </a:endParaRPr>
          </a:p>
        </p:txBody>
      </p:sp>
      <p:sp>
        <p:nvSpPr>
          <p:cNvPr id="21" name="Footer Placeholder 20"/>
          <p:cNvSpPr>
            <a:spLocks noGrp="1"/>
          </p:cNvSpPr>
          <p:nvPr>
            <p:ph type="ftr" sz="quarter" idx="11"/>
          </p:nvPr>
        </p:nvSpPr>
        <p:spPr/>
        <p:txBody>
          <a:bodyPr/>
          <a:lstStyle/>
          <a:p>
            <a:r>
              <a:rPr lang="en-US" smtClean="0">
                <a:solidFill>
                  <a:schemeClr val="bg1"/>
                </a:solidFill>
              </a:rPr>
              <a:t>www.lecsindia.com</a:t>
            </a:r>
            <a:endParaRPr lang="en-US">
              <a:solidFill>
                <a:schemeClr val="bg1"/>
              </a:solidFill>
            </a:endParaRPr>
          </a:p>
        </p:txBody>
      </p:sp>
      <p:pic>
        <p:nvPicPr>
          <p:cNvPr id="22" name="Picture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61612" y="228600"/>
            <a:ext cx="1622158" cy="576964"/>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ctangle 74"/>
          <p:cNvSpPr/>
          <p:nvPr/>
        </p:nvSpPr>
        <p:spPr>
          <a:xfrm>
            <a:off x="227012" y="152400"/>
            <a:ext cx="7151253" cy="784830"/>
          </a:xfrm>
          <a:prstGeom prst="rect">
            <a:avLst/>
          </a:prstGeom>
        </p:spPr>
        <p:txBody>
          <a:bodyPr wrap="none">
            <a:spAutoFit/>
          </a:bodyPr>
          <a:lstStyle/>
          <a:p>
            <a:r>
              <a:rPr lang="en-IN" sz="4500" b="1" dirty="0" err="1" smtClean="0">
                <a:solidFill>
                  <a:schemeClr val="bg1"/>
                </a:solidFill>
                <a:latin typeface="Calibri bold" pitchFamily="34" charset="0"/>
                <a:cs typeface="Calibri bold" pitchFamily="34" charset="0"/>
              </a:rPr>
              <a:t>Engg</a:t>
            </a:r>
            <a:r>
              <a:rPr lang="en-IN" sz="4500" b="1" dirty="0" smtClean="0">
                <a:solidFill>
                  <a:schemeClr val="bg1"/>
                </a:solidFill>
                <a:latin typeface="Calibri bold" pitchFamily="34" charset="0"/>
                <a:cs typeface="Calibri bold" pitchFamily="34" charset="0"/>
              </a:rPr>
              <a:t>. Plastic </a:t>
            </a:r>
            <a:r>
              <a:rPr lang="en-IN" sz="4500" b="1" dirty="0" smtClean="0">
                <a:solidFill>
                  <a:schemeClr val="bg1"/>
                </a:solidFill>
                <a:latin typeface="Calibri Light" pitchFamily="34" charset="0"/>
                <a:cs typeface="Calibri Light" pitchFamily="34" charset="0"/>
              </a:rPr>
              <a:t>Testing Facilities</a:t>
            </a:r>
            <a:endParaRPr lang="en-US" sz="4500" b="1" dirty="0">
              <a:solidFill>
                <a:schemeClr val="bg1"/>
              </a:solidFill>
              <a:latin typeface="Calibri Light" pitchFamily="34" charset="0"/>
              <a:cs typeface="Calibri Light" pitchFamily="34" charset="0"/>
            </a:endParaRPr>
          </a:p>
        </p:txBody>
      </p:sp>
      <p:sp>
        <p:nvSpPr>
          <p:cNvPr id="36" name="Rectangle 35"/>
          <p:cNvSpPr/>
          <p:nvPr/>
        </p:nvSpPr>
        <p:spPr>
          <a:xfrm>
            <a:off x="8365481" y="3276600"/>
            <a:ext cx="2175596" cy="413062"/>
          </a:xfrm>
          <a:prstGeom prst="rect">
            <a:avLst/>
          </a:prstGeom>
        </p:spPr>
        <p:txBody>
          <a:bodyPr wrap="none">
            <a:spAutoFit/>
          </a:bodyPr>
          <a:lstStyle/>
          <a:p>
            <a:pPr marL="285750" indent="-285750">
              <a:lnSpc>
                <a:spcPct val="150000"/>
              </a:lnSpc>
            </a:pPr>
            <a:r>
              <a:rPr lang="en-IN" sz="1600" b="1" i="1" dirty="0" smtClean="0">
                <a:solidFill>
                  <a:schemeClr val="bg1"/>
                </a:solidFill>
                <a:latin typeface="Lato Light" pitchFamily="34" charset="0"/>
              </a:rPr>
              <a:t>Video Measuring System</a:t>
            </a:r>
            <a:endParaRPr lang="en-IN" sz="1600" b="1" i="1" dirty="0">
              <a:solidFill>
                <a:schemeClr val="bg1"/>
              </a:solidFill>
              <a:latin typeface="Lato Light" pitchFamily="34" charset="0"/>
            </a:endParaRPr>
          </a:p>
        </p:txBody>
      </p: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3145" y="916338"/>
            <a:ext cx="3580268" cy="2386627"/>
          </a:xfrm>
          <a:prstGeom prst="rect">
            <a:avLst/>
          </a:prstGeom>
          <a:ln>
            <a:solidFill>
              <a:schemeClr val="bg1"/>
            </a:solidFill>
          </a:ln>
          <a:effectLst>
            <a:outerShdw blurRad="50800" dist="38100" dir="2700000" algn="tl" rotWithShape="0">
              <a:prstClr val="black">
                <a:alpha val="40000"/>
              </a:prstClr>
            </a:outerShdw>
          </a:effectLst>
        </p:spPr>
      </p:pic>
      <p:sp>
        <p:nvSpPr>
          <p:cNvPr id="38" name="Rectangle 37"/>
          <p:cNvSpPr/>
          <p:nvPr/>
        </p:nvSpPr>
        <p:spPr>
          <a:xfrm>
            <a:off x="8854486" y="6292538"/>
            <a:ext cx="1066318" cy="413062"/>
          </a:xfrm>
          <a:prstGeom prst="rect">
            <a:avLst/>
          </a:prstGeom>
        </p:spPr>
        <p:txBody>
          <a:bodyPr wrap="none">
            <a:spAutoFit/>
          </a:bodyPr>
          <a:lstStyle/>
          <a:p>
            <a:pPr marL="285750" indent="-285750">
              <a:lnSpc>
                <a:spcPct val="150000"/>
              </a:lnSpc>
            </a:pPr>
            <a:r>
              <a:rPr lang="en-IN" sz="1600" b="1" i="1" dirty="0" smtClean="0">
                <a:solidFill>
                  <a:schemeClr val="bg1"/>
                </a:solidFill>
                <a:latin typeface="Lato Light" pitchFamily="34" charset="0"/>
              </a:rPr>
              <a:t>Plastic Lab</a:t>
            </a:r>
            <a:endParaRPr lang="en-IN" sz="1600" b="1" i="1" dirty="0">
              <a:solidFill>
                <a:schemeClr val="bg1"/>
              </a:solidFill>
              <a:latin typeface="Lato Light" pitchFamily="34" charset="0"/>
            </a:endParaRPr>
          </a:p>
        </p:txBody>
      </p:sp>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71829" y="3893926"/>
            <a:ext cx="3562900" cy="2375050"/>
          </a:xfrm>
          <a:prstGeom prst="rect">
            <a:avLst/>
          </a:prstGeom>
          <a:ln>
            <a:solidFill>
              <a:schemeClr val="bg1"/>
            </a:solidFill>
          </a:ln>
          <a:effectLst>
            <a:outerShdw blurRad="50800" dist="38100" dir="2700000" algn="tl" rotWithShape="0">
              <a:prstClr val="black">
                <a:alpha val="40000"/>
              </a:prstClr>
            </a:outerShdw>
          </a:effectLst>
        </p:spPr>
      </p:pic>
      <p:sp>
        <p:nvSpPr>
          <p:cNvPr id="37" name="Rectangle 36"/>
          <p:cNvSpPr/>
          <p:nvPr/>
        </p:nvSpPr>
        <p:spPr>
          <a:xfrm>
            <a:off x="4636783" y="6096000"/>
            <a:ext cx="1124026" cy="413062"/>
          </a:xfrm>
          <a:prstGeom prst="rect">
            <a:avLst/>
          </a:prstGeom>
        </p:spPr>
        <p:txBody>
          <a:bodyPr wrap="none">
            <a:spAutoFit/>
          </a:bodyPr>
          <a:lstStyle/>
          <a:p>
            <a:pPr marL="285750" indent="-285750">
              <a:lnSpc>
                <a:spcPct val="150000"/>
              </a:lnSpc>
            </a:pPr>
            <a:r>
              <a:rPr lang="en-IN" sz="1600" b="1" i="1" dirty="0" smtClean="0">
                <a:solidFill>
                  <a:schemeClr val="bg1"/>
                </a:solidFill>
                <a:latin typeface="Lato Light" pitchFamily="34" charset="0"/>
              </a:rPr>
              <a:t>Microscope</a:t>
            </a:r>
            <a:endParaRPr lang="en-IN" sz="1600" b="1" i="1" dirty="0">
              <a:solidFill>
                <a:schemeClr val="bg1"/>
              </a:solidFill>
              <a:latin typeface="Lato Light" pitchFamily="34" charset="0"/>
            </a:endParaRPr>
          </a:p>
        </p:txBody>
      </p:sp>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86253" y="1349927"/>
            <a:ext cx="3080068" cy="4620524"/>
          </a:xfrm>
          <a:prstGeom prst="rect">
            <a:avLst/>
          </a:prstGeom>
          <a:ln>
            <a:solidFill>
              <a:schemeClr val="bg1"/>
            </a:solidFill>
          </a:ln>
          <a:effectLst>
            <a:outerShdw blurRad="50800" dist="38100" dir="2700000" algn="tl" rotWithShape="0">
              <a:prstClr val="black">
                <a:alpha val="40000"/>
              </a:prstClr>
            </a:outerShdw>
          </a:effectLst>
        </p:spPr>
      </p:pic>
      <p:sp>
        <p:nvSpPr>
          <p:cNvPr id="39" name="Rectangle 38"/>
          <p:cNvSpPr/>
          <p:nvPr/>
        </p:nvSpPr>
        <p:spPr>
          <a:xfrm>
            <a:off x="1223874" y="6096000"/>
            <a:ext cx="1492716" cy="413062"/>
          </a:xfrm>
          <a:prstGeom prst="rect">
            <a:avLst/>
          </a:prstGeom>
        </p:spPr>
        <p:txBody>
          <a:bodyPr wrap="none">
            <a:spAutoFit/>
          </a:bodyPr>
          <a:lstStyle/>
          <a:p>
            <a:pPr marL="285750" indent="-285750">
              <a:lnSpc>
                <a:spcPct val="150000"/>
              </a:lnSpc>
            </a:pPr>
            <a:r>
              <a:rPr lang="en-IN" sz="1600" b="1" i="1" dirty="0" smtClean="0">
                <a:solidFill>
                  <a:schemeClr val="bg1"/>
                </a:solidFill>
                <a:latin typeface="Lato Light" pitchFamily="34" charset="0"/>
              </a:rPr>
              <a:t>Profile Projector</a:t>
            </a:r>
            <a:endParaRPr lang="en-IN" sz="1600" b="1" i="1" dirty="0">
              <a:solidFill>
                <a:schemeClr val="bg1"/>
              </a:solidFill>
              <a:latin typeface="Lato Light" pitchFamily="34" charset="0"/>
            </a:endParaRPr>
          </a:p>
        </p:txBody>
      </p:sp>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2453" y="1349927"/>
            <a:ext cx="3080068" cy="4620524"/>
          </a:xfrm>
          <a:prstGeom prst="rect">
            <a:avLst/>
          </a:prstGeom>
          <a:ln>
            <a:solidFill>
              <a:schemeClr val="bg1"/>
            </a:solidFill>
          </a:ln>
          <a:effectLst>
            <a:outerShdw blurRad="50800" dist="38100" dir="2700000" algn="tl" rotWithShape="0">
              <a:prstClr val="black">
                <a:alpha val="40000"/>
              </a:prstClr>
            </a:outerShdw>
          </a:effectLst>
        </p:spPr>
      </p:pic>
      <p:sp>
        <p:nvSpPr>
          <p:cNvPr id="15" name="Date Placeholder 14"/>
          <p:cNvSpPr>
            <a:spLocks noGrp="1"/>
          </p:cNvSpPr>
          <p:nvPr>
            <p:ph type="dt" sz="half" idx="10"/>
          </p:nvPr>
        </p:nvSpPr>
        <p:spPr/>
        <p:txBody>
          <a:bodyPr/>
          <a:lstStyle/>
          <a:p>
            <a:fld id="{171DBEDD-AE4F-4ADC-8929-63644090C3E9}" type="datetime1">
              <a:rPr lang="en-US" smtClean="0">
                <a:solidFill>
                  <a:schemeClr val="bg1"/>
                </a:solidFill>
              </a:rPr>
              <a:t>1/14/2020</a:t>
            </a:fld>
            <a:endParaRPr lang="en-US" dirty="0">
              <a:solidFill>
                <a:schemeClr val="bg1"/>
              </a:solidFill>
            </a:endParaRPr>
          </a:p>
        </p:txBody>
      </p:sp>
      <p:sp>
        <p:nvSpPr>
          <p:cNvPr id="16" name="Slide Number Placeholder 15"/>
          <p:cNvSpPr>
            <a:spLocks noGrp="1"/>
          </p:cNvSpPr>
          <p:nvPr>
            <p:ph type="sldNum" sz="quarter" idx="12"/>
          </p:nvPr>
        </p:nvSpPr>
        <p:spPr/>
        <p:txBody>
          <a:bodyPr/>
          <a:lstStyle/>
          <a:p>
            <a:fld id="{B6F15528-21DE-4FAA-801E-634DDDAF4B2B}" type="slidenum">
              <a:rPr lang="en-US" smtClean="0">
                <a:solidFill>
                  <a:schemeClr val="bg1"/>
                </a:solidFill>
              </a:rPr>
              <a:pPr/>
              <a:t>20</a:t>
            </a:fld>
            <a:endParaRPr lang="en-US">
              <a:solidFill>
                <a:schemeClr val="bg1"/>
              </a:solidFill>
            </a:endParaRPr>
          </a:p>
        </p:txBody>
      </p:sp>
      <p:sp>
        <p:nvSpPr>
          <p:cNvPr id="17" name="Footer Placeholder 16"/>
          <p:cNvSpPr>
            <a:spLocks noGrp="1"/>
          </p:cNvSpPr>
          <p:nvPr>
            <p:ph type="ftr" sz="quarter" idx="11"/>
          </p:nvPr>
        </p:nvSpPr>
        <p:spPr/>
        <p:txBody>
          <a:bodyPr/>
          <a:lstStyle/>
          <a:p>
            <a:r>
              <a:rPr lang="en-US" smtClean="0">
                <a:solidFill>
                  <a:schemeClr val="bg1"/>
                </a:solidFill>
              </a:rPr>
              <a:t>www.lecsindia.com</a:t>
            </a:r>
            <a:endParaRPr lang="en-US">
              <a:solidFill>
                <a:schemeClr val="bg1"/>
              </a:solidFill>
            </a:endParaRPr>
          </a:p>
        </p:txBody>
      </p:sp>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61612" y="228600"/>
            <a:ext cx="1622158" cy="576964"/>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ctangle 74"/>
          <p:cNvSpPr/>
          <p:nvPr/>
        </p:nvSpPr>
        <p:spPr>
          <a:xfrm>
            <a:off x="227012" y="76200"/>
            <a:ext cx="7007239" cy="861774"/>
          </a:xfrm>
          <a:prstGeom prst="rect">
            <a:avLst/>
          </a:prstGeom>
        </p:spPr>
        <p:txBody>
          <a:bodyPr wrap="none">
            <a:spAutoFit/>
          </a:bodyPr>
          <a:lstStyle/>
          <a:p>
            <a:r>
              <a:rPr lang="en-IN" sz="5000" dirty="0" err="1" smtClean="0">
                <a:solidFill>
                  <a:schemeClr val="bg1"/>
                </a:solidFill>
                <a:latin typeface="Calibri bold" pitchFamily="34" charset="0"/>
                <a:cs typeface="Calibri bold" pitchFamily="34" charset="0"/>
              </a:rPr>
              <a:t>Engg</a:t>
            </a:r>
            <a:r>
              <a:rPr lang="en-IN" sz="5000" dirty="0" smtClean="0">
                <a:solidFill>
                  <a:schemeClr val="bg1"/>
                </a:solidFill>
                <a:latin typeface="Calibri bold" pitchFamily="34" charset="0"/>
                <a:cs typeface="Calibri bold" pitchFamily="34" charset="0"/>
              </a:rPr>
              <a:t>. </a:t>
            </a:r>
            <a:r>
              <a:rPr lang="en-IN" sz="5000" dirty="0" smtClean="0">
                <a:solidFill>
                  <a:schemeClr val="bg1"/>
                </a:solidFill>
                <a:latin typeface="Calibri Light" pitchFamily="34" charset="0"/>
                <a:cs typeface="Calibri Light" pitchFamily="34" charset="0"/>
              </a:rPr>
              <a:t>Plastic Components</a:t>
            </a:r>
            <a:endParaRPr lang="en-US" sz="5000" b="1" dirty="0">
              <a:solidFill>
                <a:schemeClr val="bg1"/>
              </a:solidFill>
              <a:latin typeface="Calibri Light" pitchFamily="34" charset="0"/>
              <a:cs typeface="Calibri Light" pitchFamily="34" charset="0"/>
            </a:endParaRPr>
          </a:p>
        </p:txBody>
      </p:sp>
      <p:sp>
        <p:nvSpPr>
          <p:cNvPr id="53" name="Rectangle 52"/>
          <p:cNvSpPr/>
          <p:nvPr/>
        </p:nvSpPr>
        <p:spPr>
          <a:xfrm>
            <a:off x="7883337" y="3773884"/>
            <a:ext cx="3805850" cy="2629053"/>
          </a:xfrm>
          <a:prstGeom prst="rect">
            <a:avLst/>
          </a:prstGeom>
        </p:spPr>
        <p:txBody>
          <a:bodyPr wrap="none">
            <a:spAutoFit/>
          </a:bodyPr>
          <a:lstStyle/>
          <a:p>
            <a:pPr marL="285750" indent="-285750">
              <a:lnSpc>
                <a:spcPct val="150000"/>
              </a:lnSpc>
              <a:buFont typeface="Wingdings" pitchFamily="2" charset="2"/>
              <a:buChar char="v"/>
            </a:pPr>
            <a:r>
              <a:rPr lang="en-IN" sz="1600" b="1" dirty="0" smtClean="0">
                <a:solidFill>
                  <a:schemeClr val="bg1"/>
                </a:solidFill>
                <a:latin typeface="Lato Light" pitchFamily="34" charset="0"/>
              </a:rPr>
              <a:t>World class machineries</a:t>
            </a:r>
          </a:p>
          <a:p>
            <a:pPr marL="285750" indent="-285750">
              <a:lnSpc>
                <a:spcPct val="150000"/>
              </a:lnSpc>
              <a:buFont typeface="Wingdings" pitchFamily="2" charset="2"/>
              <a:buChar char="v"/>
            </a:pPr>
            <a:r>
              <a:rPr lang="en-IN" sz="1600" b="1" dirty="0" smtClean="0">
                <a:solidFill>
                  <a:schemeClr val="bg1"/>
                </a:solidFill>
                <a:latin typeface="Lato Light" pitchFamily="34" charset="0"/>
              </a:rPr>
              <a:t>Mould size: up to 1250mm * 850mm.</a:t>
            </a:r>
          </a:p>
          <a:p>
            <a:pPr marL="285750" indent="-285750">
              <a:lnSpc>
                <a:spcPct val="150000"/>
              </a:lnSpc>
              <a:buFont typeface="Wingdings" pitchFamily="2" charset="2"/>
              <a:buChar char="v"/>
            </a:pPr>
            <a:r>
              <a:rPr lang="en-IN" sz="1600" b="1" dirty="0" smtClean="0">
                <a:solidFill>
                  <a:schemeClr val="bg1"/>
                </a:solidFill>
                <a:latin typeface="Lato Light" pitchFamily="34" charset="0"/>
              </a:rPr>
              <a:t>Mould weight: up to 6MT</a:t>
            </a:r>
          </a:p>
          <a:p>
            <a:pPr marL="285750" indent="-285750">
              <a:lnSpc>
                <a:spcPct val="150000"/>
              </a:lnSpc>
              <a:buFont typeface="Wingdings" pitchFamily="2" charset="2"/>
              <a:buChar char="v"/>
            </a:pPr>
            <a:r>
              <a:rPr lang="en-IN" sz="1600" b="1" dirty="0" smtClean="0">
                <a:solidFill>
                  <a:schemeClr val="bg1"/>
                </a:solidFill>
                <a:latin typeface="Lato Light" pitchFamily="34" charset="0"/>
              </a:rPr>
              <a:t>Component accuracy: up to 20 microns</a:t>
            </a:r>
          </a:p>
          <a:p>
            <a:pPr marL="285750" indent="-285750">
              <a:lnSpc>
                <a:spcPct val="150000"/>
              </a:lnSpc>
              <a:buFont typeface="Wingdings" pitchFamily="2" charset="2"/>
              <a:buChar char="v"/>
            </a:pPr>
            <a:r>
              <a:rPr lang="en-IN" sz="1600" b="1" dirty="0" smtClean="0">
                <a:solidFill>
                  <a:schemeClr val="bg1"/>
                </a:solidFill>
                <a:latin typeface="Lato Light" pitchFamily="34" charset="0"/>
              </a:rPr>
              <a:t>Mould life: up to 10Mn shots</a:t>
            </a:r>
          </a:p>
          <a:p>
            <a:pPr marL="285750" indent="-285750">
              <a:lnSpc>
                <a:spcPct val="150000"/>
              </a:lnSpc>
              <a:buFont typeface="Wingdings" pitchFamily="2" charset="2"/>
              <a:buChar char="v"/>
            </a:pPr>
            <a:r>
              <a:rPr lang="en-IN" sz="1600" b="1" dirty="0" smtClean="0">
                <a:solidFill>
                  <a:schemeClr val="bg1"/>
                </a:solidFill>
                <a:latin typeface="Lato Light" pitchFamily="34" charset="0"/>
              </a:rPr>
              <a:t>Complete In house design </a:t>
            </a:r>
          </a:p>
          <a:p>
            <a:pPr marL="285750" indent="-285750">
              <a:lnSpc>
                <a:spcPct val="150000"/>
              </a:lnSpc>
              <a:buFont typeface="Wingdings" pitchFamily="2" charset="2"/>
              <a:buChar char="v"/>
            </a:pPr>
            <a:endParaRPr lang="en-IN" sz="1600" b="1" dirty="0">
              <a:solidFill>
                <a:schemeClr val="bg1"/>
              </a:solidFill>
              <a:latin typeface="Lato Light" pitchFamily="34" charset="0"/>
            </a:endParaRPr>
          </a:p>
        </p:txBody>
      </p:sp>
      <p:grpSp>
        <p:nvGrpSpPr>
          <p:cNvPr id="42" name="Group 41"/>
          <p:cNvGrpSpPr/>
          <p:nvPr/>
        </p:nvGrpSpPr>
        <p:grpSpPr>
          <a:xfrm>
            <a:off x="7542212" y="1066800"/>
            <a:ext cx="2293450" cy="2221918"/>
            <a:chOff x="3118887" y="1150951"/>
            <a:chExt cx="2293450" cy="2221918"/>
          </a:xfrm>
        </p:grpSpPr>
        <p:sp>
          <p:nvSpPr>
            <p:cNvPr id="28" name="Rectangle 27"/>
            <p:cNvSpPr/>
            <p:nvPr/>
          </p:nvSpPr>
          <p:spPr>
            <a:xfrm>
              <a:off x="3534482" y="2959807"/>
              <a:ext cx="1462260" cy="413062"/>
            </a:xfrm>
            <a:prstGeom prst="rect">
              <a:avLst/>
            </a:prstGeom>
          </p:spPr>
          <p:txBody>
            <a:bodyPr wrap="none">
              <a:spAutoFit/>
            </a:bodyPr>
            <a:lstStyle/>
            <a:p>
              <a:pPr marL="285750" indent="-285750">
                <a:lnSpc>
                  <a:spcPct val="150000"/>
                </a:lnSpc>
              </a:pPr>
              <a:r>
                <a:rPr lang="en-IN" sz="1600" b="1" i="1" dirty="0" smtClean="0">
                  <a:solidFill>
                    <a:schemeClr val="bg1"/>
                  </a:solidFill>
                  <a:latin typeface="Lato Light" pitchFamily="34" charset="0"/>
                </a:rPr>
                <a:t>Insert Moulding</a:t>
              </a:r>
              <a:endParaRPr lang="en-IN" sz="1600" b="1" i="1" dirty="0">
                <a:solidFill>
                  <a:schemeClr val="bg1"/>
                </a:solidFill>
                <a:latin typeface="Lato Light" pitchFamily="34" charset="0"/>
              </a:endParaRPr>
            </a:p>
          </p:txBody>
        </p:sp>
        <p:pic>
          <p:nvPicPr>
            <p:cNvPr id="37" name="Picture 3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18887" y="1150951"/>
              <a:ext cx="2293450" cy="1812899"/>
            </a:xfrm>
            <a:prstGeom prst="rect">
              <a:avLst/>
            </a:prstGeom>
            <a:effectLst>
              <a:outerShdw blurRad="50800" dist="38100" dir="2700000" algn="tl" rotWithShape="0">
                <a:prstClr val="black">
                  <a:alpha val="40000"/>
                </a:prstClr>
              </a:outerShdw>
            </a:effectLst>
          </p:spPr>
        </p:pic>
      </p:grpSp>
      <p:grpSp>
        <p:nvGrpSpPr>
          <p:cNvPr id="43" name="Group 42"/>
          <p:cNvGrpSpPr/>
          <p:nvPr/>
        </p:nvGrpSpPr>
        <p:grpSpPr>
          <a:xfrm>
            <a:off x="3732212" y="1066800"/>
            <a:ext cx="2360271" cy="2297677"/>
            <a:chOff x="5942977" y="1075192"/>
            <a:chExt cx="2360271" cy="2297677"/>
          </a:xfrm>
        </p:grpSpPr>
        <p:sp>
          <p:nvSpPr>
            <p:cNvPr id="30" name="Rectangle 29"/>
            <p:cNvSpPr/>
            <p:nvPr/>
          </p:nvSpPr>
          <p:spPr>
            <a:xfrm>
              <a:off x="6560298" y="2959807"/>
              <a:ext cx="1125629" cy="413062"/>
            </a:xfrm>
            <a:prstGeom prst="rect">
              <a:avLst/>
            </a:prstGeom>
          </p:spPr>
          <p:txBody>
            <a:bodyPr wrap="none">
              <a:spAutoFit/>
            </a:bodyPr>
            <a:lstStyle/>
            <a:p>
              <a:pPr marL="285750" indent="-285750">
                <a:lnSpc>
                  <a:spcPct val="150000"/>
                </a:lnSpc>
              </a:pPr>
              <a:r>
                <a:rPr lang="en-IN" sz="1600" b="1" i="1" dirty="0" smtClean="0">
                  <a:solidFill>
                    <a:schemeClr val="bg1"/>
                  </a:solidFill>
                  <a:latin typeface="Lato Light" pitchFamily="34" charset="0"/>
                </a:rPr>
                <a:t>Die Casting</a:t>
              </a:r>
              <a:endParaRPr lang="en-IN" sz="1600" b="1" i="1" dirty="0">
                <a:solidFill>
                  <a:schemeClr val="bg1"/>
                </a:solidFill>
                <a:latin typeface="Lato Light" pitchFamily="34" charset="0"/>
              </a:endParaRPr>
            </a:p>
          </p:txBody>
        </p:sp>
        <p:pic>
          <p:nvPicPr>
            <p:cNvPr id="36" name="Picture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2977" y="1075192"/>
              <a:ext cx="2360271" cy="1888217"/>
            </a:xfrm>
            <a:prstGeom prst="rect">
              <a:avLst/>
            </a:prstGeom>
            <a:effectLst>
              <a:outerShdw blurRad="50800" dist="38100" dir="2700000" algn="tl" rotWithShape="0">
                <a:prstClr val="black">
                  <a:alpha val="40000"/>
                </a:prstClr>
              </a:outerShdw>
            </a:effectLst>
          </p:spPr>
        </p:pic>
      </p:grpSp>
      <p:grpSp>
        <p:nvGrpSpPr>
          <p:cNvPr id="50" name="Group 49"/>
          <p:cNvGrpSpPr/>
          <p:nvPr/>
        </p:nvGrpSpPr>
        <p:grpSpPr>
          <a:xfrm>
            <a:off x="3505378" y="3556000"/>
            <a:ext cx="3678621" cy="3149600"/>
            <a:chOff x="3122612" y="1143000"/>
            <a:chExt cx="3678621" cy="3149600"/>
          </a:xfrm>
        </p:grpSpPr>
        <p:sp>
          <p:nvSpPr>
            <p:cNvPr id="34" name="Rectangle 33"/>
            <p:cNvSpPr/>
            <p:nvPr/>
          </p:nvSpPr>
          <p:spPr>
            <a:xfrm>
              <a:off x="3824198" y="3879538"/>
              <a:ext cx="2114681" cy="413062"/>
            </a:xfrm>
            <a:prstGeom prst="rect">
              <a:avLst/>
            </a:prstGeom>
          </p:spPr>
          <p:txBody>
            <a:bodyPr wrap="none">
              <a:spAutoFit/>
            </a:bodyPr>
            <a:lstStyle/>
            <a:p>
              <a:pPr marL="285750" indent="-285750">
                <a:lnSpc>
                  <a:spcPct val="150000"/>
                </a:lnSpc>
              </a:pPr>
              <a:r>
                <a:rPr lang="en-IN" sz="1600" b="1" i="1" dirty="0" smtClean="0">
                  <a:solidFill>
                    <a:schemeClr val="bg1"/>
                  </a:solidFill>
                  <a:latin typeface="Lato Light" pitchFamily="34" charset="0"/>
                </a:rPr>
                <a:t>High </a:t>
              </a:r>
              <a:r>
                <a:rPr lang="en-IN" sz="1600" b="1" i="1" dirty="0" err="1" smtClean="0">
                  <a:solidFill>
                    <a:schemeClr val="bg1"/>
                  </a:solidFill>
                  <a:latin typeface="Lato Light" pitchFamily="34" charset="0"/>
                </a:rPr>
                <a:t>Cavitation</a:t>
              </a:r>
              <a:r>
                <a:rPr lang="en-IN" sz="1600" b="1" i="1" dirty="0" smtClean="0">
                  <a:solidFill>
                    <a:schemeClr val="bg1"/>
                  </a:solidFill>
                  <a:latin typeface="Lato Light" pitchFamily="34" charset="0"/>
                </a:rPr>
                <a:t> Moulds</a:t>
              </a:r>
              <a:endParaRPr lang="en-IN" sz="1600" b="1" i="1" dirty="0">
                <a:solidFill>
                  <a:schemeClr val="bg1"/>
                </a:solidFill>
                <a:latin typeface="Lato Light" pitchFamily="34" charset="0"/>
              </a:endParaRPr>
            </a:p>
          </p:txBody>
        </p:sp>
        <p:pic>
          <p:nvPicPr>
            <p:cNvPr id="44" name="Picture 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22612" y="1143000"/>
              <a:ext cx="3678621" cy="2641600"/>
            </a:xfrm>
            <a:prstGeom prst="rect">
              <a:avLst/>
            </a:prstGeom>
            <a:effectLst>
              <a:outerShdw blurRad="50800" dist="38100" dir="2700000" algn="tl" rotWithShape="0">
                <a:prstClr val="black">
                  <a:alpha val="40000"/>
                </a:prstClr>
              </a:outerShdw>
            </a:effectLst>
          </p:spPr>
        </p:pic>
      </p:grpSp>
      <p:sp>
        <p:nvSpPr>
          <p:cNvPr id="33" name="TextBox 32"/>
          <p:cNvSpPr txBox="1"/>
          <p:nvPr/>
        </p:nvSpPr>
        <p:spPr>
          <a:xfrm>
            <a:off x="227012" y="1924883"/>
            <a:ext cx="3124200" cy="4096121"/>
          </a:xfrm>
          <a:prstGeom prst="rect">
            <a:avLst/>
          </a:prstGeom>
          <a:noFill/>
        </p:spPr>
        <p:txBody>
          <a:bodyPr wrap="square" rtlCol="0">
            <a:spAutoFit/>
          </a:bodyPr>
          <a:lstStyle/>
          <a:p>
            <a:pPr>
              <a:lnSpc>
                <a:spcPct val="150000"/>
              </a:lnSpc>
              <a:buFont typeface="Wingdings" pitchFamily="2" charset="2"/>
              <a:buChar char="v"/>
            </a:pPr>
            <a:r>
              <a:rPr lang="en-IN" sz="1600" b="1" dirty="0" smtClean="0">
                <a:solidFill>
                  <a:schemeClr val="bg1"/>
                </a:solidFill>
                <a:latin typeface="Calibri Light" pitchFamily="34" charset="0"/>
                <a:cs typeface="Calibri Light" pitchFamily="34" charset="0"/>
              </a:rPr>
              <a:t>Thermoplastic injection moulds</a:t>
            </a:r>
            <a:endParaRPr lang="en-US" sz="1600" b="1" dirty="0" smtClean="0">
              <a:solidFill>
                <a:schemeClr val="bg1"/>
              </a:solidFill>
              <a:latin typeface="Calibri Light" pitchFamily="34" charset="0"/>
              <a:cs typeface="Calibri Light" pitchFamily="34" charset="0"/>
            </a:endParaRPr>
          </a:p>
          <a:p>
            <a:pPr>
              <a:lnSpc>
                <a:spcPct val="150000"/>
              </a:lnSpc>
              <a:buFont typeface="Wingdings" pitchFamily="2" charset="2"/>
              <a:buChar char="v"/>
            </a:pPr>
            <a:r>
              <a:rPr lang="en-IN" sz="1600" b="1" dirty="0" smtClean="0">
                <a:solidFill>
                  <a:schemeClr val="bg1"/>
                </a:solidFill>
                <a:latin typeface="Calibri Light" pitchFamily="34" charset="0"/>
                <a:cs typeface="Calibri Light" pitchFamily="34" charset="0"/>
              </a:rPr>
              <a:t>Over moulding</a:t>
            </a:r>
            <a:endParaRPr lang="en-US" sz="1600" b="1" dirty="0" smtClean="0">
              <a:solidFill>
                <a:schemeClr val="bg1"/>
              </a:solidFill>
              <a:latin typeface="Calibri Light" pitchFamily="34" charset="0"/>
              <a:cs typeface="Calibri Light" pitchFamily="34" charset="0"/>
            </a:endParaRPr>
          </a:p>
          <a:p>
            <a:pPr>
              <a:lnSpc>
                <a:spcPct val="150000"/>
              </a:lnSpc>
              <a:buFont typeface="Wingdings" pitchFamily="2" charset="2"/>
              <a:buChar char="v"/>
            </a:pPr>
            <a:r>
              <a:rPr lang="en-IN" sz="1600" b="1" dirty="0" smtClean="0">
                <a:solidFill>
                  <a:schemeClr val="bg1"/>
                </a:solidFill>
                <a:latin typeface="Calibri Light" pitchFamily="34" charset="0"/>
                <a:cs typeface="Calibri Light" pitchFamily="34" charset="0"/>
              </a:rPr>
              <a:t>Hot runner moulds</a:t>
            </a:r>
            <a:endParaRPr lang="en-US" sz="1600" b="1" dirty="0" smtClean="0">
              <a:solidFill>
                <a:schemeClr val="bg1"/>
              </a:solidFill>
              <a:latin typeface="Calibri Light" pitchFamily="34" charset="0"/>
              <a:cs typeface="Calibri Light" pitchFamily="34" charset="0"/>
            </a:endParaRPr>
          </a:p>
          <a:p>
            <a:pPr>
              <a:lnSpc>
                <a:spcPct val="150000"/>
              </a:lnSpc>
              <a:buFont typeface="Wingdings" pitchFamily="2" charset="2"/>
              <a:buChar char="v"/>
            </a:pPr>
            <a:r>
              <a:rPr lang="en-IN" sz="1600" b="1" dirty="0" smtClean="0">
                <a:solidFill>
                  <a:schemeClr val="bg1"/>
                </a:solidFill>
                <a:latin typeface="Calibri Light" pitchFamily="34" charset="0"/>
                <a:cs typeface="Calibri Light" pitchFamily="34" charset="0"/>
              </a:rPr>
              <a:t>Two and three plate moulds</a:t>
            </a:r>
            <a:endParaRPr lang="en-US" sz="1600" b="1" dirty="0" smtClean="0">
              <a:solidFill>
                <a:schemeClr val="bg1"/>
              </a:solidFill>
              <a:latin typeface="Calibri Light" pitchFamily="34" charset="0"/>
              <a:cs typeface="Calibri Light" pitchFamily="34" charset="0"/>
            </a:endParaRPr>
          </a:p>
          <a:p>
            <a:pPr>
              <a:lnSpc>
                <a:spcPct val="150000"/>
              </a:lnSpc>
              <a:buFont typeface="Wingdings" pitchFamily="2" charset="2"/>
              <a:buChar char="v"/>
            </a:pPr>
            <a:r>
              <a:rPr lang="en-IN" sz="1600" b="1" dirty="0" smtClean="0">
                <a:solidFill>
                  <a:schemeClr val="bg1"/>
                </a:solidFill>
                <a:latin typeface="Calibri Light" pitchFamily="34" charset="0"/>
                <a:cs typeface="Calibri Light" pitchFamily="34" charset="0"/>
              </a:rPr>
              <a:t>Connector moulds</a:t>
            </a:r>
            <a:endParaRPr lang="en-US" sz="1600" b="1" dirty="0" smtClean="0">
              <a:solidFill>
                <a:schemeClr val="bg1"/>
              </a:solidFill>
              <a:latin typeface="Calibri Light" pitchFamily="34" charset="0"/>
              <a:cs typeface="Calibri Light" pitchFamily="34" charset="0"/>
            </a:endParaRPr>
          </a:p>
          <a:p>
            <a:pPr>
              <a:lnSpc>
                <a:spcPct val="150000"/>
              </a:lnSpc>
              <a:buFont typeface="Wingdings" pitchFamily="2" charset="2"/>
              <a:buChar char="v"/>
            </a:pPr>
            <a:r>
              <a:rPr lang="en-IN" sz="1600" b="1" dirty="0" smtClean="0">
                <a:solidFill>
                  <a:schemeClr val="bg1"/>
                </a:solidFill>
                <a:latin typeface="Calibri Light" pitchFamily="34" charset="0"/>
                <a:cs typeface="Calibri Light" pitchFamily="34" charset="0"/>
              </a:rPr>
              <a:t>Thermo set injection moulds</a:t>
            </a:r>
            <a:endParaRPr lang="en-US" sz="1600" b="1" dirty="0" smtClean="0">
              <a:solidFill>
                <a:schemeClr val="bg1"/>
              </a:solidFill>
              <a:latin typeface="Calibri Light" pitchFamily="34" charset="0"/>
              <a:cs typeface="Calibri Light" pitchFamily="34" charset="0"/>
            </a:endParaRPr>
          </a:p>
          <a:p>
            <a:pPr>
              <a:lnSpc>
                <a:spcPct val="150000"/>
              </a:lnSpc>
              <a:buFont typeface="Wingdings" pitchFamily="2" charset="2"/>
              <a:buChar char="v"/>
            </a:pPr>
            <a:r>
              <a:rPr lang="en-IN" sz="1600" b="1" dirty="0" smtClean="0">
                <a:solidFill>
                  <a:schemeClr val="bg1"/>
                </a:solidFill>
                <a:latin typeface="Calibri Light" pitchFamily="34" charset="0"/>
                <a:cs typeface="Calibri Light" pitchFamily="34" charset="0"/>
              </a:rPr>
              <a:t>Insert moulding</a:t>
            </a:r>
            <a:endParaRPr lang="en-US" sz="1600" b="1" dirty="0" smtClean="0">
              <a:solidFill>
                <a:schemeClr val="bg1"/>
              </a:solidFill>
              <a:latin typeface="Calibri Light" pitchFamily="34" charset="0"/>
              <a:cs typeface="Calibri Light" pitchFamily="34" charset="0"/>
            </a:endParaRPr>
          </a:p>
          <a:p>
            <a:pPr>
              <a:lnSpc>
                <a:spcPct val="150000"/>
              </a:lnSpc>
              <a:buFont typeface="Wingdings" pitchFamily="2" charset="2"/>
              <a:buChar char="v"/>
            </a:pPr>
            <a:r>
              <a:rPr lang="en-IN" sz="1600" b="1" dirty="0" smtClean="0">
                <a:solidFill>
                  <a:schemeClr val="bg1"/>
                </a:solidFill>
                <a:latin typeface="Calibri Light" pitchFamily="34" charset="0"/>
                <a:cs typeface="Calibri Light" pitchFamily="34" charset="0"/>
              </a:rPr>
              <a:t>High </a:t>
            </a:r>
            <a:r>
              <a:rPr lang="en-IN" sz="1600" b="1" dirty="0" err="1" smtClean="0">
                <a:solidFill>
                  <a:schemeClr val="bg1"/>
                </a:solidFill>
                <a:latin typeface="Calibri Light" pitchFamily="34" charset="0"/>
                <a:cs typeface="Calibri Light" pitchFamily="34" charset="0"/>
              </a:rPr>
              <a:t>cavitation</a:t>
            </a:r>
            <a:r>
              <a:rPr lang="en-IN" sz="1600" b="1" dirty="0" smtClean="0">
                <a:solidFill>
                  <a:schemeClr val="bg1"/>
                </a:solidFill>
                <a:latin typeface="Calibri Light" pitchFamily="34" charset="0"/>
                <a:cs typeface="Calibri Light" pitchFamily="34" charset="0"/>
              </a:rPr>
              <a:t> moulds</a:t>
            </a:r>
            <a:endParaRPr lang="en-US" sz="1600" b="1" dirty="0" smtClean="0">
              <a:solidFill>
                <a:schemeClr val="bg1"/>
              </a:solidFill>
              <a:latin typeface="Calibri Light" pitchFamily="34" charset="0"/>
              <a:cs typeface="Calibri Light" pitchFamily="34" charset="0"/>
            </a:endParaRPr>
          </a:p>
          <a:p>
            <a:pPr>
              <a:lnSpc>
                <a:spcPct val="150000"/>
              </a:lnSpc>
              <a:buFont typeface="Wingdings" pitchFamily="2" charset="2"/>
              <a:buChar char="v"/>
            </a:pPr>
            <a:r>
              <a:rPr lang="en-IN" sz="1600" b="1" dirty="0" smtClean="0">
                <a:solidFill>
                  <a:schemeClr val="bg1"/>
                </a:solidFill>
                <a:latin typeface="Calibri Light" pitchFamily="34" charset="0"/>
                <a:cs typeface="Calibri Light" pitchFamily="34" charset="0"/>
              </a:rPr>
              <a:t>Medical moulds</a:t>
            </a:r>
            <a:endParaRPr lang="en-US" sz="1600" b="1" dirty="0" smtClean="0">
              <a:solidFill>
                <a:schemeClr val="bg1"/>
              </a:solidFill>
              <a:latin typeface="Calibri Light" pitchFamily="34" charset="0"/>
              <a:cs typeface="Calibri Light" pitchFamily="34" charset="0"/>
            </a:endParaRPr>
          </a:p>
          <a:p>
            <a:pPr>
              <a:lnSpc>
                <a:spcPct val="150000"/>
              </a:lnSpc>
              <a:buFont typeface="Wingdings" pitchFamily="2" charset="2"/>
              <a:buChar char="v"/>
            </a:pPr>
            <a:r>
              <a:rPr lang="en-IN" sz="1600" b="1" dirty="0" smtClean="0">
                <a:solidFill>
                  <a:schemeClr val="bg1"/>
                </a:solidFill>
                <a:latin typeface="Calibri Light" pitchFamily="34" charset="0"/>
                <a:cs typeface="Calibri Light" pitchFamily="34" charset="0"/>
              </a:rPr>
              <a:t>Die casting dies</a:t>
            </a:r>
            <a:endParaRPr lang="en-US" sz="1600" b="1" dirty="0" smtClean="0">
              <a:solidFill>
                <a:schemeClr val="bg1"/>
              </a:solidFill>
              <a:latin typeface="Calibri Light" pitchFamily="34" charset="0"/>
              <a:cs typeface="Calibri Light" pitchFamily="34" charset="0"/>
            </a:endParaRPr>
          </a:p>
          <a:p>
            <a:pPr marL="274320" indent="-274320">
              <a:lnSpc>
                <a:spcPct val="150000"/>
              </a:lnSpc>
              <a:buFont typeface="Wingdings" pitchFamily="2" charset="2"/>
              <a:buChar char="v"/>
            </a:pPr>
            <a:endParaRPr lang="en-US" sz="1500" b="1" dirty="0">
              <a:solidFill>
                <a:schemeClr val="bg1"/>
              </a:solidFill>
              <a:latin typeface="Calibri Light" pitchFamily="34" charset="0"/>
              <a:cs typeface="Calibri Light" pitchFamily="34" charset="0"/>
            </a:endParaRPr>
          </a:p>
        </p:txBody>
      </p:sp>
      <p:sp>
        <p:nvSpPr>
          <p:cNvPr id="38" name="Rectangle 37"/>
          <p:cNvSpPr/>
          <p:nvPr/>
        </p:nvSpPr>
        <p:spPr>
          <a:xfrm>
            <a:off x="227012" y="1447800"/>
            <a:ext cx="1354153" cy="477054"/>
          </a:xfrm>
          <a:prstGeom prst="rect">
            <a:avLst/>
          </a:prstGeom>
        </p:spPr>
        <p:txBody>
          <a:bodyPr wrap="none">
            <a:spAutoFit/>
          </a:bodyPr>
          <a:lstStyle/>
          <a:p>
            <a:pPr marL="285750" indent="-285750"/>
            <a:r>
              <a:rPr lang="en-IN" sz="2500" dirty="0" smtClean="0">
                <a:solidFill>
                  <a:schemeClr val="bg1"/>
                </a:solidFill>
                <a:latin typeface="Calibri bold" pitchFamily="34" charset="0"/>
                <a:cs typeface="Calibri bold" pitchFamily="34" charset="0"/>
              </a:rPr>
              <a:t>Products</a:t>
            </a:r>
            <a:endParaRPr lang="en-IN" sz="2500" dirty="0">
              <a:solidFill>
                <a:schemeClr val="bg1"/>
              </a:solidFill>
              <a:latin typeface="Calibri bold" pitchFamily="34" charset="0"/>
              <a:cs typeface="Calibri bold" pitchFamily="34" charset="0"/>
            </a:endParaRPr>
          </a:p>
        </p:txBody>
      </p:sp>
      <p:sp>
        <p:nvSpPr>
          <p:cNvPr id="18" name="Date Placeholder 17"/>
          <p:cNvSpPr>
            <a:spLocks noGrp="1"/>
          </p:cNvSpPr>
          <p:nvPr>
            <p:ph type="dt" sz="half" idx="10"/>
          </p:nvPr>
        </p:nvSpPr>
        <p:spPr/>
        <p:txBody>
          <a:bodyPr/>
          <a:lstStyle/>
          <a:p>
            <a:fld id="{5D258CED-D144-49F8-8FC4-FEB2C48CAC45}" type="datetime1">
              <a:rPr lang="en-US" smtClean="0">
                <a:solidFill>
                  <a:schemeClr val="bg1"/>
                </a:solidFill>
              </a:rPr>
              <a:t>1/14/2020</a:t>
            </a:fld>
            <a:endParaRPr lang="en-US" dirty="0">
              <a:solidFill>
                <a:schemeClr val="bg1"/>
              </a:solidFill>
            </a:endParaRPr>
          </a:p>
        </p:txBody>
      </p:sp>
      <p:sp>
        <p:nvSpPr>
          <p:cNvPr id="19" name="Slide Number Placeholder 18"/>
          <p:cNvSpPr>
            <a:spLocks noGrp="1"/>
          </p:cNvSpPr>
          <p:nvPr>
            <p:ph type="sldNum" sz="quarter" idx="12"/>
          </p:nvPr>
        </p:nvSpPr>
        <p:spPr/>
        <p:txBody>
          <a:bodyPr/>
          <a:lstStyle/>
          <a:p>
            <a:fld id="{B6F15528-21DE-4FAA-801E-634DDDAF4B2B}" type="slidenum">
              <a:rPr lang="en-US" smtClean="0">
                <a:solidFill>
                  <a:schemeClr val="bg1"/>
                </a:solidFill>
              </a:rPr>
              <a:pPr/>
              <a:t>21</a:t>
            </a:fld>
            <a:endParaRPr lang="en-US">
              <a:solidFill>
                <a:schemeClr val="bg1"/>
              </a:solidFill>
            </a:endParaRPr>
          </a:p>
        </p:txBody>
      </p:sp>
      <p:sp>
        <p:nvSpPr>
          <p:cNvPr id="20" name="Footer Placeholder 19"/>
          <p:cNvSpPr>
            <a:spLocks noGrp="1"/>
          </p:cNvSpPr>
          <p:nvPr>
            <p:ph type="ftr" sz="quarter" idx="11"/>
          </p:nvPr>
        </p:nvSpPr>
        <p:spPr/>
        <p:txBody>
          <a:bodyPr/>
          <a:lstStyle/>
          <a:p>
            <a:r>
              <a:rPr lang="en-US" smtClean="0">
                <a:solidFill>
                  <a:schemeClr val="bg1"/>
                </a:solidFill>
              </a:rPr>
              <a:t>www.lecsindia.com</a:t>
            </a:r>
            <a:endParaRPr lang="en-US">
              <a:solidFill>
                <a:schemeClr val="bg1"/>
              </a:solidFill>
            </a:endParaRPr>
          </a:p>
        </p:txBody>
      </p:sp>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61612" y="228600"/>
            <a:ext cx="1622158" cy="576964"/>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73190" y="1018560"/>
            <a:ext cx="3607786" cy="2404971"/>
          </a:xfrm>
          <a:prstGeom prst="rect">
            <a:avLst/>
          </a:prstGeom>
          <a:ln>
            <a:solidFill>
              <a:schemeClr val="bg1"/>
            </a:solidFill>
          </a:ln>
          <a:effectLst>
            <a:outerShdw blurRad="50800" dist="38100" dir="2700000" algn="tl" rotWithShape="0">
              <a:prstClr val="black">
                <a:alpha val="40000"/>
              </a:prstClr>
            </a:outerShdw>
          </a:effectLst>
        </p:spPr>
      </p:pic>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0212" y="990600"/>
            <a:ext cx="3600429" cy="2351425"/>
          </a:xfrm>
          <a:prstGeom prst="rect">
            <a:avLst/>
          </a:prstGeom>
          <a:ln>
            <a:solidFill>
              <a:schemeClr val="bg1"/>
            </a:solidFill>
          </a:ln>
          <a:effectLst>
            <a:outerShdw blurRad="50800" dist="38100" dir="2700000" algn="tl" rotWithShape="0">
              <a:prstClr val="black">
                <a:alpha val="40000"/>
              </a:prstClr>
            </a:outerShdw>
          </a:effectLst>
        </p:spPr>
      </p:pic>
      <p:pic>
        <p:nvPicPr>
          <p:cNvPr id="22"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12756" y="4039715"/>
            <a:ext cx="3519983" cy="2346441"/>
          </a:xfrm>
          <a:prstGeom prst="rect">
            <a:avLst/>
          </a:prstGeom>
          <a:ln>
            <a:solidFill>
              <a:schemeClr val="bg1"/>
            </a:solidFill>
          </a:ln>
          <a:effectLst>
            <a:outerShdw blurRad="50800" dist="38100" dir="2700000" algn="tl" rotWithShape="0">
              <a:prstClr val="black">
                <a:alpha val="40000"/>
              </a:prstClr>
            </a:outerShdw>
          </a:effectLst>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47185" y="3949782"/>
            <a:ext cx="3624442" cy="2367432"/>
          </a:xfrm>
          <a:prstGeom prst="rect">
            <a:avLst/>
          </a:prstGeom>
          <a:ln>
            <a:solidFill>
              <a:schemeClr val="bg1"/>
            </a:solidFill>
          </a:ln>
          <a:effectLst>
            <a:outerShdw blurRad="50800" dist="38100" dir="2700000" algn="tl" rotWithShape="0">
              <a:prstClr val="black">
                <a:alpha val="40000"/>
              </a:prstClr>
            </a:outerShdw>
          </a:effectLst>
        </p:spPr>
      </p:pic>
      <p:sp>
        <p:nvSpPr>
          <p:cNvPr id="75" name="Rectangle 74"/>
          <p:cNvSpPr/>
          <p:nvPr/>
        </p:nvSpPr>
        <p:spPr>
          <a:xfrm>
            <a:off x="227012" y="152400"/>
            <a:ext cx="7660752" cy="707886"/>
          </a:xfrm>
          <a:prstGeom prst="rect">
            <a:avLst/>
          </a:prstGeom>
        </p:spPr>
        <p:txBody>
          <a:bodyPr wrap="none">
            <a:spAutoFit/>
          </a:bodyPr>
          <a:lstStyle/>
          <a:p>
            <a:r>
              <a:rPr lang="en-IN" sz="4000" b="1" dirty="0" smtClean="0">
                <a:solidFill>
                  <a:schemeClr val="bg1"/>
                </a:solidFill>
                <a:latin typeface="Calibri bold" pitchFamily="34" charset="0"/>
                <a:cs typeface="Calibri bold" pitchFamily="34" charset="0"/>
              </a:rPr>
              <a:t>Tool Room </a:t>
            </a:r>
            <a:r>
              <a:rPr lang="en-IN" sz="4000" b="1" dirty="0" smtClean="0">
                <a:solidFill>
                  <a:schemeClr val="bg1"/>
                </a:solidFill>
                <a:latin typeface="Calibri Light" pitchFamily="34" charset="0"/>
                <a:cs typeface="Calibri Light" pitchFamily="34" charset="0"/>
              </a:rPr>
              <a:t>Manufacturing Facilities</a:t>
            </a:r>
            <a:endParaRPr lang="en-US" sz="4000" b="1" dirty="0">
              <a:solidFill>
                <a:schemeClr val="bg1"/>
              </a:solidFill>
              <a:latin typeface="Calibri Light" pitchFamily="34" charset="0"/>
              <a:cs typeface="Calibri Light" pitchFamily="34" charset="0"/>
            </a:endParaRPr>
          </a:p>
        </p:txBody>
      </p:sp>
      <p:pic>
        <p:nvPicPr>
          <p:cNvPr id="57" name="Picture 5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61612" y="185036"/>
            <a:ext cx="1622158" cy="576964"/>
          </a:xfrm>
          <a:prstGeom prst="rect">
            <a:avLst/>
          </a:prstGeom>
        </p:spPr>
      </p:pic>
      <p:sp>
        <p:nvSpPr>
          <p:cNvPr id="37" name="Rectangle 36"/>
          <p:cNvSpPr/>
          <p:nvPr/>
        </p:nvSpPr>
        <p:spPr>
          <a:xfrm>
            <a:off x="3503612" y="6477000"/>
            <a:ext cx="1677382" cy="338554"/>
          </a:xfrm>
          <a:prstGeom prst="rect">
            <a:avLst/>
          </a:prstGeom>
          <a:effectLst>
            <a:outerShdw blurRad="50800" dist="38100" dir="2700000" algn="tl" rotWithShape="0">
              <a:prstClr val="black">
                <a:alpha val="40000"/>
              </a:prstClr>
            </a:outerShdw>
          </a:effectLst>
        </p:spPr>
        <p:txBody>
          <a:bodyPr wrap="none">
            <a:spAutoFit/>
          </a:bodyPr>
          <a:lstStyle/>
          <a:p>
            <a:pPr marL="285750" indent="-285750" algn="ctr"/>
            <a:r>
              <a:rPr lang="en-IN" sz="1600" b="1" i="1" dirty="0" smtClean="0">
                <a:solidFill>
                  <a:schemeClr val="bg1"/>
                </a:solidFill>
                <a:latin typeface="Calibri Light" pitchFamily="34" charset="0"/>
                <a:cs typeface="Calibri Light" pitchFamily="34" charset="0"/>
              </a:rPr>
              <a:t>Tool Design Centre</a:t>
            </a:r>
            <a:endParaRPr lang="en-IN" sz="1600" b="1" i="1" dirty="0">
              <a:solidFill>
                <a:schemeClr val="bg1"/>
              </a:solidFill>
              <a:latin typeface="Calibri Light" pitchFamily="34" charset="0"/>
              <a:cs typeface="Calibri Light" pitchFamily="34" charset="0"/>
            </a:endParaRPr>
          </a:p>
        </p:txBody>
      </p:sp>
      <p:sp>
        <p:nvSpPr>
          <p:cNvPr id="36" name="Rectangle 35"/>
          <p:cNvSpPr/>
          <p:nvPr/>
        </p:nvSpPr>
        <p:spPr>
          <a:xfrm>
            <a:off x="7716659" y="3352800"/>
            <a:ext cx="1510349" cy="423449"/>
          </a:xfrm>
          <a:prstGeom prst="rect">
            <a:avLst/>
          </a:prstGeom>
          <a:effectLst>
            <a:outerShdw blurRad="50800" dist="38100" dir="2700000" algn="tl" rotWithShape="0">
              <a:prstClr val="black">
                <a:alpha val="40000"/>
              </a:prstClr>
            </a:outerShdw>
          </a:effectLst>
        </p:spPr>
        <p:txBody>
          <a:bodyPr wrap="none">
            <a:spAutoFit/>
          </a:bodyPr>
          <a:lstStyle/>
          <a:p>
            <a:pPr marL="285750" indent="-285750" algn="ctr">
              <a:lnSpc>
                <a:spcPct val="150000"/>
              </a:lnSpc>
            </a:pPr>
            <a:r>
              <a:rPr lang="en-IN" sz="1600" b="1" i="1" dirty="0" smtClean="0">
                <a:solidFill>
                  <a:schemeClr val="bg1"/>
                </a:solidFill>
                <a:latin typeface="Calibri Light" pitchFamily="34" charset="0"/>
                <a:cs typeface="Calibri Light" pitchFamily="34" charset="0"/>
              </a:rPr>
              <a:t>High speed VMC</a:t>
            </a:r>
            <a:endParaRPr lang="en-IN" sz="1600" b="1" i="1" dirty="0">
              <a:solidFill>
                <a:schemeClr val="bg1"/>
              </a:solidFill>
              <a:latin typeface="Calibri Light" pitchFamily="34" charset="0"/>
              <a:cs typeface="Calibri Light" pitchFamily="34" charset="0"/>
            </a:endParaRPr>
          </a:p>
        </p:txBody>
      </p:sp>
      <p:sp>
        <p:nvSpPr>
          <p:cNvPr id="39" name="Rectangle 38"/>
          <p:cNvSpPr/>
          <p:nvPr/>
        </p:nvSpPr>
        <p:spPr>
          <a:xfrm>
            <a:off x="3351212" y="3505200"/>
            <a:ext cx="1767535" cy="338554"/>
          </a:xfrm>
          <a:prstGeom prst="rect">
            <a:avLst/>
          </a:prstGeom>
          <a:effectLst>
            <a:outerShdw blurRad="50800" dist="38100" dir="2700000" algn="tl" rotWithShape="0">
              <a:prstClr val="black">
                <a:alpha val="40000"/>
              </a:prstClr>
            </a:outerShdw>
          </a:effectLst>
        </p:spPr>
        <p:txBody>
          <a:bodyPr wrap="none">
            <a:spAutoFit/>
          </a:bodyPr>
          <a:lstStyle/>
          <a:p>
            <a:pPr marL="285750" indent="-285750" algn="ctr"/>
            <a:r>
              <a:rPr lang="en-IN" sz="1600" b="1" i="1" dirty="0" smtClean="0">
                <a:solidFill>
                  <a:schemeClr val="bg1"/>
                </a:solidFill>
                <a:latin typeface="Calibri Light" pitchFamily="34" charset="0"/>
                <a:cs typeface="Calibri Light" pitchFamily="34" charset="0"/>
              </a:rPr>
              <a:t>Tool Assembly Area</a:t>
            </a:r>
            <a:endParaRPr lang="en-IN" sz="1600" b="1" i="1" dirty="0">
              <a:solidFill>
                <a:schemeClr val="bg1"/>
              </a:solidFill>
              <a:latin typeface="Calibri Light" pitchFamily="34" charset="0"/>
              <a:cs typeface="Calibri Light" pitchFamily="34" charset="0"/>
            </a:endParaRPr>
          </a:p>
        </p:txBody>
      </p:sp>
      <p:sp>
        <p:nvSpPr>
          <p:cNvPr id="38" name="Rectangle 37"/>
          <p:cNvSpPr/>
          <p:nvPr/>
        </p:nvSpPr>
        <p:spPr>
          <a:xfrm>
            <a:off x="7335340" y="6335525"/>
            <a:ext cx="2440091" cy="338554"/>
          </a:xfrm>
          <a:prstGeom prst="rect">
            <a:avLst/>
          </a:prstGeom>
          <a:effectLst>
            <a:outerShdw blurRad="50800" dist="38100" dir="2700000" algn="tl" rotWithShape="0">
              <a:prstClr val="black">
                <a:alpha val="40000"/>
              </a:prstClr>
            </a:outerShdw>
          </a:effectLst>
        </p:spPr>
        <p:txBody>
          <a:bodyPr wrap="none">
            <a:spAutoFit/>
          </a:bodyPr>
          <a:lstStyle/>
          <a:p>
            <a:pPr marL="285750" indent="-285750" algn="ctr"/>
            <a:r>
              <a:rPr lang="en-IN" sz="1600" b="1" i="1" dirty="0" smtClean="0">
                <a:solidFill>
                  <a:schemeClr val="bg1"/>
                </a:solidFill>
                <a:latin typeface="Calibri Light" pitchFamily="34" charset="0"/>
                <a:cs typeface="Calibri Light" pitchFamily="34" charset="0"/>
              </a:rPr>
              <a:t>Electric Discharge Machines</a:t>
            </a:r>
            <a:endParaRPr lang="en-IN" sz="1600" b="1" i="1" dirty="0">
              <a:solidFill>
                <a:schemeClr val="bg1"/>
              </a:solidFill>
              <a:latin typeface="Calibri Light" pitchFamily="34" charset="0"/>
              <a:cs typeface="Calibri Light" pitchFamily="34" charset="0"/>
            </a:endParaRPr>
          </a:p>
        </p:txBody>
      </p:sp>
      <p:sp>
        <p:nvSpPr>
          <p:cNvPr id="12" name="Date Placeholder 11"/>
          <p:cNvSpPr>
            <a:spLocks noGrp="1"/>
          </p:cNvSpPr>
          <p:nvPr>
            <p:ph type="dt" sz="half" idx="10"/>
          </p:nvPr>
        </p:nvSpPr>
        <p:spPr/>
        <p:txBody>
          <a:bodyPr/>
          <a:lstStyle/>
          <a:p>
            <a:fld id="{E2717657-7A24-4B99-94D5-6CFD521FDF75}" type="datetime1">
              <a:rPr lang="en-US" smtClean="0">
                <a:solidFill>
                  <a:schemeClr val="bg1"/>
                </a:solidFill>
              </a:rPr>
              <a:t>1/14/2020</a:t>
            </a:fld>
            <a:endParaRPr lang="en-US">
              <a:solidFill>
                <a:schemeClr val="bg1"/>
              </a:solidFill>
            </a:endParaRPr>
          </a:p>
        </p:txBody>
      </p:sp>
      <p:sp>
        <p:nvSpPr>
          <p:cNvPr id="13" name="Slide Number Placeholder 12"/>
          <p:cNvSpPr>
            <a:spLocks noGrp="1"/>
          </p:cNvSpPr>
          <p:nvPr>
            <p:ph type="sldNum" sz="quarter" idx="12"/>
          </p:nvPr>
        </p:nvSpPr>
        <p:spPr/>
        <p:txBody>
          <a:bodyPr/>
          <a:lstStyle/>
          <a:p>
            <a:fld id="{B6F15528-21DE-4FAA-801E-634DDDAF4B2B}" type="slidenum">
              <a:rPr lang="en-US" smtClean="0">
                <a:solidFill>
                  <a:schemeClr val="bg1"/>
                </a:solidFill>
              </a:rPr>
              <a:pPr/>
              <a:t>22</a:t>
            </a:fld>
            <a:endParaRPr lang="en-US">
              <a:solidFill>
                <a:schemeClr val="bg1"/>
              </a:solidFill>
            </a:endParaRPr>
          </a:p>
        </p:txBody>
      </p:sp>
      <p:sp>
        <p:nvSpPr>
          <p:cNvPr id="14" name="Footer Placeholder 13"/>
          <p:cNvSpPr>
            <a:spLocks noGrp="1"/>
          </p:cNvSpPr>
          <p:nvPr>
            <p:ph type="ftr" sz="quarter" idx="11"/>
          </p:nvPr>
        </p:nvSpPr>
        <p:spPr/>
        <p:txBody>
          <a:bodyPr/>
          <a:lstStyle/>
          <a:p>
            <a:r>
              <a:rPr lang="en-US" dirty="0" smtClean="0">
                <a:solidFill>
                  <a:schemeClr val="bg1"/>
                </a:solidFill>
              </a:rPr>
              <a:t>www.lecsindia.com</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ctangle 74"/>
          <p:cNvSpPr/>
          <p:nvPr/>
        </p:nvSpPr>
        <p:spPr>
          <a:xfrm>
            <a:off x="227012" y="152400"/>
            <a:ext cx="7438960" cy="861774"/>
          </a:xfrm>
          <a:prstGeom prst="rect">
            <a:avLst/>
          </a:prstGeom>
        </p:spPr>
        <p:txBody>
          <a:bodyPr wrap="none">
            <a:spAutoFit/>
          </a:bodyPr>
          <a:lstStyle/>
          <a:p>
            <a:r>
              <a:rPr lang="en-IN" sz="5000" b="1" dirty="0" smtClean="0">
                <a:solidFill>
                  <a:schemeClr val="bg1"/>
                </a:solidFill>
                <a:latin typeface="Calibri bold" pitchFamily="34" charset="0"/>
                <a:cs typeface="Calibri bold" pitchFamily="34" charset="0"/>
              </a:rPr>
              <a:t>Tool Room </a:t>
            </a:r>
            <a:r>
              <a:rPr lang="en-IN" sz="5000" b="1" dirty="0" smtClean="0">
                <a:solidFill>
                  <a:schemeClr val="bg1"/>
                </a:solidFill>
                <a:latin typeface="Calibri Light" pitchFamily="34" charset="0"/>
                <a:cs typeface="Calibri Light" pitchFamily="34" charset="0"/>
              </a:rPr>
              <a:t>Testing Facilities</a:t>
            </a:r>
            <a:endParaRPr lang="en-US" sz="5000" b="1" dirty="0">
              <a:solidFill>
                <a:schemeClr val="bg1"/>
              </a:solidFill>
              <a:latin typeface="Calibri Light" pitchFamily="34" charset="0"/>
              <a:cs typeface="Calibri Light" pitchFamily="34" charset="0"/>
            </a:endParaRPr>
          </a:p>
        </p:txBody>
      </p:sp>
      <p:sp>
        <p:nvSpPr>
          <p:cNvPr id="37" name="Rectangle 36"/>
          <p:cNvSpPr/>
          <p:nvPr/>
        </p:nvSpPr>
        <p:spPr>
          <a:xfrm>
            <a:off x="1210182" y="5663625"/>
            <a:ext cx="2543774" cy="646331"/>
          </a:xfrm>
          <a:prstGeom prst="rect">
            <a:avLst/>
          </a:prstGeom>
        </p:spPr>
        <p:txBody>
          <a:bodyPr wrap="none">
            <a:spAutoFit/>
          </a:bodyPr>
          <a:lstStyle/>
          <a:p>
            <a:pPr marL="285750" indent="-285750" algn="ctr"/>
            <a:r>
              <a:rPr lang="en-IN" dirty="0" smtClean="0">
                <a:solidFill>
                  <a:schemeClr val="bg1"/>
                </a:solidFill>
                <a:latin typeface="Calibri bold" pitchFamily="34" charset="0"/>
                <a:cs typeface="Calibri bold" pitchFamily="34" charset="0"/>
              </a:rPr>
              <a:t>VMS</a:t>
            </a:r>
          </a:p>
          <a:p>
            <a:pPr marL="285750" indent="-285750" algn="ctr"/>
            <a:r>
              <a:rPr lang="en-IN" dirty="0" smtClean="0">
                <a:solidFill>
                  <a:schemeClr val="bg1"/>
                </a:solidFill>
                <a:latin typeface="Calibri bold" pitchFamily="34" charset="0"/>
                <a:cs typeface="Calibri bold" pitchFamily="34" charset="0"/>
              </a:rPr>
              <a:t>Video Measuring System</a:t>
            </a:r>
            <a:endParaRPr lang="en-IN" dirty="0">
              <a:solidFill>
                <a:schemeClr val="bg1"/>
              </a:solidFill>
              <a:latin typeface="Calibri bold" pitchFamily="34" charset="0"/>
              <a:cs typeface="Calibri bold" pitchFamily="34" charset="0"/>
            </a:endParaRPr>
          </a:p>
        </p:txBody>
      </p:sp>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212" y="2591064"/>
            <a:ext cx="4343400" cy="2895336"/>
          </a:xfrm>
          <a:prstGeom prst="rect">
            <a:avLst/>
          </a:prstGeom>
          <a:ln>
            <a:solidFill>
              <a:schemeClr val="bg1"/>
            </a:solidFill>
          </a:ln>
          <a:effectLst>
            <a:outerShdw blurRad="50800" dist="38100" dir="2700000" algn="tl" rotWithShape="0">
              <a:prstClr val="black">
                <a:alpha val="40000"/>
              </a:prstClr>
            </a:outerShdw>
          </a:effectLst>
        </p:spPr>
      </p:pic>
      <p:sp>
        <p:nvSpPr>
          <p:cNvPr id="36" name="Rectangle 35"/>
          <p:cNvSpPr/>
          <p:nvPr/>
        </p:nvSpPr>
        <p:spPr>
          <a:xfrm>
            <a:off x="5041523" y="5663625"/>
            <a:ext cx="3262689" cy="646331"/>
          </a:xfrm>
          <a:prstGeom prst="rect">
            <a:avLst/>
          </a:prstGeom>
        </p:spPr>
        <p:txBody>
          <a:bodyPr wrap="none">
            <a:spAutoFit/>
          </a:bodyPr>
          <a:lstStyle/>
          <a:p>
            <a:pPr marL="285750" indent="-285750" algn="ctr"/>
            <a:r>
              <a:rPr lang="en-IN" dirty="0" smtClean="0">
                <a:solidFill>
                  <a:schemeClr val="bg1"/>
                </a:solidFill>
                <a:latin typeface="Calibri bold" pitchFamily="34" charset="0"/>
                <a:cs typeface="Calibri bold" pitchFamily="34" charset="0"/>
              </a:rPr>
              <a:t>CMM</a:t>
            </a:r>
          </a:p>
          <a:p>
            <a:pPr marL="285750" indent="-285750" algn="ctr"/>
            <a:r>
              <a:rPr lang="en-IN" dirty="0" smtClean="0">
                <a:solidFill>
                  <a:schemeClr val="bg1"/>
                </a:solidFill>
                <a:latin typeface="Calibri bold" pitchFamily="34" charset="0"/>
                <a:cs typeface="Calibri bold" pitchFamily="34" charset="0"/>
              </a:rPr>
              <a:t>Co-ordinate Measuring Machine</a:t>
            </a:r>
            <a:endParaRPr lang="en-IN" dirty="0">
              <a:solidFill>
                <a:schemeClr val="bg1"/>
              </a:solidFill>
              <a:latin typeface="Calibri bold" pitchFamily="34" charset="0"/>
              <a:cs typeface="Calibri bold" pitchFamily="34" charset="0"/>
            </a:endParaRP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05296" y="1110451"/>
            <a:ext cx="2917916" cy="4377273"/>
          </a:xfrm>
          <a:prstGeom prst="rect">
            <a:avLst/>
          </a:prstGeom>
          <a:ln>
            <a:solidFill>
              <a:schemeClr val="bg1"/>
            </a:solidFill>
          </a:ln>
          <a:effectLst>
            <a:outerShdw blurRad="50800" dist="38100" dir="2700000" algn="tl" rotWithShape="0">
              <a:prstClr val="black">
                <a:alpha val="40000"/>
              </a:prstClr>
            </a:outerShdw>
          </a:effectLst>
        </p:spPr>
      </p:pic>
      <p:sp>
        <p:nvSpPr>
          <p:cNvPr id="38" name="Rectangle 37"/>
          <p:cNvSpPr/>
          <p:nvPr/>
        </p:nvSpPr>
        <p:spPr>
          <a:xfrm>
            <a:off x="9319707" y="5835338"/>
            <a:ext cx="1544525" cy="464871"/>
          </a:xfrm>
          <a:prstGeom prst="rect">
            <a:avLst/>
          </a:prstGeom>
        </p:spPr>
        <p:txBody>
          <a:bodyPr wrap="none">
            <a:spAutoFit/>
          </a:bodyPr>
          <a:lstStyle/>
          <a:p>
            <a:pPr marL="285750" indent="-285750" algn="ctr">
              <a:lnSpc>
                <a:spcPct val="150000"/>
              </a:lnSpc>
            </a:pPr>
            <a:r>
              <a:rPr lang="en-IN" dirty="0" smtClean="0">
                <a:solidFill>
                  <a:schemeClr val="bg1"/>
                </a:solidFill>
                <a:latin typeface="Calibri bold" pitchFamily="34" charset="0"/>
                <a:cs typeface="Calibri bold" pitchFamily="34" charset="0"/>
              </a:rPr>
              <a:t>Height Master</a:t>
            </a:r>
            <a:endParaRPr lang="en-IN" dirty="0">
              <a:solidFill>
                <a:schemeClr val="bg1"/>
              </a:solidFill>
              <a:latin typeface="Calibri bold" pitchFamily="34" charset="0"/>
              <a:cs typeface="Calibri bold" pitchFamily="34" charset="0"/>
            </a:endParaRP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04212" y="1866285"/>
            <a:ext cx="3377834" cy="3761007"/>
          </a:xfrm>
          <a:prstGeom prst="rect">
            <a:avLst/>
          </a:prstGeom>
          <a:ln>
            <a:solidFill>
              <a:schemeClr val="bg1"/>
            </a:solidFill>
          </a:ln>
          <a:effectLst>
            <a:outerShdw blurRad="50800" dist="38100" dir="2700000" algn="tl" rotWithShape="0">
              <a:prstClr val="black">
                <a:alpha val="40000"/>
              </a:prstClr>
            </a:outerShdw>
          </a:effectLst>
        </p:spPr>
      </p:pic>
      <p:sp>
        <p:nvSpPr>
          <p:cNvPr id="13" name="Date Placeholder 12"/>
          <p:cNvSpPr>
            <a:spLocks noGrp="1"/>
          </p:cNvSpPr>
          <p:nvPr>
            <p:ph type="dt" sz="half" idx="10"/>
          </p:nvPr>
        </p:nvSpPr>
        <p:spPr/>
        <p:txBody>
          <a:bodyPr/>
          <a:lstStyle/>
          <a:p>
            <a:fld id="{1E088075-F2C6-43CE-9816-3ED5A078357D}" type="datetime1">
              <a:rPr lang="en-US" smtClean="0">
                <a:solidFill>
                  <a:schemeClr val="bg1"/>
                </a:solidFill>
              </a:rPr>
              <a:t>1/14/2020</a:t>
            </a:fld>
            <a:endParaRPr lang="en-US">
              <a:solidFill>
                <a:schemeClr val="bg1"/>
              </a:solidFill>
            </a:endParaRPr>
          </a:p>
        </p:txBody>
      </p:sp>
      <p:sp>
        <p:nvSpPr>
          <p:cNvPr id="14" name="Slide Number Placeholder 13"/>
          <p:cNvSpPr>
            <a:spLocks noGrp="1"/>
          </p:cNvSpPr>
          <p:nvPr>
            <p:ph type="sldNum" sz="quarter" idx="12"/>
          </p:nvPr>
        </p:nvSpPr>
        <p:spPr/>
        <p:txBody>
          <a:bodyPr/>
          <a:lstStyle/>
          <a:p>
            <a:fld id="{B6F15528-21DE-4FAA-801E-634DDDAF4B2B}" type="slidenum">
              <a:rPr lang="en-US" smtClean="0">
                <a:solidFill>
                  <a:schemeClr val="bg1"/>
                </a:solidFill>
              </a:rPr>
              <a:pPr/>
              <a:t>23</a:t>
            </a:fld>
            <a:endParaRPr lang="en-US">
              <a:solidFill>
                <a:schemeClr val="bg1"/>
              </a:solidFill>
            </a:endParaRPr>
          </a:p>
        </p:txBody>
      </p:sp>
      <p:sp>
        <p:nvSpPr>
          <p:cNvPr id="15" name="Footer Placeholder 14"/>
          <p:cNvSpPr>
            <a:spLocks noGrp="1"/>
          </p:cNvSpPr>
          <p:nvPr>
            <p:ph type="ftr" sz="quarter" idx="11"/>
          </p:nvPr>
        </p:nvSpPr>
        <p:spPr/>
        <p:txBody>
          <a:bodyPr/>
          <a:lstStyle/>
          <a:p>
            <a:r>
              <a:rPr lang="en-US" smtClean="0">
                <a:solidFill>
                  <a:schemeClr val="bg1"/>
                </a:solidFill>
              </a:rPr>
              <a:t>www.lecsindia.com</a:t>
            </a:r>
            <a:endParaRPr lang="en-US">
              <a:solidFill>
                <a:schemeClr val="bg1"/>
              </a:solidFill>
            </a:endParaRPr>
          </a:p>
        </p:txBody>
      </p:sp>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61612" y="228600"/>
            <a:ext cx="1622158" cy="576964"/>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83"/>
          <p:cNvSpPr/>
          <p:nvPr/>
        </p:nvSpPr>
        <p:spPr>
          <a:xfrm>
            <a:off x="5103812" y="381000"/>
            <a:ext cx="6858000" cy="6248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nvSpPr>
        <p:spPr>
          <a:xfrm>
            <a:off x="227012" y="152400"/>
            <a:ext cx="4975208" cy="630942"/>
          </a:xfrm>
          <a:prstGeom prst="rect">
            <a:avLst/>
          </a:prstGeom>
        </p:spPr>
        <p:txBody>
          <a:bodyPr wrap="none">
            <a:spAutoFit/>
          </a:bodyPr>
          <a:lstStyle/>
          <a:p>
            <a:r>
              <a:rPr lang="en-IN" sz="3500" dirty="0" smtClean="0">
                <a:solidFill>
                  <a:schemeClr val="bg1"/>
                </a:solidFill>
                <a:latin typeface="Calibri bold" pitchFamily="34" charset="0"/>
                <a:cs typeface="Calibri bold" pitchFamily="34" charset="0"/>
              </a:rPr>
              <a:t>Switchgear &amp; </a:t>
            </a:r>
            <a:r>
              <a:rPr lang="en-IN" sz="3500" dirty="0" smtClean="0">
                <a:solidFill>
                  <a:schemeClr val="bg1"/>
                </a:solidFill>
                <a:latin typeface="Calibri Light" pitchFamily="34" charset="0"/>
                <a:cs typeface="Calibri Light" pitchFamily="34" charset="0"/>
              </a:rPr>
              <a:t>Control gear</a:t>
            </a:r>
            <a:endParaRPr lang="en-US" sz="3500" b="1" dirty="0">
              <a:solidFill>
                <a:schemeClr val="bg1"/>
              </a:solidFill>
              <a:latin typeface="Calibri Light" pitchFamily="34" charset="0"/>
              <a:cs typeface="Calibri Light" pitchFamily="34" charset="0"/>
            </a:endParaRPr>
          </a:p>
        </p:txBody>
      </p:sp>
      <p:pic>
        <p:nvPicPr>
          <p:cNvPr id="86" name="Picture 8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87113" y="4495800"/>
            <a:ext cx="1443664" cy="1443664"/>
          </a:xfrm>
          <a:prstGeom prst="rect">
            <a:avLst/>
          </a:prstGeom>
        </p:spPr>
      </p:pic>
      <p:sp>
        <p:nvSpPr>
          <p:cNvPr id="99" name="Rectangle 98"/>
          <p:cNvSpPr/>
          <p:nvPr/>
        </p:nvSpPr>
        <p:spPr>
          <a:xfrm>
            <a:off x="8861355" y="5943600"/>
            <a:ext cx="895181" cy="523220"/>
          </a:xfrm>
          <a:prstGeom prst="rect">
            <a:avLst/>
          </a:prstGeom>
        </p:spPr>
        <p:txBody>
          <a:bodyPr wrap="none" anchor="b">
            <a:spAutoFit/>
          </a:bodyPr>
          <a:lstStyle/>
          <a:p>
            <a:pPr marL="285750" indent="-285750" algn="ctr"/>
            <a:r>
              <a:rPr lang="en-IN" sz="1400" b="1" dirty="0" smtClean="0">
                <a:latin typeface="Calibri Light" pitchFamily="34" charset="0"/>
                <a:cs typeface="Calibri Light" pitchFamily="34" charset="0"/>
              </a:rPr>
              <a:t>Modular</a:t>
            </a:r>
          </a:p>
          <a:p>
            <a:pPr marL="285750" indent="-285750" algn="ctr"/>
            <a:r>
              <a:rPr lang="en-IN" sz="1400" b="1" dirty="0" smtClean="0">
                <a:latin typeface="Calibri Light" pitchFamily="34" charset="0"/>
                <a:cs typeface="Calibri Light" pitchFamily="34" charset="0"/>
              </a:rPr>
              <a:t>contactor</a:t>
            </a:r>
            <a:endParaRPr lang="en-IN" sz="1400" b="1" dirty="0">
              <a:latin typeface="Calibri Light" pitchFamily="34" charset="0"/>
              <a:cs typeface="Calibri Light" pitchFamily="34" charset="0"/>
            </a:endParaRPr>
          </a:p>
        </p:txBody>
      </p:sp>
      <p:pic>
        <p:nvPicPr>
          <p:cNvPr id="64" name="Picture 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42012" y="611086"/>
            <a:ext cx="1777962" cy="1893098"/>
          </a:xfrm>
          <a:prstGeom prst="rect">
            <a:avLst/>
          </a:prstGeom>
        </p:spPr>
      </p:pic>
      <p:sp>
        <p:nvSpPr>
          <p:cNvPr id="68" name="Rectangle 67"/>
          <p:cNvSpPr/>
          <p:nvPr/>
        </p:nvSpPr>
        <p:spPr>
          <a:xfrm>
            <a:off x="6678593" y="2435423"/>
            <a:ext cx="472309" cy="307777"/>
          </a:xfrm>
          <a:prstGeom prst="rect">
            <a:avLst/>
          </a:prstGeom>
        </p:spPr>
        <p:txBody>
          <a:bodyPr wrap="none">
            <a:spAutoFit/>
          </a:bodyPr>
          <a:lstStyle/>
          <a:p>
            <a:pPr marL="285750" indent="-285750"/>
            <a:r>
              <a:rPr lang="en-IN" sz="1400" b="1" dirty="0" smtClean="0">
                <a:latin typeface="Calibri Light" pitchFamily="34" charset="0"/>
                <a:cs typeface="Calibri Light" pitchFamily="34" charset="0"/>
              </a:rPr>
              <a:t>ACB</a:t>
            </a:r>
            <a:endParaRPr lang="en-IN" sz="1400" b="1" dirty="0">
              <a:latin typeface="Calibri Light" pitchFamily="34" charset="0"/>
              <a:cs typeface="Calibri Light" pitchFamily="34" charset="0"/>
            </a:endParaRPr>
          </a:p>
        </p:txBody>
      </p:sp>
      <p:sp>
        <p:nvSpPr>
          <p:cNvPr id="69" name="Rectangle 68"/>
          <p:cNvSpPr/>
          <p:nvPr/>
        </p:nvSpPr>
        <p:spPr>
          <a:xfrm>
            <a:off x="8253374" y="2359223"/>
            <a:ext cx="617477" cy="307777"/>
          </a:xfrm>
          <a:prstGeom prst="rect">
            <a:avLst/>
          </a:prstGeom>
        </p:spPr>
        <p:txBody>
          <a:bodyPr wrap="none">
            <a:spAutoFit/>
          </a:bodyPr>
          <a:lstStyle/>
          <a:p>
            <a:pPr marL="285750" indent="-285750"/>
            <a:r>
              <a:rPr lang="en-IN" sz="1400" b="1" dirty="0" smtClean="0">
                <a:latin typeface="Calibri Light" pitchFamily="34" charset="0"/>
                <a:cs typeface="Calibri Light" pitchFamily="34" charset="0"/>
              </a:rPr>
              <a:t>MCCB</a:t>
            </a:r>
            <a:endParaRPr lang="en-IN" sz="1400" b="1" dirty="0">
              <a:latin typeface="Calibri Light" pitchFamily="34" charset="0"/>
              <a:cs typeface="Calibri Light" pitchFamily="34" charset="0"/>
            </a:endParaRPr>
          </a:p>
        </p:txBody>
      </p:sp>
      <p:pic>
        <p:nvPicPr>
          <p:cNvPr id="65" name="Picture 6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96174" y="833735"/>
            <a:ext cx="1175879" cy="1518844"/>
          </a:xfrm>
          <a:prstGeom prst="rect">
            <a:avLst/>
          </a:prstGeom>
        </p:spPr>
      </p:pic>
      <p:pic>
        <p:nvPicPr>
          <p:cNvPr id="66" name="Picture 6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67774" y="1138535"/>
            <a:ext cx="744291" cy="1174812"/>
          </a:xfrm>
          <a:prstGeom prst="rect">
            <a:avLst/>
          </a:prstGeom>
        </p:spPr>
      </p:pic>
      <p:sp>
        <p:nvSpPr>
          <p:cNvPr id="70" name="Rectangle 69"/>
          <p:cNvSpPr/>
          <p:nvPr/>
        </p:nvSpPr>
        <p:spPr>
          <a:xfrm>
            <a:off x="9320174" y="2359223"/>
            <a:ext cx="612668" cy="307777"/>
          </a:xfrm>
          <a:prstGeom prst="rect">
            <a:avLst/>
          </a:prstGeom>
        </p:spPr>
        <p:txBody>
          <a:bodyPr wrap="none">
            <a:spAutoFit/>
          </a:bodyPr>
          <a:lstStyle/>
          <a:p>
            <a:pPr marL="285750" indent="-285750"/>
            <a:r>
              <a:rPr lang="en-IN" sz="1400" b="1" dirty="0" smtClean="0">
                <a:latin typeface="Calibri Light" pitchFamily="34" charset="0"/>
                <a:cs typeface="Calibri Light" pitchFamily="34" charset="0"/>
              </a:rPr>
              <a:t>MPCB</a:t>
            </a:r>
            <a:endParaRPr lang="en-IN" sz="1400" b="1" dirty="0">
              <a:latin typeface="Calibri Light" pitchFamily="34" charset="0"/>
              <a:cs typeface="Calibri Light" pitchFamily="34" charset="0"/>
            </a:endParaRPr>
          </a:p>
        </p:txBody>
      </p:sp>
      <p:sp>
        <p:nvSpPr>
          <p:cNvPr id="71" name="Rectangle 70"/>
          <p:cNvSpPr/>
          <p:nvPr/>
        </p:nvSpPr>
        <p:spPr>
          <a:xfrm>
            <a:off x="10660657" y="2359223"/>
            <a:ext cx="561244" cy="307777"/>
          </a:xfrm>
          <a:prstGeom prst="rect">
            <a:avLst/>
          </a:prstGeom>
        </p:spPr>
        <p:txBody>
          <a:bodyPr wrap="none">
            <a:spAutoFit/>
          </a:bodyPr>
          <a:lstStyle/>
          <a:p>
            <a:pPr marL="285750" indent="-285750"/>
            <a:r>
              <a:rPr lang="en-IN" sz="1400" b="1" dirty="0" smtClean="0">
                <a:latin typeface="Calibri Light" pitchFamily="34" charset="0"/>
                <a:cs typeface="Calibri Light" pitchFamily="34" charset="0"/>
              </a:rPr>
              <a:t>RCCB</a:t>
            </a:r>
            <a:endParaRPr lang="en-IN" sz="1400" b="1" dirty="0">
              <a:latin typeface="Calibri Light" pitchFamily="34" charset="0"/>
              <a:cs typeface="Calibri Light" pitchFamily="34" charset="0"/>
            </a:endParaRPr>
          </a:p>
        </p:txBody>
      </p:sp>
      <p:pic>
        <p:nvPicPr>
          <p:cNvPr id="67" name="Picture 6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79657" y="1290935"/>
            <a:ext cx="1021717" cy="1033529"/>
          </a:xfrm>
          <a:prstGeom prst="rect">
            <a:avLst/>
          </a:prstGeom>
        </p:spPr>
      </p:pic>
      <p:sp>
        <p:nvSpPr>
          <p:cNvPr id="49" name="Rectangle 48"/>
          <p:cNvSpPr/>
          <p:nvPr/>
        </p:nvSpPr>
        <p:spPr>
          <a:xfrm>
            <a:off x="6475412" y="2885213"/>
            <a:ext cx="1143000" cy="12192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8" name="Picture 7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89812" y="2819400"/>
            <a:ext cx="1901228" cy="1220273"/>
          </a:xfrm>
          <a:prstGeom prst="rect">
            <a:avLst/>
          </a:prstGeom>
        </p:spPr>
      </p:pic>
      <p:pic>
        <p:nvPicPr>
          <p:cNvPr id="79" name="Picture 7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599612" y="2951474"/>
            <a:ext cx="1868318" cy="1044401"/>
          </a:xfrm>
          <a:prstGeom prst="rect">
            <a:avLst/>
          </a:prstGeom>
        </p:spPr>
      </p:pic>
      <p:pic>
        <p:nvPicPr>
          <p:cNvPr id="88" name="Picture 8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230177" y="4191000"/>
            <a:ext cx="1593383" cy="2006346"/>
          </a:xfrm>
          <a:prstGeom prst="rect">
            <a:avLst/>
          </a:prstGeom>
        </p:spPr>
      </p:pic>
      <p:pic>
        <p:nvPicPr>
          <p:cNvPr id="89" name="Picture 8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072637" y="4528610"/>
            <a:ext cx="1281740" cy="1454245"/>
          </a:xfrm>
          <a:prstGeom prst="rect">
            <a:avLst/>
          </a:prstGeom>
        </p:spPr>
      </p:pic>
      <p:sp>
        <p:nvSpPr>
          <p:cNvPr id="91" name="Rectangle 90"/>
          <p:cNvSpPr/>
          <p:nvPr/>
        </p:nvSpPr>
        <p:spPr>
          <a:xfrm>
            <a:off x="7265917" y="5943600"/>
            <a:ext cx="895181" cy="523220"/>
          </a:xfrm>
          <a:prstGeom prst="rect">
            <a:avLst/>
          </a:prstGeom>
        </p:spPr>
        <p:txBody>
          <a:bodyPr wrap="none" anchor="b">
            <a:spAutoFit/>
          </a:bodyPr>
          <a:lstStyle/>
          <a:p>
            <a:pPr marL="285750" indent="-285750" algn="ctr"/>
            <a:r>
              <a:rPr lang="en-IN" sz="1400" b="1" dirty="0" smtClean="0">
                <a:latin typeface="Calibri Light" pitchFamily="34" charset="0"/>
                <a:cs typeface="Calibri Light" pitchFamily="34" charset="0"/>
              </a:rPr>
              <a:t>Power</a:t>
            </a:r>
          </a:p>
          <a:p>
            <a:pPr marL="285750" indent="-285750" algn="ctr"/>
            <a:r>
              <a:rPr lang="en-IN" sz="1400" b="1" dirty="0" smtClean="0">
                <a:latin typeface="Calibri Light" pitchFamily="34" charset="0"/>
                <a:cs typeface="Calibri Light" pitchFamily="34" charset="0"/>
              </a:rPr>
              <a:t>contactor</a:t>
            </a:r>
            <a:endParaRPr lang="en-IN" sz="1400" b="1" dirty="0">
              <a:latin typeface="Calibri Light" pitchFamily="34" charset="0"/>
              <a:cs typeface="Calibri Light" pitchFamily="34" charset="0"/>
            </a:endParaRPr>
          </a:p>
        </p:txBody>
      </p:sp>
      <p:pic>
        <p:nvPicPr>
          <p:cNvPr id="87" name="Picture 8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335577" y="4668405"/>
            <a:ext cx="1473835" cy="1438497"/>
          </a:xfrm>
          <a:prstGeom prst="rect">
            <a:avLst/>
          </a:prstGeom>
        </p:spPr>
      </p:pic>
      <p:sp>
        <p:nvSpPr>
          <p:cNvPr id="100" name="Rectangle 99"/>
          <p:cNvSpPr/>
          <p:nvPr/>
        </p:nvSpPr>
        <p:spPr>
          <a:xfrm>
            <a:off x="10821463" y="6189821"/>
            <a:ext cx="502061" cy="307777"/>
          </a:xfrm>
          <a:prstGeom prst="rect">
            <a:avLst/>
          </a:prstGeom>
        </p:spPr>
        <p:txBody>
          <a:bodyPr wrap="none" anchor="b">
            <a:spAutoFit/>
          </a:bodyPr>
          <a:lstStyle/>
          <a:p>
            <a:pPr marL="285750" indent="-285750" algn="ctr"/>
            <a:r>
              <a:rPr lang="en-IN" sz="1400" b="1" dirty="0" smtClean="0">
                <a:latin typeface="Calibri Light" pitchFamily="34" charset="0"/>
                <a:cs typeface="Calibri Light" pitchFamily="34" charset="0"/>
              </a:rPr>
              <a:t>OCR</a:t>
            </a:r>
            <a:endParaRPr lang="en-IN" sz="1400" b="1" dirty="0">
              <a:latin typeface="Calibri Light" pitchFamily="34" charset="0"/>
              <a:cs typeface="Calibri Light" pitchFamily="34" charset="0"/>
            </a:endParaRPr>
          </a:p>
        </p:txBody>
      </p:sp>
      <p:sp>
        <p:nvSpPr>
          <p:cNvPr id="30" name="Rectangle 29"/>
          <p:cNvSpPr/>
          <p:nvPr/>
        </p:nvSpPr>
        <p:spPr>
          <a:xfrm>
            <a:off x="379412" y="1652349"/>
            <a:ext cx="4648200" cy="2585323"/>
          </a:xfrm>
          <a:prstGeom prst="rect">
            <a:avLst/>
          </a:prstGeom>
        </p:spPr>
        <p:txBody>
          <a:bodyPr wrap="square">
            <a:spAutoFit/>
          </a:bodyPr>
          <a:lstStyle/>
          <a:p>
            <a:pPr>
              <a:buFont typeface="Wingdings" pitchFamily="2" charset="2"/>
              <a:buChar char="v"/>
            </a:pPr>
            <a:r>
              <a:rPr lang="en-IN" b="1" dirty="0" smtClean="0">
                <a:solidFill>
                  <a:schemeClr val="bg1"/>
                </a:solidFill>
              </a:rPr>
              <a:t>Air Circuit Breaker (ACB)</a:t>
            </a:r>
          </a:p>
          <a:p>
            <a:pPr fontAlgn="t">
              <a:buFont typeface="Wingdings" pitchFamily="2" charset="2"/>
              <a:buChar char="v"/>
            </a:pPr>
            <a:r>
              <a:rPr lang="en-IN" b="1" dirty="0" smtClean="0">
                <a:solidFill>
                  <a:schemeClr val="bg1"/>
                </a:solidFill>
              </a:rPr>
              <a:t>Moulded Case Circuit Breaker (MCCB)</a:t>
            </a:r>
          </a:p>
          <a:p>
            <a:pPr fontAlgn="t">
              <a:buFont typeface="Wingdings" pitchFamily="2" charset="2"/>
              <a:buChar char="v"/>
            </a:pPr>
            <a:r>
              <a:rPr lang="en-IN" b="1" dirty="0" smtClean="0">
                <a:solidFill>
                  <a:schemeClr val="bg1"/>
                </a:solidFill>
              </a:rPr>
              <a:t>Motor Protection Circuit Breaker (MPCB)</a:t>
            </a:r>
          </a:p>
          <a:p>
            <a:pPr>
              <a:buFont typeface="Wingdings" pitchFamily="2" charset="2"/>
              <a:buChar char="v"/>
            </a:pPr>
            <a:r>
              <a:rPr lang="en-IN" b="1" dirty="0" smtClean="0">
                <a:solidFill>
                  <a:schemeClr val="bg1"/>
                </a:solidFill>
              </a:rPr>
              <a:t>Residual Current Circuit Breaker (RCCB)</a:t>
            </a:r>
            <a:endParaRPr lang="en-US" dirty="0" smtClean="0">
              <a:solidFill>
                <a:schemeClr val="bg1"/>
              </a:solidFill>
            </a:endParaRPr>
          </a:p>
          <a:p>
            <a:pPr>
              <a:buFont typeface="Wingdings" pitchFamily="2" charset="2"/>
              <a:buChar char="v"/>
            </a:pPr>
            <a:r>
              <a:rPr lang="en-IN" b="1" dirty="0" smtClean="0">
                <a:solidFill>
                  <a:schemeClr val="bg1"/>
                </a:solidFill>
              </a:rPr>
              <a:t>RCCB with Over current Protection (RCBO)</a:t>
            </a:r>
            <a:endParaRPr lang="en-US" dirty="0" smtClean="0">
              <a:solidFill>
                <a:schemeClr val="bg1"/>
              </a:solidFill>
            </a:endParaRPr>
          </a:p>
          <a:p>
            <a:pPr>
              <a:buFont typeface="Wingdings" pitchFamily="2" charset="2"/>
              <a:buChar char="v"/>
            </a:pPr>
            <a:r>
              <a:rPr lang="en-IN" b="1" dirty="0" smtClean="0">
                <a:solidFill>
                  <a:schemeClr val="bg1"/>
                </a:solidFill>
              </a:rPr>
              <a:t>Miniature Circuit Breaker (MCB)</a:t>
            </a:r>
            <a:endParaRPr lang="en-US" dirty="0" smtClean="0">
              <a:solidFill>
                <a:schemeClr val="bg1"/>
              </a:solidFill>
            </a:endParaRPr>
          </a:p>
          <a:p>
            <a:pPr>
              <a:buFont typeface="Wingdings" pitchFamily="2" charset="2"/>
              <a:buChar char="v"/>
            </a:pPr>
            <a:r>
              <a:rPr lang="en-IN" b="1" dirty="0" err="1" smtClean="0">
                <a:solidFill>
                  <a:schemeClr val="bg1"/>
                </a:solidFill>
              </a:rPr>
              <a:t>Disconnector</a:t>
            </a:r>
            <a:r>
              <a:rPr lang="en-IN" b="1" dirty="0" smtClean="0">
                <a:solidFill>
                  <a:schemeClr val="bg1"/>
                </a:solidFill>
              </a:rPr>
              <a:t> switch</a:t>
            </a:r>
            <a:endParaRPr lang="en-US" dirty="0" smtClean="0">
              <a:solidFill>
                <a:schemeClr val="bg1"/>
              </a:solidFill>
            </a:endParaRPr>
          </a:p>
          <a:p>
            <a:pPr>
              <a:buFont typeface="Wingdings" pitchFamily="2" charset="2"/>
              <a:buChar char="v"/>
            </a:pPr>
            <a:r>
              <a:rPr lang="en-IN" b="1" dirty="0" smtClean="0">
                <a:solidFill>
                  <a:schemeClr val="bg1"/>
                </a:solidFill>
              </a:rPr>
              <a:t>Load break &amp; CO switch</a:t>
            </a:r>
            <a:endParaRPr lang="en-US" dirty="0" smtClean="0">
              <a:solidFill>
                <a:schemeClr val="bg1"/>
              </a:solidFill>
            </a:endParaRPr>
          </a:p>
          <a:p>
            <a:pPr>
              <a:buFont typeface="Wingdings" pitchFamily="2" charset="2"/>
              <a:buChar char="v"/>
            </a:pPr>
            <a:r>
              <a:rPr lang="en-IN" b="1" dirty="0" smtClean="0">
                <a:solidFill>
                  <a:schemeClr val="bg1"/>
                </a:solidFill>
              </a:rPr>
              <a:t>Automatic Transfer Switch (ATS)</a:t>
            </a:r>
            <a:endParaRPr lang="en-US" dirty="0">
              <a:solidFill>
                <a:schemeClr val="bg1"/>
              </a:solidFill>
            </a:endParaRPr>
          </a:p>
        </p:txBody>
      </p:sp>
      <p:sp>
        <p:nvSpPr>
          <p:cNvPr id="31" name="Rectangle 30"/>
          <p:cNvSpPr/>
          <p:nvPr/>
        </p:nvSpPr>
        <p:spPr>
          <a:xfrm>
            <a:off x="379412" y="4771072"/>
            <a:ext cx="4648200" cy="1477328"/>
          </a:xfrm>
          <a:prstGeom prst="rect">
            <a:avLst/>
          </a:prstGeom>
        </p:spPr>
        <p:txBody>
          <a:bodyPr wrap="square">
            <a:spAutoFit/>
          </a:bodyPr>
          <a:lstStyle/>
          <a:p>
            <a:pPr fontAlgn="t">
              <a:buFont typeface="Wingdings" pitchFamily="2" charset="2"/>
              <a:buChar char="v"/>
            </a:pPr>
            <a:r>
              <a:rPr lang="en-IN" b="1" dirty="0" smtClean="0">
                <a:solidFill>
                  <a:schemeClr val="bg1"/>
                </a:solidFill>
              </a:rPr>
              <a:t>Power Contactors</a:t>
            </a:r>
          </a:p>
          <a:p>
            <a:pPr fontAlgn="t">
              <a:buFont typeface="Wingdings" pitchFamily="2" charset="2"/>
              <a:buChar char="v"/>
            </a:pPr>
            <a:r>
              <a:rPr lang="en-IN" b="1" dirty="0" smtClean="0">
                <a:solidFill>
                  <a:schemeClr val="bg1"/>
                </a:solidFill>
              </a:rPr>
              <a:t>Capacitor Duty Contactor</a:t>
            </a:r>
          </a:p>
          <a:p>
            <a:pPr fontAlgn="t">
              <a:buFont typeface="Wingdings" pitchFamily="2" charset="2"/>
              <a:buChar char="v"/>
            </a:pPr>
            <a:r>
              <a:rPr lang="en-IN" b="1" dirty="0" smtClean="0">
                <a:solidFill>
                  <a:schemeClr val="bg1"/>
                </a:solidFill>
              </a:rPr>
              <a:t>Modular Contactors</a:t>
            </a:r>
          </a:p>
          <a:p>
            <a:pPr fontAlgn="t">
              <a:buFont typeface="Wingdings" pitchFamily="2" charset="2"/>
              <a:buChar char="v"/>
            </a:pPr>
            <a:r>
              <a:rPr lang="en-IN" b="1" dirty="0" smtClean="0">
                <a:solidFill>
                  <a:schemeClr val="bg1"/>
                </a:solidFill>
              </a:rPr>
              <a:t>Definite Purpose Contactors (DP)</a:t>
            </a:r>
          </a:p>
          <a:p>
            <a:pPr fontAlgn="t">
              <a:buFont typeface="Wingdings" pitchFamily="2" charset="2"/>
              <a:buChar char="v"/>
            </a:pPr>
            <a:r>
              <a:rPr lang="en-IN" b="1" dirty="0" smtClean="0">
                <a:solidFill>
                  <a:schemeClr val="bg1"/>
                </a:solidFill>
              </a:rPr>
              <a:t>Over Load Relay (OLR)</a:t>
            </a:r>
            <a:endParaRPr lang="en-IN" b="1" dirty="0">
              <a:solidFill>
                <a:schemeClr val="bg1"/>
              </a:solidFill>
            </a:endParaRPr>
          </a:p>
        </p:txBody>
      </p:sp>
      <p:sp>
        <p:nvSpPr>
          <p:cNvPr id="32" name="Rectangle 31"/>
          <p:cNvSpPr/>
          <p:nvPr/>
        </p:nvSpPr>
        <p:spPr>
          <a:xfrm>
            <a:off x="379412" y="1189672"/>
            <a:ext cx="1829347" cy="477054"/>
          </a:xfrm>
          <a:prstGeom prst="rect">
            <a:avLst/>
          </a:prstGeom>
        </p:spPr>
        <p:txBody>
          <a:bodyPr wrap="none">
            <a:spAutoFit/>
          </a:bodyPr>
          <a:lstStyle/>
          <a:p>
            <a:r>
              <a:rPr lang="en-IN" sz="2500" b="1" dirty="0" smtClean="0">
                <a:solidFill>
                  <a:schemeClr val="bg1"/>
                </a:solidFill>
                <a:latin typeface="Lato Black" pitchFamily="34" charset="0"/>
              </a:rPr>
              <a:t>Switchgear</a:t>
            </a:r>
            <a:endParaRPr lang="en-US" sz="2500" dirty="0">
              <a:solidFill>
                <a:schemeClr val="bg1"/>
              </a:solidFill>
              <a:latin typeface="Lato Black" pitchFamily="34" charset="0"/>
            </a:endParaRPr>
          </a:p>
        </p:txBody>
      </p:sp>
      <p:sp>
        <p:nvSpPr>
          <p:cNvPr id="33" name="Rectangle 32"/>
          <p:cNvSpPr/>
          <p:nvPr/>
        </p:nvSpPr>
        <p:spPr>
          <a:xfrm>
            <a:off x="379412" y="4313872"/>
            <a:ext cx="2016899" cy="477054"/>
          </a:xfrm>
          <a:prstGeom prst="rect">
            <a:avLst/>
          </a:prstGeom>
        </p:spPr>
        <p:txBody>
          <a:bodyPr wrap="none">
            <a:spAutoFit/>
          </a:bodyPr>
          <a:lstStyle/>
          <a:p>
            <a:pPr fontAlgn="t"/>
            <a:r>
              <a:rPr lang="en-IN" sz="2500" b="1" dirty="0" smtClean="0">
                <a:solidFill>
                  <a:schemeClr val="bg1"/>
                </a:solidFill>
                <a:latin typeface="Lato Black" pitchFamily="34" charset="0"/>
              </a:rPr>
              <a:t>Control gear</a:t>
            </a:r>
            <a:endParaRPr lang="en-IN" sz="2500" b="1" dirty="0">
              <a:solidFill>
                <a:schemeClr val="bg1"/>
              </a:solidFill>
              <a:latin typeface="Lato Black" pitchFamily="34" charset="0"/>
            </a:endParaRPr>
          </a:p>
        </p:txBody>
      </p:sp>
      <p:sp>
        <p:nvSpPr>
          <p:cNvPr id="90" name="Rectangle 89"/>
          <p:cNvSpPr/>
          <p:nvPr/>
        </p:nvSpPr>
        <p:spPr>
          <a:xfrm>
            <a:off x="5636613" y="5917371"/>
            <a:ext cx="1237711" cy="523220"/>
          </a:xfrm>
          <a:prstGeom prst="rect">
            <a:avLst/>
          </a:prstGeom>
        </p:spPr>
        <p:txBody>
          <a:bodyPr wrap="none" anchor="b">
            <a:spAutoFit/>
          </a:bodyPr>
          <a:lstStyle/>
          <a:p>
            <a:pPr marL="285750" indent="-285750" algn="ctr"/>
            <a:r>
              <a:rPr lang="en-IN" sz="1400" b="1" dirty="0" smtClean="0">
                <a:latin typeface="Calibri Light" pitchFamily="34" charset="0"/>
                <a:cs typeface="Calibri Light" pitchFamily="34" charset="0"/>
              </a:rPr>
              <a:t>Capacitor Dum</a:t>
            </a:r>
          </a:p>
          <a:p>
            <a:pPr marL="285750" indent="-285750" algn="ctr"/>
            <a:r>
              <a:rPr lang="en-IN" sz="1400" b="1" dirty="0" smtClean="0">
                <a:latin typeface="Calibri Light" pitchFamily="34" charset="0"/>
                <a:cs typeface="Calibri Light" pitchFamily="34" charset="0"/>
              </a:rPr>
              <a:t>contactor</a:t>
            </a:r>
            <a:endParaRPr lang="en-IN" sz="1400" b="1" dirty="0">
              <a:latin typeface="Calibri Light" pitchFamily="34" charset="0"/>
              <a:cs typeface="Calibri Light" pitchFamily="34" charset="0"/>
            </a:endParaRPr>
          </a:p>
        </p:txBody>
      </p:sp>
      <p:pic>
        <p:nvPicPr>
          <p:cNvPr id="77" name="Picture 7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018212" y="2927526"/>
            <a:ext cx="907386" cy="1080221"/>
          </a:xfrm>
          <a:prstGeom prst="rect">
            <a:avLst/>
          </a:prstGeom>
        </p:spPr>
      </p:pic>
      <p:sp>
        <p:nvSpPr>
          <p:cNvPr id="81" name="Rectangle 80"/>
          <p:cNvSpPr/>
          <p:nvPr/>
        </p:nvSpPr>
        <p:spPr>
          <a:xfrm>
            <a:off x="8097037" y="3886200"/>
            <a:ext cx="582082" cy="307777"/>
          </a:xfrm>
          <a:prstGeom prst="rect">
            <a:avLst/>
          </a:prstGeom>
        </p:spPr>
        <p:txBody>
          <a:bodyPr wrap="none">
            <a:spAutoFit/>
          </a:bodyPr>
          <a:lstStyle/>
          <a:p>
            <a:pPr marL="285750" indent="-285750"/>
            <a:r>
              <a:rPr lang="en-IN" sz="1400" b="1" dirty="0" smtClean="0">
                <a:latin typeface="Calibri Light" pitchFamily="34" charset="0"/>
                <a:cs typeface="Calibri Light" pitchFamily="34" charset="0"/>
              </a:rPr>
              <a:t>RCBO</a:t>
            </a:r>
            <a:endParaRPr lang="en-IN" sz="1400" b="1" dirty="0">
              <a:latin typeface="Calibri Light" pitchFamily="34" charset="0"/>
              <a:cs typeface="Calibri Light" pitchFamily="34" charset="0"/>
            </a:endParaRPr>
          </a:p>
        </p:txBody>
      </p:sp>
      <p:sp>
        <p:nvSpPr>
          <p:cNvPr id="82" name="Rectangle 81"/>
          <p:cNvSpPr/>
          <p:nvPr/>
        </p:nvSpPr>
        <p:spPr>
          <a:xfrm>
            <a:off x="10214513" y="3886200"/>
            <a:ext cx="434221" cy="307777"/>
          </a:xfrm>
          <a:prstGeom prst="rect">
            <a:avLst/>
          </a:prstGeom>
        </p:spPr>
        <p:txBody>
          <a:bodyPr wrap="none">
            <a:spAutoFit/>
          </a:bodyPr>
          <a:lstStyle/>
          <a:p>
            <a:pPr marL="285750" indent="-285750"/>
            <a:r>
              <a:rPr lang="en-IN" sz="1400" b="1" dirty="0" smtClean="0">
                <a:latin typeface="Calibri Light" pitchFamily="34" charset="0"/>
                <a:cs typeface="Calibri Light" pitchFamily="34" charset="0"/>
              </a:rPr>
              <a:t>ATS</a:t>
            </a:r>
            <a:endParaRPr lang="en-IN" sz="1400" b="1" dirty="0">
              <a:latin typeface="Calibri Light" pitchFamily="34" charset="0"/>
              <a:cs typeface="Calibri Light" pitchFamily="34" charset="0"/>
            </a:endParaRPr>
          </a:p>
        </p:txBody>
      </p:sp>
      <p:sp>
        <p:nvSpPr>
          <p:cNvPr id="80" name="Rectangle 79"/>
          <p:cNvSpPr/>
          <p:nvPr/>
        </p:nvSpPr>
        <p:spPr>
          <a:xfrm>
            <a:off x="6167976" y="3996151"/>
            <a:ext cx="522900" cy="307777"/>
          </a:xfrm>
          <a:prstGeom prst="rect">
            <a:avLst/>
          </a:prstGeom>
        </p:spPr>
        <p:txBody>
          <a:bodyPr wrap="none">
            <a:spAutoFit/>
          </a:bodyPr>
          <a:lstStyle/>
          <a:p>
            <a:pPr marL="285750" indent="-285750"/>
            <a:r>
              <a:rPr lang="en-IN" sz="1400" b="1" dirty="0" smtClean="0">
                <a:latin typeface="Calibri Light" pitchFamily="34" charset="0"/>
                <a:cs typeface="Calibri Light" pitchFamily="34" charset="0"/>
              </a:rPr>
              <a:t>MCB</a:t>
            </a:r>
            <a:endParaRPr lang="en-IN" sz="1400" b="1" dirty="0">
              <a:latin typeface="Calibri Light" pitchFamily="34" charset="0"/>
              <a:cs typeface="Calibri Light" pitchFamily="34" charset="0"/>
            </a:endParaRPr>
          </a:p>
        </p:txBody>
      </p:sp>
      <p:sp>
        <p:nvSpPr>
          <p:cNvPr id="37" name="Date Placeholder 36"/>
          <p:cNvSpPr>
            <a:spLocks noGrp="1"/>
          </p:cNvSpPr>
          <p:nvPr>
            <p:ph type="dt" sz="half" idx="10"/>
          </p:nvPr>
        </p:nvSpPr>
        <p:spPr/>
        <p:txBody>
          <a:bodyPr/>
          <a:lstStyle/>
          <a:p>
            <a:fld id="{34428AEB-51A2-410A-8229-A38FCBAC4DA0}" type="datetime1">
              <a:rPr lang="en-US" smtClean="0">
                <a:solidFill>
                  <a:schemeClr val="bg1"/>
                </a:solidFill>
              </a:rPr>
              <a:t>1/14/2020</a:t>
            </a:fld>
            <a:endParaRPr lang="en-US" dirty="0">
              <a:solidFill>
                <a:schemeClr val="bg1"/>
              </a:solidFill>
            </a:endParaRPr>
          </a:p>
        </p:txBody>
      </p:sp>
      <p:sp>
        <p:nvSpPr>
          <p:cNvPr id="38" name="Slide Number Placeholder 37"/>
          <p:cNvSpPr>
            <a:spLocks noGrp="1"/>
          </p:cNvSpPr>
          <p:nvPr>
            <p:ph type="sldNum" sz="quarter" idx="12"/>
          </p:nvPr>
        </p:nvSpPr>
        <p:spPr/>
        <p:txBody>
          <a:bodyPr/>
          <a:lstStyle/>
          <a:p>
            <a:fld id="{B6F15528-21DE-4FAA-801E-634DDDAF4B2B}" type="slidenum">
              <a:rPr lang="en-US" smtClean="0"/>
              <a:pPr/>
              <a:t>24</a:t>
            </a:fld>
            <a:endParaRPr lang="en-US"/>
          </a:p>
        </p:txBody>
      </p:sp>
      <p:sp>
        <p:nvSpPr>
          <p:cNvPr id="39" name="Footer Placeholder 38"/>
          <p:cNvSpPr>
            <a:spLocks noGrp="1"/>
          </p:cNvSpPr>
          <p:nvPr>
            <p:ph type="ftr" sz="quarter" idx="11"/>
          </p:nvPr>
        </p:nvSpPr>
        <p:spPr/>
        <p:txBody>
          <a:bodyPr/>
          <a:lstStyle/>
          <a:p>
            <a:r>
              <a:rPr lang="en-US" smtClean="0"/>
              <a:t>www.lecsindia.com</a:t>
            </a:r>
            <a:endParaRPr lang="en-US"/>
          </a:p>
        </p:txBody>
      </p:sp>
      <p:pic>
        <p:nvPicPr>
          <p:cNvPr id="40" name="Picture 3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361612" y="228600"/>
            <a:ext cx="1622158" cy="576964"/>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3351212" y="1219200"/>
            <a:ext cx="8610600" cy="495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nvSpPr>
        <p:spPr>
          <a:xfrm>
            <a:off x="303212" y="152400"/>
            <a:ext cx="6227859" cy="861774"/>
          </a:xfrm>
          <a:prstGeom prst="rect">
            <a:avLst/>
          </a:prstGeom>
        </p:spPr>
        <p:txBody>
          <a:bodyPr wrap="none">
            <a:spAutoFit/>
          </a:bodyPr>
          <a:lstStyle/>
          <a:p>
            <a:r>
              <a:rPr lang="en-IN" sz="5000" b="1" dirty="0" smtClean="0">
                <a:solidFill>
                  <a:schemeClr val="bg1"/>
                </a:solidFill>
                <a:latin typeface="Calibri bold" pitchFamily="34" charset="0"/>
                <a:cs typeface="Calibri bold" pitchFamily="34" charset="0"/>
              </a:rPr>
              <a:t>Drives &amp; </a:t>
            </a:r>
            <a:r>
              <a:rPr lang="en-IN" sz="5000" b="1" dirty="0" smtClean="0">
                <a:solidFill>
                  <a:schemeClr val="bg1"/>
                </a:solidFill>
                <a:latin typeface="Calibri Light" pitchFamily="34" charset="0"/>
                <a:cs typeface="Calibri Light" pitchFamily="34" charset="0"/>
              </a:rPr>
              <a:t>Power Supply</a:t>
            </a:r>
            <a:endParaRPr lang="en-US" sz="5000" b="1" dirty="0">
              <a:solidFill>
                <a:schemeClr val="bg1"/>
              </a:solidFill>
              <a:latin typeface="Calibri Light" pitchFamily="34" charset="0"/>
              <a:cs typeface="Calibri Light" pitchFamily="34" charset="0"/>
            </a:endParaRPr>
          </a:p>
        </p:txBody>
      </p:sp>
      <p:pic>
        <p:nvPicPr>
          <p:cNvPr id="39" name="Picture 3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74873" y="1501140"/>
            <a:ext cx="4776939" cy="4236720"/>
          </a:xfrm>
          <a:prstGeom prst="rect">
            <a:avLst/>
          </a:prstGeom>
        </p:spPr>
      </p:pic>
      <p:pic>
        <p:nvPicPr>
          <p:cNvPr id="40" name="Picture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9412" y="1478099"/>
            <a:ext cx="1853147" cy="1692003"/>
          </a:xfrm>
          <a:prstGeom prst="rect">
            <a:avLst/>
          </a:prstGeom>
        </p:spPr>
      </p:pic>
      <p:sp>
        <p:nvSpPr>
          <p:cNvPr id="45" name="Rectangle 44"/>
          <p:cNvSpPr/>
          <p:nvPr/>
        </p:nvSpPr>
        <p:spPr>
          <a:xfrm>
            <a:off x="8395455" y="3124200"/>
            <a:ext cx="1061060" cy="523220"/>
          </a:xfrm>
          <a:prstGeom prst="rect">
            <a:avLst/>
          </a:prstGeom>
        </p:spPr>
        <p:txBody>
          <a:bodyPr wrap="none">
            <a:spAutoFit/>
          </a:bodyPr>
          <a:lstStyle/>
          <a:p>
            <a:pPr marL="285750" indent="-285750" algn="ctr"/>
            <a:r>
              <a:rPr lang="en-IN" sz="1400" b="1" dirty="0" smtClean="0">
                <a:latin typeface="Calibri Light" pitchFamily="34" charset="0"/>
                <a:cs typeface="Calibri Light" pitchFamily="34" charset="0"/>
              </a:rPr>
              <a:t>Textile Drive</a:t>
            </a:r>
          </a:p>
          <a:p>
            <a:pPr marL="285750" indent="-285750" algn="ctr"/>
            <a:r>
              <a:rPr lang="en-IN" sz="1400" b="1" dirty="0" smtClean="0">
                <a:latin typeface="Calibri Light" pitchFamily="34" charset="0"/>
                <a:cs typeface="Calibri Light" pitchFamily="34" charset="0"/>
              </a:rPr>
              <a:t>DG 510</a:t>
            </a:r>
            <a:endParaRPr lang="en-IN" sz="1400" b="1" dirty="0">
              <a:latin typeface="Calibri Light" pitchFamily="34" charset="0"/>
              <a:cs typeface="Calibri Light" pitchFamily="34" charset="0"/>
            </a:endParaRPr>
          </a:p>
        </p:txBody>
      </p:sp>
      <p:sp>
        <p:nvSpPr>
          <p:cNvPr id="46" name="Rectangle 45"/>
          <p:cNvSpPr/>
          <p:nvPr/>
        </p:nvSpPr>
        <p:spPr>
          <a:xfrm>
            <a:off x="10590867" y="3670276"/>
            <a:ext cx="1035283" cy="523220"/>
          </a:xfrm>
          <a:prstGeom prst="rect">
            <a:avLst/>
          </a:prstGeom>
        </p:spPr>
        <p:txBody>
          <a:bodyPr wrap="none">
            <a:spAutoFit/>
          </a:bodyPr>
          <a:lstStyle/>
          <a:p>
            <a:pPr marL="285750" indent="-285750" algn="ctr"/>
            <a:r>
              <a:rPr lang="en-IN" sz="1400" b="1" dirty="0" smtClean="0">
                <a:latin typeface="Calibri Light" pitchFamily="34" charset="0"/>
                <a:cs typeface="Calibri Light" pitchFamily="34" charset="0"/>
              </a:rPr>
              <a:t>Active Front</a:t>
            </a:r>
          </a:p>
          <a:p>
            <a:pPr marL="285750" indent="-285750" algn="ctr"/>
            <a:r>
              <a:rPr lang="en-IN" sz="1400" b="1" dirty="0" smtClean="0">
                <a:latin typeface="Calibri Light" pitchFamily="34" charset="0"/>
                <a:cs typeface="Calibri Light" pitchFamily="34" charset="0"/>
              </a:rPr>
              <a:t>End Drive</a:t>
            </a:r>
            <a:endParaRPr lang="en-IN" sz="1400" b="1" dirty="0">
              <a:latin typeface="Calibri Light" pitchFamily="34" charset="0"/>
              <a:cs typeface="Calibri Light" pitchFamily="34" charset="0"/>
            </a:endParaRPr>
          </a:p>
        </p:txBody>
      </p:sp>
      <p:pic>
        <p:nvPicPr>
          <p:cNvPr id="41" name="Picture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98983" y="1447800"/>
            <a:ext cx="1410429" cy="2188240"/>
          </a:xfrm>
          <a:prstGeom prst="rect">
            <a:avLst/>
          </a:prstGeom>
        </p:spPr>
      </p:pic>
      <p:pic>
        <p:nvPicPr>
          <p:cNvPr id="43" name="Picture 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74259" y="3959943"/>
            <a:ext cx="1231507" cy="2138514"/>
          </a:xfrm>
          <a:prstGeom prst="rect">
            <a:avLst/>
          </a:prstGeom>
        </p:spPr>
      </p:pic>
      <p:pic>
        <p:nvPicPr>
          <p:cNvPr id="42" name="Picture 4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49242" y="4343400"/>
            <a:ext cx="1918553" cy="1544511"/>
          </a:xfrm>
          <a:prstGeom prst="rect">
            <a:avLst/>
          </a:prstGeom>
        </p:spPr>
      </p:pic>
      <p:sp>
        <p:nvSpPr>
          <p:cNvPr id="49" name="Rectangle 48"/>
          <p:cNvSpPr/>
          <p:nvPr/>
        </p:nvSpPr>
        <p:spPr>
          <a:xfrm>
            <a:off x="7432121" y="5486400"/>
            <a:ext cx="1135246" cy="523220"/>
          </a:xfrm>
          <a:prstGeom prst="rect">
            <a:avLst/>
          </a:prstGeom>
        </p:spPr>
        <p:txBody>
          <a:bodyPr wrap="none">
            <a:spAutoFit/>
          </a:bodyPr>
          <a:lstStyle/>
          <a:p>
            <a:pPr marL="285750" indent="-285750" algn="r"/>
            <a:r>
              <a:rPr lang="en-IN" sz="1400" b="1" dirty="0" smtClean="0">
                <a:latin typeface="Calibri Light" pitchFamily="34" charset="0"/>
                <a:cs typeface="Calibri Light" pitchFamily="34" charset="0"/>
              </a:rPr>
              <a:t>Gen Purpose</a:t>
            </a:r>
          </a:p>
          <a:p>
            <a:pPr marL="285750" indent="-285750" algn="r"/>
            <a:r>
              <a:rPr lang="en-IN" sz="1400" b="1" dirty="0" smtClean="0">
                <a:latin typeface="Calibri Light" pitchFamily="34" charset="0"/>
                <a:cs typeface="Calibri Light" pitchFamily="34" charset="0"/>
              </a:rPr>
              <a:t>Drives</a:t>
            </a:r>
            <a:endParaRPr lang="en-IN" sz="1400" b="1" dirty="0">
              <a:latin typeface="Calibri Light" pitchFamily="34" charset="0"/>
              <a:cs typeface="Calibri Light" pitchFamily="34" charset="0"/>
            </a:endParaRPr>
          </a:p>
        </p:txBody>
      </p:sp>
      <p:sp>
        <p:nvSpPr>
          <p:cNvPr id="50" name="Rectangle 49"/>
          <p:cNvSpPr/>
          <p:nvPr/>
        </p:nvSpPr>
        <p:spPr>
          <a:xfrm>
            <a:off x="10767106" y="5791200"/>
            <a:ext cx="482824" cy="307777"/>
          </a:xfrm>
          <a:prstGeom prst="rect">
            <a:avLst/>
          </a:prstGeom>
        </p:spPr>
        <p:txBody>
          <a:bodyPr wrap="none">
            <a:spAutoFit/>
          </a:bodyPr>
          <a:lstStyle/>
          <a:p>
            <a:pPr marL="285750" indent="-285750" algn="ctr"/>
            <a:r>
              <a:rPr lang="en-IN" sz="1400" b="1" dirty="0" smtClean="0">
                <a:latin typeface="Calibri Light" pitchFamily="34" charset="0"/>
                <a:cs typeface="Calibri Light" pitchFamily="34" charset="0"/>
              </a:rPr>
              <a:t>PSU</a:t>
            </a:r>
            <a:endParaRPr lang="en-IN" sz="1400" b="1" dirty="0">
              <a:latin typeface="Calibri Light" pitchFamily="34" charset="0"/>
              <a:cs typeface="Calibri Light" pitchFamily="34" charset="0"/>
            </a:endParaRPr>
          </a:p>
        </p:txBody>
      </p:sp>
      <p:sp>
        <p:nvSpPr>
          <p:cNvPr id="15" name="Rectangle 14"/>
          <p:cNvSpPr/>
          <p:nvPr/>
        </p:nvSpPr>
        <p:spPr>
          <a:xfrm>
            <a:off x="227012" y="1652349"/>
            <a:ext cx="3124200" cy="4293483"/>
          </a:xfrm>
          <a:prstGeom prst="rect">
            <a:avLst/>
          </a:prstGeom>
        </p:spPr>
        <p:txBody>
          <a:bodyPr wrap="square">
            <a:spAutoFit/>
          </a:bodyPr>
          <a:lstStyle/>
          <a:p>
            <a:pPr fontAlgn="t">
              <a:lnSpc>
                <a:spcPct val="150000"/>
              </a:lnSpc>
              <a:buFont typeface="Wingdings" pitchFamily="2" charset="2"/>
              <a:buChar char="v"/>
            </a:pPr>
            <a:r>
              <a:rPr lang="en-IN" sz="1400" b="1" dirty="0" smtClean="0">
                <a:solidFill>
                  <a:schemeClr val="bg1"/>
                </a:solidFill>
                <a:latin typeface="Calibri Light" pitchFamily="34" charset="0"/>
                <a:cs typeface="Calibri Light" pitchFamily="34" charset="0"/>
              </a:rPr>
              <a:t>DG100 Economical AC Drives </a:t>
            </a:r>
            <a:endParaRPr lang="en-US" sz="1400" dirty="0" smtClean="0">
              <a:solidFill>
                <a:schemeClr val="bg1"/>
              </a:solidFill>
              <a:latin typeface="Calibri Light" pitchFamily="34" charset="0"/>
              <a:cs typeface="Calibri Light" pitchFamily="34" charset="0"/>
            </a:endParaRPr>
          </a:p>
          <a:p>
            <a:pPr fontAlgn="t">
              <a:lnSpc>
                <a:spcPct val="150000"/>
              </a:lnSpc>
              <a:buFont typeface="Wingdings" pitchFamily="2" charset="2"/>
              <a:buChar char="v"/>
            </a:pPr>
            <a:r>
              <a:rPr lang="en-IN" sz="1400" b="1" dirty="0" smtClean="0">
                <a:solidFill>
                  <a:schemeClr val="bg1"/>
                </a:solidFill>
                <a:latin typeface="Calibri Light" pitchFamily="34" charset="0"/>
                <a:cs typeface="Calibri Light" pitchFamily="34" charset="0"/>
              </a:rPr>
              <a:t>(V/F control)</a:t>
            </a:r>
          </a:p>
          <a:p>
            <a:pPr fontAlgn="t">
              <a:lnSpc>
                <a:spcPct val="150000"/>
              </a:lnSpc>
              <a:buFont typeface="Wingdings" pitchFamily="2" charset="2"/>
              <a:buChar char="v"/>
            </a:pPr>
            <a:r>
              <a:rPr lang="en-IN" sz="1400" b="1" dirty="0" smtClean="0">
                <a:solidFill>
                  <a:schemeClr val="bg1"/>
                </a:solidFill>
                <a:latin typeface="Calibri Light" pitchFamily="34" charset="0"/>
                <a:cs typeface="Calibri Light" pitchFamily="34" charset="0"/>
              </a:rPr>
              <a:t>DG620 General Purpose AC Drive</a:t>
            </a:r>
            <a:endParaRPr lang="en-US" sz="1400" dirty="0" smtClean="0">
              <a:solidFill>
                <a:schemeClr val="bg1"/>
              </a:solidFill>
              <a:latin typeface="Calibri Light" pitchFamily="34" charset="0"/>
              <a:cs typeface="Calibri Light" pitchFamily="34" charset="0"/>
            </a:endParaRPr>
          </a:p>
          <a:p>
            <a:pPr fontAlgn="t">
              <a:lnSpc>
                <a:spcPct val="150000"/>
              </a:lnSpc>
              <a:buFont typeface="Wingdings" pitchFamily="2" charset="2"/>
              <a:buChar char="v"/>
            </a:pPr>
            <a:r>
              <a:rPr lang="en-IN" sz="1400" b="1" dirty="0" smtClean="0">
                <a:solidFill>
                  <a:schemeClr val="bg1"/>
                </a:solidFill>
                <a:latin typeface="Calibri Light" pitchFamily="34" charset="0"/>
                <a:cs typeface="Calibri Light" pitchFamily="34" charset="0"/>
              </a:rPr>
              <a:t>(V/F control, SVC1, SVC2)</a:t>
            </a:r>
          </a:p>
          <a:p>
            <a:pPr fontAlgn="t">
              <a:lnSpc>
                <a:spcPct val="150000"/>
              </a:lnSpc>
              <a:buFont typeface="Wingdings" pitchFamily="2" charset="2"/>
              <a:buChar char="v"/>
            </a:pPr>
            <a:r>
              <a:rPr lang="en-IN" sz="1400" b="1" dirty="0" smtClean="0">
                <a:solidFill>
                  <a:schemeClr val="bg1"/>
                </a:solidFill>
                <a:latin typeface="Calibri Light" pitchFamily="34" charset="0"/>
                <a:cs typeface="Calibri Light" pitchFamily="34" charset="0"/>
              </a:rPr>
              <a:t>DG510 AC Drives (general purpose or textile dedicated)</a:t>
            </a:r>
          </a:p>
          <a:p>
            <a:pPr fontAlgn="t">
              <a:lnSpc>
                <a:spcPct val="150000"/>
              </a:lnSpc>
              <a:buFont typeface="Wingdings" pitchFamily="2" charset="2"/>
              <a:buChar char="v"/>
            </a:pPr>
            <a:r>
              <a:rPr lang="en-IN" sz="1400" b="1" dirty="0" smtClean="0">
                <a:solidFill>
                  <a:schemeClr val="bg1"/>
                </a:solidFill>
                <a:latin typeface="Calibri Light" pitchFamily="34" charset="0"/>
                <a:cs typeface="Calibri Light" pitchFamily="34" charset="0"/>
              </a:rPr>
              <a:t>DG1000 AFE (Active Front End) Drives</a:t>
            </a:r>
          </a:p>
          <a:p>
            <a:pPr fontAlgn="t">
              <a:lnSpc>
                <a:spcPct val="150000"/>
              </a:lnSpc>
              <a:buFont typeface="Wingdings" pitchFamily="2" charset="2"/>
              <a:buChar char="v"/>
            </a:pPr>
            <a:r>
              <a:rPr lang="en-IN" sz="1400" b="1" dirty="0" smtClean="0">
                <a:solidFill>
                  <a:schemeClr val="bg1"/>
                </a:solidFill>
                <a:latin typeface="Calibri Light" pitchFamily="34" charset="0"/>
                <a:cs typeface="Calibri Light" pitchFamily="34" charset="0"/>
              </a:rPr>
              <a:t>DG500 Mini AC Drives (V/F control)</a:t>
            </a:r>
          </a:p>
          <a:p>
            <a:pPr fontAlgn="t">
              <a:lnSpc>
                <a:spcPct val="150000"/>
              </a:lnSpc>
              <a:buFont typeface="Wingdings" pitchFamily="2" charset="2"/>
              <a:buChar char="v"/>
            </a:pPr>
            <a:r>
              <a:rPr lang="en-IN" sz="1400" b="1" dirty="0" smtClean="0">
                <a:solidFill>
                  <a:schemeClr val="bg1"/>
                </a:solidFill>
                <a:latin typeface="Calibri Light" pitchFamily="34" charset="0"/>
                <a:cs typeface="Calibri Light" pitchFamily="34" charset="0"/>
              </a:rPr>
              <a:t>DG820 High Performance AC Drives</a:t>
            </a:r>
            <a:endParaRPr lang="en-US" sz="1400" dirty="0" smtClean="0">
              <a:solidFill>
                <a:schemeClr val="bg1"/>
              </a:solidFill>
              <a:latin typeface="Calibri Light" pitchFamily="34" charset="0"/>
              <a:cs typeface="Calibri Light" pitchFamily="34" charset="0"/>
            </a:endParaRPr>
          </a:p>
          <a:p>
            <a:pPr fontAlgn="t">
              <a:lnSpc>
                <a:spcPct val="150000"/>
              </a:lnSpc>
              <a:buFont typeface="Wingdings" pitchFamily="2" charset="2"/>
              <a:buChar char="v"/>
            </a:pPr>
            <a:r>
              <a:rPr lang="en-IN" sz="1400" b="1" dirty="0" smtClean="0">
                <a:solidFill>
                  <a:schemeClr val="bg1"/>
                </a:solidFill>
                <a:latin typeface="Calibri Light" pitchFamily="34" charset="0"/>
                <a:cs typeface="Calibri Light" pitchFamily="34" charset="0"/>
              </a:rPr>
              <a:t>(V/F control, SVC1, SVC2, VC control)</a:t>
            </a:r>
          </a:p>
          <a:p>
            <a:pPr fontAlgn="t">
              <a:lnSpc>
                <a:spcPct val="150000"/>
              </a:lnSpc>
              <a:buFont typeface="Wingdings" pitchFamily="2" charset="2"/>
              <a:buChar char="v"/>
            </a:pPr>
            <a:r>
              <a:rPr lang="en-IN" sz="1400" b="1" dirty="0" smtClean="0">
                <a:solidFill>
                  <a:schemeClr val="bg1"/>
                </a:solidFill>
                <a:latin typeface="Calibri Light" pitchFamily="34" charset="0"/>
                <a:cs typeface="Calibri Light" pitchFamily="34" charset="0"/>
              </a:rPr>
              <a:t>DG600E Elevator Dedicated Drives</a:t>
            </a:r>
          </a:p>
          <a:p>
            <a:pPr fontAlgn="t">
              <a:lnSpc>
                <a:spcPct val="150000"/>
              </a:lnSpc>
              <a:buFont typeface="Wingdings" pitchFamily="2" charset="2"/>
              <a:buChar char="v"/>
            </a:pPr>
            <a:r>
              <a:rPr lang="en-IN" sz="1400" b="1" dirty="0" smtClean="0">
                <a:solidFill>
                  <a:schemeClr val="bg1"/>
                </a:solidFill>
                <a:latin typeface="Calibri Light" pitchFamily="34" charset="0"/>
                <a:cs typeface="Calibri Light" pitchFamily="34" charset="0"/>
              </a:rPr>
              <a:t>DGSLR01/02 – Solar Pump Drive</a:t>
            </a:r>
          </a:p>
          <a:p>
            <a:pPr fontAlgn="t">
              <a:lnSpc>
                <a:spcPct val="150000"/>
              </a:lnSpc>
              <a:buFont typeface="Wingdings" pitchFamily="2" charset="2"/>
              <a:buChar char="v"/>
            </a:pPr>
            <a:r>
              <a:rPr lang="en-IN" sz="1400" b="1" dirty="0" smtClean="0">
                <a:solidFill>
                  <a:schemeClr val="bg1"/>
                </a:solidFill>
                <a:latin typeface="Calibri Light" pitchFamily="34" charset="0"/>
                <a:cs typeface="Calibri Light" pitchFamily="34" charset="0"/>
              </a:rPr>
              <a:t>Power Supply Units</a:t>
            </a:r>
            <a:endParaRPr lang="en-IN" sz="1400" b="1" dirty="0">
              <a:solidFill>
                <a:schemeClr val="bg1"/>
              </a:solidFill>
              <a:latin typeface="Calibri Light" pitchFamily="34" charset="0"/>
              <a:cs typeface="Calibri Light" pitchFamily="34" charset="0"/>
            </a:endParaRPr>
          </a:p>
        </p:txBody>
      </p:sp>
      <p:sp>
        <p:nvSpPr>
          <p:cNvPr id="17" name="Rectangle 16"/>
          <p:cNvSpPr/>
          <p:nvPr/>
        </p:nvSpPr>
        <p:spPr>
          <a:xfrm>
            <a:off x="245472" y="1189672"/>
            <a:ext cx="1505540" cy="477054"/>
          </a:xfrm>
          <a:prstGeom prst="rect">
            <a:avLst/>
          </a:prstGeom>
        </p:spPr>
        <p:txBody>
          <a:bodyPr wrap="none">
            <a:spAutoFit/>
          </a:bodyPr>
          <a:lstStyle/>
          <a:p>
            <a:r>
              <a:rPr lang="en-IN" sz="2500" b="1" dirty="0" smtClean="0">
                <a:solidFill>
                  <a:schemeClr val="bg1"/>
                </a:solidFill>
                <a:latin typeface="Lato Black" pitchFamily="34" charset="0"/>
              </a:rPr>
              <a:t>Products</a:t>
            </a:r>
            <a:endParaRPr lang="en-US" sz="2500" dirty="0">
              <a:solidFill>
                <a:schemeClr val="bg1"/>
              </a:solidFill>
              <a:latin typeface="Lato Black" pitchFamily="34" charset="0"/>
            </a:endParaRPr>
          </a:p>
        </p:txBody>
      </p:sp>
      <p:sp>
        <p:nvSpPr>
          <p:cNvPr id="18" name="Date Placeholder 17"/>
          <p:cNvSpPr>
            <a:spLocks noGrp="1"/>
          </p:cNvSpPr>
          <p:nvPr>
            <p:ph type="dt" sz="half" idx="10"/>
          </p:nvPr>
        </p:nvSpPr>
        <p:spPr/>
        <p:txBody>
          <a:bodyPr/>
          <a:lstStyle/>
          <a:p>
            <a:fld id="{08DFD553-E9D9-4F61-9840-66CBF25A6A26}" type="datetime1">
              <a:rPr lang="en-US" smtClean="0">
                <a:solidFill>
                  <a:schemeClr val="bg1"/>
                </a:solidFill>
              </a:rPr>
              <a:t>1/14/2020</a:t>
            </a:fld>
            <a:endParaRPr lang="en-US">
              <a:solidFill>
                <a:schemeClr val="bg1"/>
              </a:solidFill>
            </a:endParaRPr>
          </a:p>
        </p:txBody>
      </p:sp>
      <p:sp>
        <p:nvSpPr>
          <p:cNvPr id="22" name="Slide Number Placeholder 21"/>
          <p:cNvSpPr>
            <a:spLocks noGrp="1"/>
          </p:cNvSpPr>
          <p:nvPr>
            <p:ph type="sldNum" sz="quarter" idx="12"/>
          </p:nvPr>
        </p:nvSpPr>
        <p:spPr/>
        <p:txBody>
          <a:bodyPr/>
          <a:lstStyle/>
          <a:p>
            <a:fld id="{B6F15528-21DE-4FAA-801E-634DDDAF4B2B}" type="slidenum">
              <a:rPr lang="en-US" smtClean="0">
                <a:solidFill>
                  <a:schemeClr val="bg1"/>
                </a:solidFill>
              </a:rPr>
              <a:pPr/>
              <a:t>25</a:t>
            </a:fld>
            <a:endParaRPr lang="en-US">
              <a:solidFill>
                <a:schemeClr val="bg1"/>
              </a:solidFill>
            </a:endParaRPr>
          </a:p>
        </p:txBody>
      </p:sp>
      <p:sp>
        <p:nvSpPr>
          <p:cNvPr id="23" name="Footer Placeholder 22"/>
          <p:cNvSpPr>
            <a:spLocks noGrp="1"/>
          </p:cNvSpPr>
          <p:nvPr>
            <p:ph type="ftr" sz="quarter" idx="11"/>
          </p:nvPr>
        </p:nvSpPr>
        <p:spPr/>
        <p:txBody>
          <a:bodyPr/>
          <a:lstStyle/>
          <a:p>
            <a:r>
              <a:rPr lang="en-US" smtClean="0">
                <a:solidFill>
                  <a:schemeClr val="bg1"/>
                </a:solidFill>
              </a:rPr>
              <a:t>www.lecsindia.com</a:t>
            </a:r>
            <a:endParaRPr lang="en-US">
              <a:solidFill>
                <a:schemeClr val="bg1"/>
              </a:solidFill>
            </a:endParaRPr>
          </a:p>
        </p:txBody>
      </p:sp>
      <p:pic>
        <p:nvPicPr>
          <p:cNvPr id="24" name="Picture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61612" y="228600"/>
            <a:ext cx="1622158" cy="576964"/>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7694612" y="1066800"/>
            <a:ext cx="3962400" cy="236220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503612" y="1066800"/>
            <a:ext cx="3962400" cy="236220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nvSpPr>
        <p:spPr>
          <a:xfrm>
            <a:off x="150812" y="76200"/>
            <a:ext cx="4771178" cy="861774"/>
          </a:xfrm>
          <a:prstGeom prst="rect">
            <a:avLst/>
          </a:prstGeom>
        </p:spPr>
        <p:txBody>
          <a:bodyPr wrap="none">
            <a:spAutoFit/>
          </a:bodyPr>
          <a:lstStyle/>
          <a:p>
            <a:r>
              <a:rPr lang="en-IN" sz="5000" b="1" dirty="0" smtClean="0">
                <a:solidFill>
                  <a:schemeClr val="bg1"/>
                </a:solidFill>
                <a:latin typeface="Calibri bold" pitchFamily="34" charset="0"/>
                <a:cs typeface="Calibri bold" pitchFamily="34" charset="0"/>
              </a:rPr>
              <a:t>Railways</a:t>
            </a:r>
            <a:r>
              <a:rPr lang="en-IN" sz="5000" b="1" dirty="0" smtClean="0">
                <a:solidFill>
                  <a:schemeClr val="bg1"/>
                </a:solidFill>
                <a:latin typeface="Lato" pitchFamily="34" charset="0"/>
              </a:rPr>
              <a:t> </a:t>
            </a:r>
            <a:r>
              <a:rPr lang="en-IN" sz="5000" b="1" dirty="0" smtClean="0">
                <a:solidFill>
                  <a:schemeClr val="bg1"/>
                </a:solidFill>
                <a:latin typeface="Calibri Light" pitchFamily="34" charset="0"/>
                <a:cs typeface="Calibri Light" pitchFamily="34" charset="0"/>
              </a:rPr>
              <a:t>&amp; Metro</a:t>
            </a:r>
            <a:endParaRPr lang="en-US" sz="5000" b="1" dirty="0">
              <a:solidFill>
                <a:schemeClr val="bg1"/>
              </a:solidFill>
              <a:latin typeface="Calibri Light" pitchFamily="34" charset="0"/>
              <a:cs typeface="Calibri Light" pitchFamily="34" charset="0"/>
            </a:endParaRPr>
          </a:p>
        </p:txBody>
      </p:sp>
      <p:sp>
        <p:nvSpPr>
          <p:cNvPr id="53" name="Rectangle 52"/>
          <p:cNvSpPr/>
          <p:nvPr/>
        </p:nvSpPr>
        <p:spPr>
          <a:xfrm>
            <a:off x="1709371" y="3962400"/>
            <a:ext cx="4183068" cy="423449"/>
          </a:xfrm>
          <a:prstGeom prst="rect">
            <a:avLst/>
          </a:prstGeom>
        </p:spPr>
        <p:txBody>
          <a:bodyPr wrap="none">
            <a:spAutoFit/>
          </a:bodyPr>
          <a:lstStyle/>
          <a:p>
            <a:pPr marL="285750" indent="-285750">
              <a:lnSpc>
                <a:spcPct val="150000"/>
              </a:lnSpc>
            </a:pPr>
            <a:r>
              <a:rPr lang="en-IN" sz="1600" b="1" dirty="0" smtClean="0">
                <a:solidFill>
                  <a:schemeClr val="bg1"/>
                </a:solidFill>
                <a:latin typeface="Calibri Light" pitchFamily="34" charset="0"/>
                <a:cs typeface="Calibri Light" pitchFamily="34" charset="0"/>
              </a:rPr>
              <a:t>RDSO Approval is under progress to supply panels</a:t>
            </a:r>
          </a:p>
        </p:txBody>
      </p:sp>
      <p:pic>
        <p:nvPicPr>
          <p:cNvPr id="54" name="Picture 53" descr="Picture8.png"/>
          <p:cNvPicPr>
            <a:picLocks noChangeAspect="1"/>
          </p:cNvPicPr>
          <p:nvPr/>
        </p:nvPicPr>
        <p:blipFill>
          <a:blip r:embed="rId2" cstate="print"/>
          <a:stretch>
            <a:fillRect/>
          </a:stretch>
        </p:blipFill>
        <p:spPr>
          <a:xfrm>
            <a:off x="1446212" y="4075198"/>
            <a:ext cx="237724" cy="268202"/>
          </a:xfrm>
          <a:prstGeom prst="rect">
            <a:avLst/>
          </a:prstGeom>
        </p:spPr>
      </p:pic>
      <p:sp>
        <p:nvSpPr>
          <p:cNvPr id="58" name="Rectangle 57"/>
          <p:cNvSpPr/>
          <p:nvPr/>
        </p:nvSpPr>
        <p:spPr>
          <a:xfrm>
            <a:off x="1709371" y="4526280"/>
            <a:ext cx="4561570" cy="584775"/>
          </a:xfrm>
          <a:prstGeom prst="rect">
            <a:avLst/>
          </a:prstGeom>
        </p:spPr>
        <p:txBody>
          <a:bodyPr wrap="none">
            <a:spAutoFit/>
          </a:bodyPr>
          <a:lstStyle/>
          <a:p>
            <a:pPr marL="285750" indent="-285750"/>
            <a:r>
              <a:rPr lang="en-IN" sz="1600" b="1" dirty="0" smtClean="0">
                <a:solidFill>
                  <a:schemeClr val="bg1"/>
                </a:solidFill>
                <a:latin typeface="Calibri Light" pitchFamily="34" charset="0"/>
                <a:cs typeface="Calibri Light" pitchFamily="34" charset="0"/>
              </a:rPr>
              <a:t>One of the Panel, Cable Harness &amp; Electro mechanical </a:t>
            </a:r>
          </a:p>
          <a:p>
            <a:pPr marL="285750" indent="-285750"/>
            <a:r>
              <a:rPr lang="en-IN" sz="1600" b="1" dirty="0" smtClean="0">
                <a:solidFill>
                  <a:schemeClr val="bg1"/>
                </a:solidFill>
                <a:latin typeface="Calibri Light" pitchFamily="34" charset="0"/>
                <a:cs typeface="Calibri Light" pitchFamily="34" charset="0"/>
              </a:rPr>
              <a:t>arts supplier to</a:t>
            </a:r>
            <a:endParaRPr lang="en-IN" sz="1600" b="1" dirty="0">
              <a:solidFill>
                <a:schemeClr val="bg1"/>
              </a:solidFill>
              <a:latin typeface="Calibri Light" pitchFamily="34" charset="0"/>
              <a:cs typeface="Calibri Light" pitchFamily="34" charset="0"/>
            </a:endParaRPr>
          </a:p>
        </p:txBody>
      </p:sp>
      <p:pic>
        <p:nvPicPr>
          <p:cNvPr id="59" name="Picture 58" descr="Picture8.png"/>
          <p:cNvPicPr>
            <a:picLocks noChangeAspect="1"/>
          </p:cNvPicPr>
          <p:nvPr/>
        </p:nvPicPr>
        <p:blipFill>
          <a:blip r:embed="rId2" cstate="print"/>
          <a:stretch>
            <a:fillRect/>
          </a:stretch>
        </p:blipFill>
        <p:spPr>
          <a:xfrm>
            <a:off x="1446212" y="4572000"/>
            <a:ext cx="237724" cy="241227"/>
          </a:xfrm>
          <a:prstGeom prst="rect">
            <a:avLst/>
          </a:prstGeom>
        </p:spPr>
      </p:pic>
      <p:sp>
        <p:nvSpPr>
          <p:cNvPr id="61" name="Rectangle 60"/>
          <p:cNvSpPr/>
          <p:nvPr/>
        </p:nvSpPr>
        <p:spPr>
          <a:xfrm>
            <a:off x="2327090" y="5200471"/>
            <a:ext cx="3538722" cy="1015663"/>
          </a:xfrm>
          <a:prstGeom prst="rect">
            <a:avLst/>
          </a:prstGeom>
        </p:spPr>
        <p:txBody>
          <a:bodyPr wrap="square">
            <a:spAutoFit/>
          </a:bodyPr>
          <a:lstStyle/>
          <a:p>
            <a:pPr marL="342900" lvl="1" indent="-342900">
              <a:buFont typeface="+mj-lt"/>
              <a:buAutoNum type="arabicPeriod"/>
            </a:pPr>
            <a:r>
              <a:rPr lang="en-IN" sz="1500" b="1" dirty="0" smtClean="0">
                <a:solidFill>
                  <a:schemeClr val="bg1"/>
                </a:solidFill>
                <a:latin typeface="Calibri Light" pitchFamily="34" charset="0"/>
                <a:cs typeface="Calibri Light" pitchFamily="34" charset="0"/>
              </a:rPr>
              <a:t>Integral Coach Factory (ICF)</a:t>
            </a:r>
          </a:p>
          <a:p>
            <a:pPr marL="342900" lvl="1" indent="-342900">
              <a:buFont typeface="+mj-lt"/>
              <a:buAutoNum type="arabicPeriod"/>
            </a:pPr>
            <a:r>
              <a:rPr lang="en-IN" sz="1500" b="1" dirty="0" smtClean="0">
                <a:solidFill>
                  <a:schemeClr val="bg1"/>
                </a:solidFill>
                <a:latin typeface="Calibri Light" pitchFamily="34" charset="0"/>
                <a:cs typeface="Calibri Light" pitchFamily="34" charset="0"/>
              </a:rPr>
              <a:t>Modern Coach Factory (MCF)</a:t>
            </a:r>
          </a:p>
          <a:p>
            <a:pPr marL="342900" lvl="1" indent="-342900">
              <a:buFont typeface="+mj-lt"/>
              <a:buAutoNum type="arabicPeriod"/>
            </a:pPr>
            <a:r>
              <a:rPr lang="en-IN" sz="1500" b="1" dirty="0" smtClean="0">
                <a:solidFill>
                  <a:schemeClr val="bg1"/>
                </a:solidFill>
                <a:latin typeface="Calibri Light" pitchFamily="34" charset="0"/>
                <a:cs typeface="Calibri Light" pitchFamily="34" charset="0"/>
              </a:rPr>
              <a:t>Rail Coach Factory (RCF)</a:t>
            </a:r>
          </a:p>
          <a:p>
            <a:pPr marL="342900" lvl="1" indent="-342900">
              <a:buFont typeface="+mj-lt"/>
              <a:buAutoNum type="arabicPeriod"/>
            </a:pPr>
            <a:endParaRPr lang="en-IN" sz="1500" b="1" dirty="0">
              <a:solidFill>
                <a:schemeClr val="bg1"/>
              </a:solidFill>
              <a:latin typeface="Calibri Light" pitchFamily="34" charset="0"/>
              <a:cs typeface="Calibri Light" pitchFamily="34" charset="0"/>
            </a:endParaRPr>
          </a:p>
        </p:txBody>
      </p:sp>
      <p:sp>
        <p:nvSpPr>
          <p:cNvPr id="39" name="Rectangle 38"/>
          <p:cNvSpPr/>
          <p:nvPr/>
        </p:nvSpPr>
        <p:spPr>
          <a:xfrm>
            <a:off x="8552253" y="6400800"/>
            <a:ext cx="2508251" cy="338554"/>
          </a:xfrm>
          <a:prstGeom prst="rect">
            <a:avLst/>
          </a:prstGeom>
        </p:spPr>
        <p:txBody>
          <a:bodyPr wrap="none">
            <a:spAutoFit/>
          </a:bodyPr>
          <a:lstStyle/>
          <a:p>
            <a:pPr marL="285750" indent="-285750" algn="ctr"/>
            <a:r>
              <a:rPr lang="en-IN" sz="1600" b="1" i="1" dirty="0" smtClean="0">
                <a:solidFill>
                  <a:schemeClr val="bg1"/>
                </a:solidFill>
                <a:latin typeface="Calibri Light" pitchFamily="34" charset="0"/>
                <a:cs typeface="Calibri Light" pitchFamily="34" charset="0"/>
              </a:rPr>
              <a:t>LHB AC/ Non AC Power Panel</a:t>
            </a:r>
            <a:endParaRPr lang="en-IN" sz="1600" b="1" i="1" dirty="0">
              <a:solidFill>
                <a:schemeClr val="bg1"/>
              </a:solidFill>
              <a:latin typeface="Calibri Light" pitchFamily="34" charset="0"/>
              <a:cs typeface="Calibri Light" pitchFamily="34" charset="0"/>
            </a:endParaRPr>
          </a:p>
        </p:txBody>
      </p:sp>
      <p:pic>
        <p:nvPicPr>
          <p:cNvPr id="35" name="Picture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2212" y="1066800"/>
            <a:ext cx="3331888" cy="2279011"/>
          </a:xfrm>
          <a:prstGeom prst="rect">
            <a:avLst/>
          </a:prstGeom>
        </p:spPr>
      </p:pic>
      <p:sp>
        <p:nvSpPr>
          <p:cNvPr id="42" name="Rectangle 41"/>
          <p:cNvSpPr/>
          <p:nvPr/>
        </p:nvSpPr>
        <p:spPr>
          <a:xfrm>
            <a:off x="4793729" y="3547646"/>
            <a:ext cx="1343573" cy="338554"/>
          </a:xfrm>
          <a:prstGeom prst="rect">
            <a:avLst/>
          </a:prstGeom>
        </p:spPr>
        <p:txBody>
          <a:bodyPr wrap="none">
            <a:spAutoFit/>
          </a:bodyPr>
          <a:lstStyle/>
          <a:p>
            <a:pPr marL="285750" indent="-285750" algn="ctr"/>
            <a:r>
              <a:rPr lang="en-IN" sz="1600" b="1" i="1" dirty="0" smtClean="0">
                <a:solidFill>
                  <a:schemeClr val="bg1"/>
                </a:solidFill>
                <a:latin typeface="Calibri Light" pitchFamily="34" charset="0"/>
                <a:cs typeface="Calibri Light" pitchFamily="34" charset="0"/>
              </a:rPr>
              <a:t>Point Machine</a:t>
            </a:r>
            <a:endParaRPr lang="en-IN" sz="1600" b="1" i="1" dirty="0">
              <a:solidFill>
                <a:schemeClr val="bg1"/>
              </a:solidFill>
              <a:latin typeface="Calibri Light" pitchFamily="34" charset="0"/>
              <a:cs typeface="Calibri Light" pitchFamily="34" charset="0"/>
            </a:endParaRPr>
          </a:p>
        </p:txBody>
      </p:sp>
      <p:pic>
        <p:nvPicPr>
          <p:cNvPr id="38" name="Picture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75612" y="1219200"/>
            <a:ext cx="3049588" cy="2032873"/>
          </a:xfrm>
          <a:prstGeom prst="rect">
            <a:avLst/>
          </a:prstGeom>
        </p:spPr>
      </p:pic>
      <p:sp>
        <p:nvSpPr>
          <p:cNvPr id="50" name="Rectangle 49"/>
          <p:cNvSpPr/>
          <p:nvPr/>
        </p:nvSpPr>
        <p:spPr>
          <a:xfrm>
            <a:off x="8913754" y="3471446"/>
            <a:ext cx="1418978" cy="338554"/>
          </a:xfrm>
          <a:prstGeom prst="rect">
            <a:avLst/>
          </a:prstGeom>
        </p:spPr>
        <p:txBody>
          <a:bodyPr wrap="none">
            <a:spAutoFit/>
          </a:bodyPr>
          <a:lstStyle/>
          <a:p>
            <a:pPr marL="285750" indent="-285750" algn="ctr"/>
            <a:r>
              <a:rPr lang="en-IN" sz="1600" b="1" i="1" dirty="0" smtClean="0">
                <a:solidFill>
                  <a:schemeClr val="bg1"/>
                </a:solidFill>
                <a:latin typeface="Calibri Light" pitchFamily="34" charset="0"/>
                <a:cs typeface="Calibri Light" pitchFamily="34" charset="0"/>
              </a:rPr>
              <a:t>Wiring Harness</a:t>
            </a:r>
            <a:endParaRPr lang="en-IN" sz="1600" b="1" i="1" dirty="0">
              <a:solidFill>
                <a:schemeClr val="bg1"/>
              </a:solidFill>
              <a:latin typeface="Calibri Light" pitchFamily="34" charset="0"/>
              <a:cs typeface="Calibri Light" pitchFamily="34" charset="0"/>
            </a:endParaRPr>
          </a:p>
        </p:txBody>
      </p:sp>
      <p:sp>
        <p:nvSpPr>
          <p:cNvPr id="17" name="Rectangle 16"/>
          <p:cNvSpPr/>
          <p:nvPr/>
        </p:nvSpPr>
        <p:spPr>
          <a:xfrm>
            <a:off x="379412" y="1652349"/>
            <a:ext cx="4648200" cy="2031325"/>
          </a:xfrm>
          <a:prstGeom prst="rect">
            <a:avLst/>
          </a:prstGeom>
        </p:spPr>
        <p:txBody>
          <a:bodyPr wrap="square">
            <a:spAutoFit/>
          </a:bodyPr>
          <a:lstStyle/>
          <a:p>
            <a:pPr fontAlgn="t">
              <a:buFont typeface="Wingdings" pitchFamily="2" charset="2"/>
              <a:buChar char="v"/>
            </a:pPr>
            <a:r>
              <a:rPr lang="en-IN" b="1" dirty="0" smtClean="0">
                <a:solidFill>
                  <a:schemeClr val="bg1"/>
                </a:solidFill>
              </a:rPr>
              <a:t>Point Machine</a:t>
            </a:r>
          </a:p>
          <a:p>
            <a:pPr fontAlgn="t">
              <a:buFont typeface="Wingdings" pitchFamily="2" charset="2"/>
              <a:buChar char="v"/>
            </a:pPr>
            <a:r>
              <a:rPr lang="en-IN" b="1" dirty="0" smtClean="0">
                <a:solidFill>
                  <a:schemeClr val="bg1"/>
                </a:solidFill>
              </a:rPr>
              <a:t>Capacitor Panel</a:t>
            </a:r>
          </a:p>
          <a:p>
            <a:pPr fontAlgn="t">
              <a:buFont typeface="Wingdings" pitchFamily="2" charset="2"/>
              <a:buChar char="v"/>
            </a:pPr>
            <a:r>
              <a:rPr lang="en-IN" b="1" dirty="0" smtClean="0">
                <a:solidFill>
                  <a:schemeClr val="bg1"/>
                </a:solidFill>
              </a:rPr>
              <a:t>Lighting Panel</a:t>
            </a:r>
          </a:p>
          <a:p>
            <a:pPr fontAlgn="t">
              <a:buFont typeface="Wingdings" pitchFamily="2" charset="2"/>
              <a:buChar char="v"/>
            </a:pPr>
            <a:r>
              <a:rPr lang="en-IN" b="1" dirty="0" smtClean="0">
                <a:solidFill>
                  <a:schemeClr val="bg1"/>
                </a:solidFill>
              </a:rPr>
              <a:t>Battery Box</a:t>
            </a:r>
          </a:p>
          <a:p>
            <a:pPr fontAlgn="t">
              <a:buFont typeface="Wingdings" pitchFamily="2" charset="2"/>
              <a:buChar char="v"/>
            </a:pPr>
            <a:r>
              <a:rPr lang="en-IN" b="1" dirty="0" smtClean="0">
                <a:solidFill>
                  <a:schemeClr val="bg1"/>
                </a:solidFill>
              </a:rPr>
              <a:t>Wiring Harness</a:t>
            </a:r>
          </a:p>
          <a:p>
            <a:pPr fontAlgn="t">
              <a:buFont typeface="Wingdings" pitchFamily="2" charset="2"/>
              <a:buChar char="v"/>
            </a:pPr>
            <a:r>
              <a:rPr lang="en-IN" b="1" dirty="0" smtClean="0">
                <a:solidFill>
                  <a:schemeClr val="bg1"/>
                </a:solidFill>
              </a:rPr>
              <a:t>AC &amp; Non AC Panel</a:t>
            </a:r>
          </a:p>
          <a:p>
            <a:pPr fontAlgn="t">
              <a:buFont typeface="Wingdings" pitchFamily="2" charset="2"/>
              <a:buChar char="v"/>
            </a:pPr>
            <a:r>
              <a:rPr lang="en-IN" b="1" dirty="0" smtClean="0">
                <a:solidFill>
                  <a:schemeClr val="bg1"/>
                </a:solidFill>
              </a:rPr>
              <a:t>Fuse Box</a:t>
            </a:r>
            <a:endParaRPr lang="en-IN" b="1" dirty="0">
              <a:solidFill>
                <a:schemeClr val="bg1"/>
              </a:solidFill>
            </a:endParaRPr>
          </a:p>
        </p:txBody>
      </p:sp>
      <p:sp>
        <p:nvSpPr>
          <p:cNvPr id="19" name="Rectangle 18"/>
          <p:cNvSpPr/>
          <p:nvPr/>
        </p:nvSpPr>
        <p:spPr>
          <a:xfrm>
            <a:off x="379412" y="1189672"/>
            <a:ext cx="2787943" cy="477054"/>
          </a:xfrm>
          <a:prstGeom prst="rect">
            <a:avLst/>
          </a:prstGeom>
        </p:spPr>
        <p:txBody>
          <a:bodyPr wrap="none">
            <a:spAutoFit/>
          </a:bodyPr>
          <a:lstStyle/>
          <a:p>
            <a:r>
              <a:rPr lang="en-IN" sz="2500" b="1" dirty="0" smtClean="0">
                <a:solidFill>
                  <a:schemeClr val="bg1"/>
                </a:solidFill>
                <a:latin typeface="Lato Black" pitchFamily="34" charset="0"/>
              </a:rPr>
              <a:t>Railways &amp; Metro</a:t>
            </a:r>
            <a:endParaRPr lang="en-US" sz="2500" dirty="0">
              <a:solidFill>
                <a:schemeClr val="bg1"/>
              </a:solidFill>
              <a:latin typeface="Lato Black" pitchFamily="34" charset="0"/>
            </a:endParaRPr>
          </a:p>
        </p:txBody>
      </p:sp>
      <p:sp>
        <p:nvSpPr>
          <p:cNvPr id="22" name="Rectangle 21"/>
          <p:cNvSpPr/>
          <p:nvPr/>
        </p:nvSpPr>
        <p:spPr>
          <a:xfrm>
            <a:off x="7770812" y="3962400"/>
            <a:ext cx="3962400" cy="236220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80412" y="3962400"/>
            <a:ext cx="2736337" cy="2243797"/>
          </a:xfrm>
          <a:prstGeom prst="rect">
            <a:avLst/>
          </a:prstGeom>
        </p:spPr>
      </p:pic>
      <p:sp>
        <p:nvSpPr>
          <p:cNvPr id="26" name="Date Placeholder 25"/>
          <p:cNvSpPr>
            <a:spLocks noGrp="1"/>
          </p:cNvSpPr>
          <p:nvPr>
            <p:ph type="dt" sz="half" idx="10"/>
          </p:nvPr>
        </p:nvSpPr>
        <p:spPr/>
        <p:txBody>
          <a:bodyPr/>
          <a:lstStyle/>
          <a:p>
            <a:fld id="{5AC308F9-BA7F-4203-BEFB-BFE6B2079952}" type="datetime1">
              <a:rPr lang="en-US" smtClean="0">
                <a:solidFill>
                  <a:schemeClr val="bg1"/>
                </a:solidFill>
              </a:rPr>
              <a:t>1/14/2020</a:t>
            </a:fld>
            <a:endParaRPr lang="en-US">
              <a:solidFill>
                <a:schemeClr val="bg1"/>
              </a:solidFill>
            </a:endParaRPr>
          </a:p>
        </p:txBody>
      </p:sp>
      <p:sp>
        <p:nvSpPr>
          <p:cNvPr id="27" name="Slide Number Placeholder 26"/>
          <p:cNvSpPr>
            <a:spLocks noGrp="1"/>
          </p:cNvSpPr>
          <p:nvPr>
            <p:ph type="sldNum" sz="quarter" idx="12"/>
          </p:nvPr>
        </p:nvSpPr>
        <p:spPr/>
        <p:txBody>
          <a:bodyPr/>
          <a:lstStyle/>
          <a:p>
            <a:fld id="{B6F15528-21DE-4FAA-801E-634DDDAF4B2B}" type="slidenum">
              <a:rPr lang="en-US" smtClean="0">
                <a:solidFill>
                  <a:schemeClr val="bg1"/>
                </a:solidFill>
              </a:rPr>
              <a:pPr/>
              <a:t>26</a:t>
            </a:fld>
            <a:endParaRPr lang="en-US">
              <a:solidFill>
                <a:schemeClr val="bg1"/>
              </a:solidFill>
            </a:endParaRPr>
          </a:p>
        </p:txBody>
      </p:sp>
      <p:sp>
        <p:nvSpPr>
          <p:cNvPr id="28" name="Footer Placeholder 27"/>
          <p:cNvSpPr>
            <a:spLocks noGrp="1"/>
          </p:cNvSpPr>
          <p:nvPr>
            <p:ph type="ftr" sz="quarter" idx="11"/>
          </p:nvPr>
        </p:nvSpPr>
        <p:spPr/>
        <p:txBody>
          <a:bodyPr/>
          <a:lstStyle/>
          <a:p>
            <a:r>
              <a:rPr lang="en-US" smtClean="0">
                <a:solidFill>
                  <a:schemeClr val="bg1"/>
                </a:solidFill>
              </a:rPr>
              <a:t>www.lecsindia.com</a:t>
            </a:r>
            <a:endParaRPr lang="en-US">
              <a:solidFill>
                <a:schemeClr val="bg1"/>
              </a:solidFill>
            </a:endParaRPr>
          </a:p>
        </p:txBody>
      </p:sp>
      <p:pic>
        <p:nvPicPr>
          <p:cNvPr id="29" name="Picture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61612" y="228600"/>
            <a:ext cx="1622158" cy="576964"/>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ctangle 74"/>
          <p:cNvSpPr/>
          <p:nvPr/>
        </p:nvSpPr>
        <p:spPr>
          <a:xfrm>
            <a:off x="227012" y="152400"/>
            <a:ext cx="5917582" cy="861774"/>
          </a:xfrm>
          <a:prstGeom prst="rect">
            <a:avLst/>
          </a:prstGeom>
        </p:spPr>
        <p:txBody>
          <a:bodyPr wrap="none">
            <a:spAutoFit/>
          </a:bodyPr>
          <a:lstStyle/>
          <a:p>
            <a:r>
              <a:rPr lang="en-US" sz="5000" b="1" spc="135" dirty="0" smtClean="0">
                <a:solidFill>
                  <a:schemeClr val="bg1"/>
                </a:solidFill>
                <a:latin typeface="Calibri bold" pitchFamily="34" charset="0"/>
                <a:cs typeface="Calibri bold" pitchFamily="34" charset="0"/>
              </a:rPr>
              <a:t>What </a:t>
            </a:r>
            <a:r>
              <a:rPr lang="en-US" sz="5000" b="1" spc="190" dirty="0" smtClean="0">
                <a:solidFill>
                  <a:schemeClr val="bg1"/>
                </a:solidFill>
                <a:latin typeface="Calibri bold" pitchFamily="34" charset="0"/>
                <a:cs typeface="Calibri bold" pitchFamily="34" charset="0"/>
              </a:rPr>
              <a:t>sets </a:t>
            </a:r>
            <a:r>
              <a:rPr lang="en-US" sz="5000" b="1" spc="305" dirty="0" smtClean="0">
                <a:solidFill>
                  <a:schemeClr val="bg1"/>
                </a:solidFill>
                <a:latin typeface="Calibri Light" pitchFamily="34" charset="0"/>
                <a:cs typeface="Calibri Light" pitchFamily="34" charset="0"/>
              </a:rPr>
              <a:t>us</a:t>
            </a:r>
            <a:r>
              <a:rPr lang="en-US" sz="5000" b="1" spc="385" dirty="0" smtClean="0">
                <a:solidFill>
                  <a:schemeClr val="bg1"/>
                </a:solidFill>
                <a:latin typeface="Calibri Light" pitchFamily="34" charset="0"/>
                <a:cs typeface="Calibri Light" pitchFamily="34" charset="0"/>
              </a:rPr>
              <a:t> </a:t>
            </a:r>
            <a:r>
              <a:rPr lang="en-US" sz="5000" b="1" spc="165" dirty="0" smtClean="0">
                <a:solidFill>
                  <a:schemeClr val="bg1"/>
                </a:solidFill>
                <a:latin typeface="Calibri Light" pitchFamily="34" charset="0"/>
                <a:cs typeface="Calibri Light" pitchFamily="34" charset="0"/>
              </a:rPr>
              <a:t>apart?</a:t>
            </a:r>
            <a:endParaRPr lang="en-US" sz="5000" b="1" dirty="0">
              <a:solidFill>
                <a:schemeClr val="bg1"/>
              </a:solidFill>
              <a:latin typeface="Calibri Light" pitchFamily="34" charset="0"/>
              <a:cs typeface="Calibri Light" pitchFamily="34" charset="0"/>
            </a:endParaRPr>
          </a:p>
        </p:txBody>
      </p:sp>
      <p:sp>
        <p:nvSpPr>
          <p:cNvPr id="27" name="TextBox 26">
            <a:extLst>
              <a:ext uri="{FF2B5EF4-FFF2-40B4-BE49-F238E27FC236}">
                <a16:creationId xmlns:a16="http://schemas.microsoft.com/office/drawing/2014/main" id="{52974761-561B-48B2-B201-D8A188823A60}"/>
              </a:ext>
            </a:extLst>
          </p:cNvPr>
          <p:cNvSpPr txBox="1"/>
          <p:nvPr/>
        </p:nvSpPr>
        <p:spPr>
          <a:xfrm>
            <a:off x="6644147" y="3105090"/>
            <a:ext cx="4098465" cy="369332"/>
          </a:xfrm>
          <a:prstGeom prst="rect">
            <a:avLst/>
          </a:prstGeom>
          <a:noFill/>
        </p:spPr>
        <p:txBody>
          <a:bodyPr wrap="square" rtlCol="0">
            <a:spAutoFit/>
          </a:bodyPr>
          <a:lstStyle/>
          <a:p>
            <a:pPr marL="12700" algn="ctr">
              <a:lnSpc>
                <a:spcPct val="100000"/>
              </a:lnSpc>
            </a:pPr>
            <a:r>
              <a:rPr lang="en-US" i="1" spc="-25" dirty="0" smtClean="0">
                <a:solidFill>
                  <a:schemeClr val="bg1"/>
                </a:solidFill>
                <a:latin typeface="Calibri bold" pitchFamily="34" charset="0"/>
                <a:cs typeface="Calibri bold" pitchFamily="34" charset="0"/>
              </a:rPr>
              <a:t>High </a:t>
            </a:r>
            <a:r>
              <a:rPr lang="en-US" i="1" spc="10" dirty="0" smtClean="0">
                <a:solidFill>
                  <a:schemeClr val="bg1"/>
                </a:solidFill>
                <a:latin typeface="Calibri bold" pitchFamily="34" charset="0"/>
                <a:cs typeface="Calibri bold" pitchFamily="34" charset="0"/>
              </a:rPr>
              <a:t>Efficiency </a:t>
            </a:r>
            <a:r>
              <a:rPr lang="en-US" i="1" spc="-25" dirty="0" smtClean="0">
                <a:solidFill>
                  <a:schemeClr val="bg1"/>
                </a:solidFill>
                <a:latin typeface="Calibri bold" pitchFamily="34" charset="0"/>
                <a:cs typeface="Calibri bold" pitchFamily="34" charset="0"/>
              </a:rPr>
              <a:t>and</a:t>
            </a:r>
            <a:r>
              <a:rPr lang="en-US" i="1" spc="60" dirty="0" smtClean="0">
                <a:solidFill>
                  <a:schemeClr val="bg1"/>
                </a:solidFill>
                <a:latin typeface="Calibri bold" pitchFamily="34" charset="0"/>
                <a:cs typeface="Calibri bold" pitchFamily="34" charset="0"/>
              </a:rPr>
              <a:t> </a:t>
            </a:r>
            <a:r>
              <a:rPr lang="en-US" i="1" spc="-25" dirty="0" smtClean="0">
                <a:solidFill>
                  <a:schemeClr val="bg1"/>
                </a:solidFill>
                <a:latin typeface="Calibri bold" pitchFamily="34" charset="0"/>
                <a:cs typeface="Calibri bold" pitchFamily="34" charset="0"/>
              </a:rPr>
              <a:t>Performance</a:t>
            </a:r>
            <a:endParaRPr lang="en-US" i="1" dirty="0">
              <a:solidFill>
                <a:schemeClr val="bg1"/>
              </a:solidFill>
              <a:latin typeface="Calibri bold" pitchFamily="34" charset="0"/>
              <a:cs typeface="Calibri bold" pitchFamily="34" charset="0"/>
            </a:endParaRPr>
          </a:p>
        </p:txBody>
      </p:sp>
      <p:sp>
        <p:nvSpPr>
          <p:cNvPr id="55" name="TextBox 54">
            <a:extLst>
              <a:ext uri="{FF2B5EF4-FFF2-40B4-BE49-F238E27FC236}">
                <a16:creationId xmlns:a16="http://schemas.microsoft.com/office/drawing/2014/main" id="{C29A07C4-1FE4-4AB1-9B70-7B579023ADBA}"/>
              </a:ext>
            </a:extLst>
          </p:cNvPr>
          <p:cNvSpPr txBox="1"/>
          <p:nvPr/>
        </p:nvSpPr>
        <p:spPr>
          <a:xfrm>
            <a:off x="1830072" y="3124200"/>
            <a:ext cx="3755022" cy="369332"/>
          </a:xfrm>
          <a:prstGeom prst="rect">
            <a:avLst/>
          </a:prstGeom>
          <a:noFill/>
        </p:spPr>
        <p:txBody>
          <a:bodyPr wrap="square" rtlCol="0">
            <a:spAutoFit/>
          </a:bodyPr>
          <a:lstStyle/>
          <a:p>
            <a:pPr marL="31750" algn="ctr">
              <a:lnSpc>
                <a:spcPct val="100000"/>
              </a:lnSpc>
              <a:spcBef>
                <a:spcPts val="819"/>
              </a:spcBef>
            </a:pPr>
            <a:r>
              <a:rPr lang="en-US" i="1" spc="-5" dirty="0" smtClean="0">
                <a:solidFill>
                  <a:schemeClr val="bg1"/>
                </a:solidFill>
                <a:latin typeface="Calibri bold" pitchFamily="34" charset="0"/>
                <a:cs typeface="Calibri bold" pitchFamily="34" charset="0"/>
              </a:rPr>
              <a:t>Customer </a:t>
            </a:r>
            <a:r>
              <a:rPr lang="en-US" i="1" spc="10" dirty="0" smtClean="0">
                <a:solidFill>
                  <a:schemeClr val="bg1"/>
                </a:solidFill>
                <a:latin typeface="Calibri bold" pitchFamily="34" charset="0"/>
                <a:cs typeface="Calibri bold" pitchFamily="34" charset="0"/>
              </a:rPr>
              <a:t>Centric</a:t>
            </a:r>
            <a:r>
              <a:rPr lang="en-US" i="1" spc="-75" dirty="0" smtClean="0">
                <a:solidFill>
                  <a:schemeClr val="bg1"/>
                </a:solidFill>
                <a:latin typeface="Calibri bold" pitchFamily="34" charset="0"/>
                <a:cs typeface="Calibri bold" pitchFamily="34" charset="0"/>
              </a:rPr>
              <a:t> </a:t>
            </a:r>
            <a:r>
              <a:rPr lang="en-US" i="1" spc="-25" dirty="0" smtClean="0">
                <a:solidFill>
                  <a:schemeClr val="bg1"/>
                </a:solidFill>
                <a:latin typeface="Calibri bold" pitchFamily="34" charset="0"/>
                <a:cs typeface="Calibri bold" pitchFamily="34" charset="0"/>
              </a:rPr>
              <a:t>Approach</a:t>
            </a:r>
            <a:endParaRPr lang="en-US" i="1" spc="-25" dirty="0">
              <a:solidFill>
                <a:schemeClr val="bg1"/>
              </a:solidFill>
              <a:latin typeface="Calibri bold" pitchFamily="34" charset="0"/>
              <a:cs typeface="Calibri bold" pitchFamily="34" charset="0"/>
            </a:endParaRPr>
          </a:p>
        </p:txBody>
      </p:sp>
      <p:sp>
        <p:nvSpPr>
          <p:cNvPr id="63" name="TextBox 62">
            <a:extLst>
              <a:ext uri="{FF2B5EF4-FFF2-40B4-BE49-F238E27FC236}">
                <a16:creationId xmlns:a16="http://schemas.microsoft.com/office/drawing/2014/main" id="{D6DA01B7-0F08-448C-9826-1F7EDD9CBF6C}"/>
              </a:ext>
            </a:extLst>
          </p:cNvPr>
          <p:cNvSpPr txBox="1"/>
          <p:nvPr/>
        </p:nvSpPr>
        <p:spPr>
          <a:xfrm>
            <a:off x="2152909" y="5812004"/>
            <a:ext cx="3179503" cy="369332"/>
          </a:xfrm>
          <a:prstGeom prst="rect">
            <a:avLst/>
          </a:prstGeom>
          <a:noFill/>
        </p:spPr>
        <p:txBody>
          <a:bodyPr wrap="square" rtlCol="0">
            <a:spAutoFit/>
          </a:bodyPr>
          <a:lstStyle/>
          <a:p>
            <a:pPr marL="12700" algn="ctr">
              <a:lnSpc>
                <a:spcPct val="100000"/>
              </a:lnSpc>
            </a:pPr>
            <a:r>
              <a:rPr lang="en-US" i="1" spc="5" dirty="0" smtClean="0">
                <a:solidFill>
                  <a:schemeClr val="bg1"/>
                </a:solidFill>
                <a:latin typeface="Calibri bold" pitchFamily="34" charset="0"/>
                <a:cs typeface="Calibri bold" pitchFamily="34" charset="0"/>
              </a:rPr>
              <a:t>Customized</a:t>
            </a:r>
            <a:r>
              <a:rPr lang="en-US" i="1" spc="105" dirty="0" smtClean="0">
                <a:solidFill>
                  <a:schemeClr val="bg1"/>
                </a:solidFill>
                <a:latin typeface="Calibri bold" pitchFamily="34" charset="0"/>
                <a:cs typeface="Calibri bold" pitchFamily="34" charset="0"/>
              </a:rPr>
              <a:t> </a:t>
            </a:r>
            <a:r>
              <a:rPr lang="en-US" i="1" spc="-5" dirty="0" smtClean="0">
                <a:solidFill>
                  <a:schemeClr val="bg1"/>
                </a:solidFill>
                <a:latin typeface="Calibri bold" pitchFamily="34" charset="0"/>
                <a:cs typeface="Calibri bold" pitchFamily="34" charset="0"/>
              </a:rPr>
              <a:t>Solutions</a:t>
            </a:r>
            <a:endParaRPr lang="en-US" i="1" dirty="0">
              <a:solidFill>
                <a:schemeClr val="bg1"/>
              </a:solidFill>
              <a:latin typeface="Calibri bold" pitchFamily="34" charset="0"/>
              <a:cs typeface="Calibri bold" pitchFamily="34" charset="0"/>
            </a:endParaRPr>
          </a:p>
        </p:txBody>
      </p:sp>
      <p:sp>
        <p:nvSpPr>
          <p:cNvPr id="66" name="TextBox 65">
            <a:extLst>
              <a:ext uri="{FF2B5EF4-FFF2-40B4-BE49-F238E27FC236}">
                <a16:creationId xmlns:a16="http://schemas.microsoft.com/office/drawing/2014/main" id="{DF192094-615E-4D08-822F-0DD73CF625B3}"/>
              </a:ext>
            </a:extLst>
          </p:cNvPr>
          <p:cNvSpPr txBox="1"/>
          <p:nvPr/>
        </p:nvSpPr>
        <p:spPr>
          <a:xfrm>
            <a:off x="6948947" y="5812004"/>
            <a:ext cx="3218761" cy="369332"/>
          </a:xfrm>
          <a:prstGeom prst="rect">
            <a:avLst/>
          </a:prstGeom>
          <a:noFill/>
        </p:spPr>
        <p:txBody>
          <a:bodyPr wrap="square" rtlCol="0">
            <a:spAutoFit/>
          </a:bodyPr>
          <a:lstStyle/>
          <a:p>
            <a:pPr algn="ctr"/>
            <a:r>
              <a:rPr lang="en-US" i="1" spc="10" dirty="0" smtClean="0">
                <a:solidFill>
                  <a:schemeClr val="bg1"/>
                </a:solidFill>
                <a:latin typeface="Calibri bold" pitchFamily="34" charset="0"/>
                <a:cs typeface="Calibri bold" pitchFamily="34" charset="0"/>
              </a:rPr>
              <a:t>Quality </a:t>
            </a:r>
            <a:r>
              <a:rPr lang="en-US" i="1" spc="-25" dirty="0" smtClean="0">
                <a:solidFill>
                  <a:schemeClr val="bg1"/>
                </a:solidFill>
                <a:latin typeface="Calibri bold" pitchFamily="34" charset="0"/>
                <a:cs typeface="Calibri bold" pitchFamily="34" charset="0"/>
              </a:rPr>
              <a:t>and</a:t>
            </a:r>
            <a:r>
              <a:rPr lang="en-US" i="1" spc="-110" dirty="0" smtClean="0">
                <a:solidFill>
                  <a:schemeClr val="bg1"/>
                </a:solidFill>
                <a:latin typeface="Calibri bold" pitchFamily="34" charset="0"/>
                <a:cs typeface="Calibri bold" pitchFamily="34" charset="0"/>
              </a:rPr>
              <a:t> </a:t>
            </a:r>
            <a:r>
              <a:rPr lang="en-US" i="1" dirty="0" smtClean="0">
                <a:solidFill>
                  <a:schemeClr val="bg1"/>
                </a:solidFill>
                <a:latin typeface="Calibri bold" pitchFamily="34" charset="0"/>
                <a:cs typeface="Calibri bold" pitchFamily="34" charset="0"/>
              </a:rPr>
              <a:t>Reliability</a:t>
            </a:r>
            <a:endParaRPr lang="ko-KR" altLang="en-US" i="1" dirty="0">
              <a:solidFill>
                <a:schemeClr val="bg1"/>
              </a:solidFill>
              <a:latin typeface="Calibri bold" pitchFamily="34" charset="0"/>
              <a:cs typeface="Calibri bold" pitchFamily="34" charset="0"/>
            </a:endParaRPr>
          </a:p>
        </p:txBody>
      </p:sp>
      <p:grpSp>
        <p:nvGrpSpPr>
          <p:cNvPr id="49" name="Group 48"/>
          <p:cNvGrpSpPr/>
          <p:nvPr/>
        </p:nvGrpSpPr>
        <p:grpSpPr>
          <a:xfrm>
            <a:off x="2894012" y="4059404"/>
            <a:ext cx="1563914" cy="1563914"/>
            <a:chOff x="2513012" y="4095690"/>
            <a:chExt cx="1741714" cy="1741714"/>
          </a:xfrm>
        </p:grpSpPr>
        <p:sp>
          <p:nvSpPr>
            <p:cNvPr id="39" name="Oval 38"/>
            <p:cNvSpPr/>
            <p:nvPr/>
          </p:nvSpPr>
          <p:spPr>
            <a:xfrm>
              <a:off x="2513012" y="4095690"/>
              <a:ext cx="1741714" cy="1741714"/>
            </a:xfrm>
            <a:prstGeom prst="ellipse">
              <a:avLst/>
            </a:prstGeom>
            <a:solidFill>
              <a:schemeClr val="accent2">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F:\LECS\PENDRIVE\PPT\images\iocns'-05.png"/>
            <p:cNvPicPr>
              <a:picLocks noChangeAspect="1" noChangeArrowheads="1"/>
            </p:cNvPicPr>
            <p:nvPr/>
          </p:nvPicPr>
          <p:blipFill>
            <a:blip r:embed="rId2" cstate="print"/>
            <a:srcRect/>
            <a:stretch>
              <a:fillRect/>
            </a:stretch>
          </p:blipFill>
          <p:spPr bwMode="auto">
            <a:xfrm>
              <a:off x="2894012" y="4400490"/>
              <a:ext cx="1101855" cy="1107747"/>
            </a:xfrm>
            <a:prstGeom prst="rect">
              <a:avLst/>
            </a:prstGeom>
            <a:noFill/>
          </p:spPr>
        </p:pic>
      </p:grpSp>
      <p:grpSp>
        <p:nvGrpSpPr>
          <p:cNvPr id="50" name="Group 49"/>
          <p:cNvGrpSpPr/>
          <p:nvPr/>
        </p:nvGrpSpPr>
        <p:grpSpPr>
          <a:xfrm>
            <a:off x="2894012" y="1371600"/>
            <a:ext cx="1563914" cy="1563914"/>
            <a:chOff x="2142898" y="1447800"/>
            <a:chExt cx="1741714" cy="1741714"/>
          </a:xfrm>
        </p:grpSpPr>
        <p:sp>
          <p:nvSpPr>
            <p:cNvPr id="35" name="Oval 34"/>
            <p:cNvSpPr/>
            <p:nvPr/>
          </p:nvSpPr>
          <p:spPr>
            <a:xfrm>
              <a:off x="2142898" y="1447800"/>
              <a:ext cx="1741714" cy="1741714"/>
            </a:xfrm>
            <a:prstGeom prst="ellipse">
              <a:avLst/>
            </a:prstGeom>
            <a:solidFill>
              <a:srgbClr val="00B0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9" name="Picture 3" descr="F:\LECS\PENDRIVE\PPT\images\iocns'-02.png"/>
            <p:cNvPicPr>
              <a:picLocks noChangeAspect="1" noChangeArrowheads="1"/>
            </p:cNvPicPr>
            <p:nvPr/>
          </p:nvPicPr>
          <p:blipFill>
            <a:blip r:embed="rId3" cstate="print"/>
            <a:srcRect/>
            <a:stretch>
              <a:fillRect/>
            </a:stretch>
          </p:blipFill>
          <p:spPr bwMode="auto">
            <a:xfrm>
              <a:off x="2436812" y="1727200"/>
              <a:ext cx="1121761" cy="1121761"/>
            </a:xfrm>
            <a:prstGeom prst="rect">
              <a:avLst/>
            </a:prstGeom>
            <a:noFill/>
          </p:spPr>
        </p:pic>
      </p:grpSp>
      <p:grpSp>
        <p:nvGrpSpPr>
          <p:cNvPr id="51" name="Group 50"/>
          <p:cNvGrpSpPr/>
          <p:nvPr/>
        </p:nvGrpSpPr>
        <p:grpSpPr>
          <a:xfrm>
            <a:off x="7787147" y="1447800"/>
            <a:ext cx="1563914" cy="1563914"/>
            <a:chOff x="7553098" y="1447800"/>
            <a:chExt cx="1741714" cy="1741714"/>
          </a:xfrm>
        </p:grpSpPr>
        <p:sp>
          <p:nvSpPr>
            <p:cNvPr id="38" name="Oval 37"/>
            <p:cNvSpPr/>
            <p:nvPr/>
          </p:nvSpPr>
          <p:spPr>
            <a:xfrm>
              <a:off x="7553098" y="1447800"/>
              <a:ext cx="1741714" cy="1741714"/>
            </a:xfrm>
            <a:prstGeom prst="ellipse">
              <a:avLst/>
            </a:prstGeom>
            <a:solidFill>
              <a:srgbClr val="7030A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0" name="Picture 4" descr="F:\LECS\PENDRIVE\PPT\images\iocns'-03.png"/>
            <p:cNvPicPr>
              <a:picLocks noChangeAspect="1" noChangeArrowheads="1"/>
            </p:cNvPicPr>
            <p:nvPr/>
          </p:nvPicPr>
          <p:blipFill>
            <a:blip r:embed="rId4" cstate="print"/>
            <a:srcRect/>
            <a:stretch>
              <a:fillRect/>
            </a:stretch>
          </p:blipFill>
          <p:spPr bwMode="auto">
            <a:xfrm>
              <a:off x="7857898" y="1676400"/>
              <a:ext cx="1178454" cy="1178454"/>
            </a:xfrm>
            <a:prstGeom prst="rect">
              <a:avLst/>
            </a:prstGeom>
            <a:noFill/>
          </p:spPr>
        </p:pic>
      </p:grpSp>
      <p:grpSp>
        <p:nvGrpSpPr>
          <p:cNvPr id="52" name="Group 51"/>
          <p:cNvGrpSpPr/>
          <p:nvPr/>
        </p:nvGrpSpPr>
        <p:grpSpPr>
          <a:xfrm>
            <a:off x="7747233" y="4038600"/>
            <a:ext cx="1563914" cy="1563914"/>
            <a:chOff x="6627812" y="3790890"/>
            <a:chExt cx="1741714" cy="1741714"/>
          </a:xfrm>
        </p:grpSpPr>
        <p:sp>
          <p:nvSpPr>
            <p:cNvPr id="42" name="Oval 41"/>
            <p:cNvSpPr/>
            <p:nvPr/>
          </p:nvSpPr>
          <p:spPr>
            <a:xfrm>
              <a:off x="6627812" y="3790890"/>
              <a:ext cx="1741714" cy="1741714"/>
            </a:xfrm>
            <a:prstGeom prst="ellipse">
              <a:avLst/>
            </a:prstGeom>
            <a:solidFill>
              <a:srgbClr val="92D05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1" name="Picture 5" descr="F:\LECS\PENDRIVE\PPT\images\iocns'-04.png"/>
            <p:cNvPicPr>
              <a:picLocks noChangeAspect="1" noChangeArrowheads="1"/>
            </p:cNvPicPr>
            <p:nvPr/>
          </p:nvPicPr>
          <p:blipFill>
            <a:blip r:embed="rId5" cstate="print"/>
            <a:srcRect/>
            <a:stretch>
              <a:fillRect/>
            </a:stretch>
          </p:blipFill>
          <p:spPr bwMode="auto">
            <a:xfrm>
              <a:off x="6932612" y="4019490"/>
              <a:ext cx="1242559" cy="1323436"/>
            </a:xfrm>
            <a:prstGeom prst="rect">
              <a:avLst/>
            </a:prstGeom>
            <a:noFill/>
          </p:spPr>
        </p:pic>
      </p:grpSp>
      <p:sp>
        <p:nvSpPr>
          <p:cNvPr id="22" name="Date Placeholder 21"/>
          <p:cNvSpPr>
            <a:spLocks noGrp="1"/>
          </p:cNvSpPr>
          <p:nvPr>
            <p:ph type="dt" sz="half" idx="10"/>
          </p:nvPr>
        </p:nvSpPr>
        <p:spPr/>
        <p:txBody>
          <a:bodyPr/>
          <a:lstStyle/>
          <a:p>
            <a:fld id="{1186B37F-0D82-4EA4-85D2-7BA12229D7B8}" type="datetime1">
              <a:rPr lang="en-US" smtClean="0">
                <a:solidFill>
                  <a:schemeClr val="bg1"/>
                </a:solidFill>
              </a:rPr>
              <a:t>1/14/2020</a:t>
            </a:fld>
            <a:endParaRPr lang="en-US">
              <a:solidFill>
                <a:schemeClr val="bg1"/>
              </a:solidFill>
            </a:endParaRPr>
          </a:p>
        </p:txBody>
      </p:sp>
      <p:sp>
        <p:nvSpPr>
          <p:cNvPr id="23" name="Slide Number Placeholder 22"/>
          <p:cNvSpPr>
            <a:spLocks noGrp="1"/>
          </p:cNvSpPr>
          <p:nvPr>
            <p:ph type="sldNum" sz="quarter" idx="12"/>
          </p:nvPr>
        </p:nvSpPr>
        <p:spPr/>
        <p:txBody>
          <a:bodyPr/>
          <a:lstStyle/>
          <a:p>
            <a:fld id="{B6F15528-21DE-4FAA-801E-634DDDAF4B2B}" type="slidenum">
              <a:rPr lang="en-US" smtClean="0">
                <a:solidFill>
                  <a:schemeClr val="bg1"/>
                </a:solidFill>
              </a:rPr>
              <a:pPr/>
              <a:t>27</a:t>
            </a:fld>
            <a:endParaRPr lang="en-US">
              <a:solidFill>
                <a:schemeClr val="bg1"/>
              </a:solidFill>
            </a:endParaRPr>
          </a:p>
        </p:txBody>
      </p:sp>
      <p:sp>
        <p:nvSpPr>
          <p:cNvPr id="24" name="Footer Placeholder 23"/>
          <p:cNvSpPr>
            <a:spLocks noGrp="1"/>
          </p:cNvSpPr>
          <p:nvPr>
            <p:ph type="ftr" sz="quarter" idx="11"/>
          </p:nvPr>
        </p:nvSpPr>
        <p:spPr/>
        <p:txBody>
          <a:bodyPr/>
          <a:lstStyle/>
          <a:p>
            <a:r>
              <a:rPr lang="en-US" smtClean="0">
                <a:solidFill>
                  <a:schemeClr val="bg1"/>
                </a:solidFill>
              </a:rPr>
              <a:t>www.lecsindia.com</a:t>
            </a:r>
            <a:endParaRPr lang="en-US">
              <a:solidFill>
                <a:schemeClr val="bg1"/>
              </a:solidFill>
            </a:endParaRPr>
          </a:p>
        </p:txBody>
      </p:sp>
      <p:pic>
        <p:nvPicPr>
          <p:cNvPr id="25" name="Picture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61612" y="228600"/>
            <a:ext cx="1622158" cy="576964"/>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LECS\PENDRIVE\PPT\images\cycle-diagram-with-five-elements-template\7608-01.png"/>
          <p:cNvPicPr>
            <a:picLocks noChangeAspect="1" noChangeArrowheads="1"/>
          </p:cNvPicPr>
          <p:nvPr/>
        </p:nvPicPr>
        <p:blipFill>
          <a:blip r:embed="rId2" cstate="print"/>
          <a:srcRect/>
          <a:stretch>
            <a:fillRect/>
          </a:stretch>
        </p:blipFill>
        <p:spPr bwMode="auto">
          <a:xfrm>
            <a:off x="2894012" y="228600"/>
            <a:ext cx="6278563" cy="6019575"/>
          </a:xfrm>
          <a:prstGeom prst="rect">
            <a:avLst/>
          </a:prstGeom>
          <a:noFill/>
        </p:spPr>
      </p:pic>
      <p:sp>
        <p:nvSpPr>
          <p:cNvPr id="75" name="Rectangle 74"/>
          <p:cNvSpPr/>
          <p:nvPr/>
        </p:nvSpPr>
        <p:spPr>
          <a:xfrm>
            <a:off x="531812" y="228600"/>
            <a:ext cx="4149213" cy="861774"/>
          </a:xfrm>
          <a:prstGeom prst="rect">
            <a:avLst/>
          </a:prstGeom>
        </p:spPr>
        <p:txBody>
          <a:bodyPr wrap="none">
            <a:spAutoFit/>
          </a:bodyPr>
          <a:lstStyle/>
          <a:p>
            <a:r>
              <a:rPr lang="en-US" sz="5000" b="1" spc="135" dirty="0" smtClean="0">
                <a:solidFill>
                  <a:schemeClr val="bg1"/>
                </a:solidFill>
                <a:latin typeface="Calibri bold" pitchFamily="34" charset="0"/>
                <a:cs typeface="Calibri bold" pitchFamily="34" charset="0"/>
              </a:rPr>
              <a:t>Achievements</a:t>
            </a:r>
            <a:endParaRPr lang="en-US" sz="5000" b="1" dirty="0">
              <a:solidFill>
                <a:schemeClr val="bg1"/>
              </a:solidFill>
              <a:latin typeface="Calibri bold" pitchFamily="34" charset="0"/>
              <a:cs typeface="Calibri bold" pitchFamily="34" charset="0"/>
            </a:endParaRPr>
          </a:p>
        </p:txBody>
      </p:sp>
      <p:sp>
        <p:nvSpPr>
          <p:cNvPr id="102" name="TextBox 101">
            <a:extLst>
              <a:ext uri="{FF2B5EF4-FFF2-40B4-BE49-F238E27FC236}">
                <a16:creationId xmlns:a16="http://schemas.microsoft.com/office/drawing/2014/main" id="{592BAC26-F6EE-4ACE-8809-C4870503C465}"/>
              </a:ext>
            </a:extLst>
          </p:cNvPr>
          <p:cNvSpPr txBox="1"/>
          <p:nvPr/>
        </p:nvSpPr>
        <p:spPr>
          <a:xfrm>
            <a:off x="3351212" y="4302949"/>
            <a:ext cx="2667000" cy="1031051"/>
          </a:xfrm>
          <a:prstGeom prst="rect">
            <a:avLst/>
          </a:prstGeom>
          <a:noFill/>
        </p:spPr>
        <p:txBody>
          <a:bodyPr wrap="square" rtlCol="0">
            <a:spAutoFit/>
          </a:bodyPr>
          <a:lstStyle/>
          <a:p>
            <a:pPr algn="ctr"/>
            <a:r>
              <a:rPr lang="en-US" sz="2500" b="1" dirty="0" smtClean="0">
                <a:solidFill>
                  <a:schemeClr val="bg1"/>
                </a:solidFill>
                <a:latin typeface="Calibri bold" pitchFamily="34" charset="0"/>
                <a:cs typeface="Calibri bold" pitchFamily="34" charset="0"/>
              </a:rPr>
              <a:t>Machine Tools</a:t>
            </a:r>
          </a:p>
          <a:p>
            <a:pPr algn="ctr"/>
            <a:r>
              <a:rPr lang="en-US" b="1" dirty="0" smtClean="0">
                <a:solidFill>
                  <a:schemeClr val="bg1"/>
                </a:solidFill>
                <a:latin typeface="Calibri Light" pitchFamily="34" charset="0"/>
                <a:cs typeface="Calibri Light" pitchFamily="34" charset="0"/>
              </a:rPr>
              <a:t>600 panels p.m. to </a:t>
            </a:r>
          </a:p>
          <a:p>
            <a:pPr algn="ctr"/>
            <a:r>
              <a:rPr lang="en-US" b="1" dirty="0" smtClean="0">
                <a:solidFill>
                  <a:schemeClr val="bg1"/>
                </a:solidFill>
                <a:latin typeface="Calibri Light" pitchFamily="34" charset="0"/>
                <a:cs typeface="Calibri Light" pitchFamily="34" charset="0"/>
              </a:rPr>
              <a:t>LMW &amp; Makino</a:t>
            </a:r>
            <a:endParaRPr lang="en-US" b="1" dirty="0">
              <a:solidFill>
                <a:schemeClr val="bg1"/>
              </a:solidFill>
              <a:latin typeface="Calibri Light" pitchFamily="34" charset="0"/>
              <a:cs typeface="Calibri Light" pitchFamily="34" charset="0"/>
            </a:endParaRPr>
          </a:p>
        </p:txBody>
      </p:sp>
      <p:sp>
        <p:nvSpPr>
          <p:cNvPr id="129" name="TextBox 128">
            <a:extLst>
              <a:ext uri="{FF2B5EF4-FFF2-40B4-BE49-F238E27FC236}">
                <a16:creationId xmlns:a16="http://schemas.microsoft.com/office/drawing/2014/main" id="{592BAC26-F6EE-4ACE-8809-C4870503C465}"/>
              </a:ext>
            </a:extLst>
          </p:cNvPr>
          <p:cNvSpPr txBox="1"/>
          <p:nvPr/>
        </p:nvSpPr>
        <p:spPr>
          <a:xfrm>
            <a:off x="3122612" y="1968550"/>
            <a:ext cx="2286000" cy="1308050"/>
          </a:xfrm>
          <a:prstGeom prst="rect">
            <a:avLst/>
          </a:prstGeom>
          <a:noFill/>
        </p:spPr>
        <p:txBody>
          <a:bodyPr wrap="square" rtlCol="0" anchor="ctr">
            <a:spAutoFit/>
          </a:bodyPr>
          <a:lstStyle/>
          <a:p>
            <a:pPr algn="ctr"/>
            <a:r>
              <a:rPr lang="en-US" sz="2500" b="1" dirty="0" smtClean="0">
                <a:solidFill>
                  <a:schemeClr val="bg1"/>
                </a:solidFill>
                <a:latin typeface="Calibri bold" pitchFamily="34" charset="0"/>
                <a:cs typeface="Calibri bold" pitchFamily="34" charset="0"/>
              </a:rPr>
              <a:t>Textiles</a:t>
            </a:r>
          </a:p>
          <a:p>
            <a:pPr algn="ctr"/>
            <a:r>
              <a:rPr lang="en-US" b="1" dirty="0" smtClean="0">
                <a:solidFill>
                  <a:schemeClr val="bg1"/>
                </a:solidFill>
                <a:latin typeface="Calibri Light" pitchFamily="34" charset="0"/>
                <a:cs typeface="Calibri Light" pitchFamily="34" charset="0"/>
              </a:rPr>
              <a:t>1500 Textile panels p.m. since last 30 years.</a:t>
            </a:r>
            <a:endParaRPr lang="en-US" b="1" dirty="0">
              <a:solidFill>
                <a:schemeClr val="bg1"/>
              </a:solidFill>
              <a:latin typeface="Calibri Light" pitchFamily="34" charset="0"/>
              <a:cs typeface="Calibri Light" pitchFamily="34" charset="0"/>
            </a:endParaRPr>
          </a:p>
        </p:txBody>
      </p:sp>
      <p:sp>
        <p:nvSpPr>
          <p:cNvPr id="132" name="TextBox 131">
            <a:extLst>
              <a:ext uri="{FF2B5EF4-FFF2-40B4-BE49-F238E27FC236}">
                <a16:creationId xmlns:a16="http://schemas.microsoft.com/office/drawing/2014/main" id="{592BAC26-F6EE-4ACE-8809-C4870503C465}"/>
              </a:ext>
            </a:extLst>
          </p:cNvPr>
          <p:cNvSpPr txBox="1"/>
          <p:nvPr/>
        </p:nvSpPr>
        <p:spPr>
          <a:xfrm>
            <a:off x="4951412" y="5265747"/>
            <a:ext cx="2894013" cy="754053"/>
          </a:xfrm>
          <a:prstGeom prst="rect">
            <a:avLst/>
          </a:prstGeom>
          <a:noFill/>
        </p:spPr>
        <p:txBody>
          <a:bodyPr wrap="square" rtlCol="0">
            <a:spAutoFit/>
          </a:bodyPr>
          <a:lstStyle/>
          <a:p>
            <a:pPr algn="ctr"/>
            <a:r>
              <a:rPr lang="en-US" sz="2500" b="1" dirty="0" smtClean="0">
                <a:solidFill>
                  <a:schemeClr val="bg1"/>
                </a:solidFill>
                <a:latin typeface="Calibri bold" pitchFamily="34" charset="0"/>
                <a:cs typeface="Calibri bold" pitchFamily="34" charset="0"/>
              </a:rPr>
              <a:t>OEMs</a:t>
            </a:r>
          </a:p>
          <a:p>
            <a:pPr algn="ctr"/>
            <a:r>
              <a:rPr lang="en-US" b="1" dirty="0" smtClean="0">
                <a:solidFill>
                  <a:schemeClr val="bg1"/>
                </a:solidFill>
                <a:latin typeface="Calibri Light" pitchFamily="34" charset="0"/>
                <a:cs typeface="Calibri Light" pitchFamily="34" charset="0"/>
              </a:rPr>
              <a:t>Type testing and approvals</a:t>
            </a:r>
            <a:endParaRPr lang="en-US" b="1" dirty="0">
              <a:solidFill>
                <a:schemeClr val="bg1"/>
              </a:solidFill>
              <a:latin typeface="Calibri Light" pitchFamily="34" charset="0"/>
              <a:cs typeface="Calibri Light" pitchFamily="34" charset="0"/>
            </a:endParaRPr>
          </a:p>
        </p:txBody>
      </p:sp>
      <p:sp>
        <p:nvSpPr>
          <p:cNvPr id="136" name="TextBox 135">
            <a:extLst>
              <a:ext uri="{FF2B5EF4-FFF2-40B4-BE49-F238E27FC236}">
                <a16:creationId xmlns:a16="http://schemas.microsoft.com/office/drawing/2014/main" id="{592BAC26-F6EE-4ACE-8809-C4870503C465}"/>
              </a:ext>
            </a:extLst>
          </p:cNvPr>
          <p:cNvSpPr txBox="1"/>
          <p:nvPr/>
        </p:nvSpPr>
        <p:spPr>
          <a:xfrm>
            <a:off x="5332412" y="1254949"/>
            <a:ext cx="2819400" cy="1031051"/>
          </a:xfrm>
          <a:prstGeom prst="rect">
            <a:avLst/>
          </a:prstGeom>
          <a:noFill/>
        </p:spPr>
        <p:txBody>
          <a:bodyPr wrap="square" rtlCol="0">
            <a:spAutoFit/>
          </a:bodyPr>
          <a:lstStyle/>
          <a:p>
            <a:pPr algn="ctr"/>
            <a:r>
              <a:rPr lang="en-US" sz="2500" b="1" dirty="0" smtClean="0">
                <a:solidFill>
                  <a:schemeClr val="bg1"/>
                </a:solidFill>
                <a:latin typeface="Calibri bold" pitchFamily="34" charset="0"/>
                <a:cs typeface="Calibri bold" pitchFamily="34" charset="0"/>
              </a:rPr>
              <a:t>Industries</a:t>
            </a:r>
          </a:p>
          <a:p>
            <a:pPr algn="ctr"/>
            <a:r>
              <a:rPr lang="en-US" b="1" dirty="0" smtClean="0">
                <a:solidFill>
                  <a:schemeClr val="bg1"/>
                </a:solidFill>
                <a:latin typeface="Calibri Light" pitchFamily="34" charset="0"/>
                <a:cs typeface="Calibri Light" pitchFamily="34" charset="0"/>
              </a:rPr>
              <a:t>Engineering Capability &amp; Large Project execution</a:t>
            </a:r>
            <a:endParaRPr lang="en-US" b="1" dirty="0">
              <a:solidFill>
                <a:schemeClr val="bg1"/>
              </a:solidFill>
              <a:latin typeface="Calibri Light" pitchFamily="34" charset="0"/>
              <a:cs typeface="Calibri Light" pitchFamily="34" charset="0"/>
            </a:endParaRPr>
          </a:p>
        </p:txBody>
      </p:sp>
      <p:sp>
        <p:nvSpPr>
          <p:cNvPr id="142" name="TextBox 141">
            <a:extLst>
              <a:ext uri="{FF2B5EF4-FFF2-40B4-BE49-F238E27FC236}">
                <a16:creationId xmlns:a16="http://schemas.microsoft.com/office/drawing/2014/main" id="{592BAC26-F6EE-4ACE-8809-C4870503C465}"/>
              </a:ext>
            </a:extLst>
          </p:cNvPr>
          <p:cNvSpPr txBox="1"/>
          <p:nvPr/>
        </p:nvSpPr>
        <p:spPr>
          <a:xfrm>
            <a:off x="6856412" y="2514600"/>
            <a:ext cx="2209800" cy="1031051"/>
          </a:xfrm>
          <a:prstGeom prst="rect">
            <a:avLst/>
          </a:prstGeom>
          <a:noFill/>
        </p:spPr>
        <p:txBody>
          <a:bodyPr wrap="square" rtlCol="0">
            <a:spAutoFit/>
          </a:bodyPr>
          <a:lstStyle/>
          <a:p>
            <a:pPr algn="ctr"/>
            <a:r>
              <a:rPr lang="en-US" sz="2500" b="1" dirty="0" smtClean="0">
                <a:solidFill>
                  <a:schemeClr val="bg1"/>
                </a:solidFill>
                <a:latin typeface="Calibri bold" pitchFamily="34" charset="0"/>
                <a:cs typeface="Calibri bold" pitchFamily="34" charset="0"/>
              </a:rPr>
              <a:t>Renewable</a:t>
            </a:r>
          </a:p>
          <a:p>
            <a:pPr algn="ctr"/>
            <a:r>
              <a:rPr lang="en-US" b="1" dirty="0" smtClean="0">
                <a:solidFill>
                  <a:schemeClr val="bg1"/>
                </a:solidFill>
                <a:latin typeface="Calibri Light" pitchFamily="34" charset="0"/>
                <a:cs typeface="Calibri Light" pitchFamily="34" charset="0"/>
              </a:rPr>
              <a:t>Solar &amp; Wind Panels For OEMs</a:t>
            </a:r>
            <a:endParaRPr lang="en-US" b="1" dirty="0">
              <a:solidFill>
                <a:schemeClr val="bg1"/>
              </a:solidFill>
              <a:latin typeface="Calibri Light" pitchFamily="34" charset="0"/>
              <a:cs typeface="Calibri Light" pitchFamily="34" charset="0"/>
            </a:endParaRPr>
          </a:p>
        </p:txBody>
      </p:sp>
      <p:sp>
        <p:nvSpPr>
          <p:cNvPr id="21" name="Date Placeholder 20"/>
          <p:cNvSpPr>
            <a:spLocks noGrp="1"/>
          </p:cNvSpPr>
          <p:nvPr>
            <p:ph type="dt" sz="half" idx="10"/>
          </p:nvPr>
        </p:nvSpPr>
        <p:spPr/>
        <p:txBody>
          <a:bodyPr/>
          <a:lstStyle/>
          <a:p>
            <a:fld id="{3BD99DD8-EF44-4340-A747-147286054929}" type="datetime1">
              <a:rPr lang="en-US" smtClean="0">
                <a:solidFill>
                  <a:schemeClr val="bg1"/>
                </a:solidFill>
              </a:rPr>
              <a:t>1/14/2020</a:t>
            </a:fld>
            <a:endParaRPr lang="en-US">
              <a:solidFill>
                <a:schemeClr val="bg1"/>
              </a:solidFill>
            </a:endParaRPr>
          </a:p>
        </p:txBody>
      </p:sp>
      <p:sp>
        <p:nvSpPr>
          <p:cNvPr id="25" name="Slide Number Placeholder 24"/>
          <p:cNvSpPr>
            <a:spLocks noGrp="1"/>
          </p:cNvSpPr>
          <p:nvPr>
            <p:ph type="sldNum" sz="quarter" idx="12"/>
          </p:nvPr>
        </p:nvSpPr>
        <p:spPr/>
        <p:txBody>
          <a:bodyPr/>
          <a:lstStyle/>
          <a:p>
            <a:fld id="{B6F15528-21DE-4FAA-801E-634DDDAF4B2B}" type="slidenum">
              <a:rPr lang="en-US" smtClean="0">
                <a:solidFill>
                  <a:schemeClr val="bg1"/>
                </a:solidFill>
              </a:rPr>
              <a:pPr/>
              <a:t>28</a:t>
            </a:fld>
            <a:endParaRPr lang="en-US">
              <a:solidFill>
                <a:schemeClr val="bg1"/>
              </a:solidFill>
            </a:endParaRPr>
          </a:p>
        </p:txBody>
      </p:sp>
      <p:sp>
        <p:nvSpPr>
          <p:cNvPr id="26" name="Footer Placeholder 25"/>
          <p:cNvSpPr>
            <a:spLocks noGrp="1"/>
          </p:cNvSpPr>
          <p:nvPr>
            <p:ph type="ftr" sz="quarter" idx="11"/>
          </p:nvPr>
        </p:nvSpPr>
        <p:spPr/>
        <p:txBody>
          <a:bodyPr/>
          <a:lstStyle/>
          <a:p>
            <a:r>
              <a:rPr lang="en-US" dirty="0" smtClean="0">
                <a:solidFill>
                  <a:schemeClr val="bg1"/>
                </a:solidFill>
              </a:rPr>
              <a:t>www.lecsindia.com</a:t>
            </a:r>
            <a:endParaRPr lang="en-US" dirty="0">
              <a:solidFill>
                <a:schemeClr val="bg1"/>
              </a:solidFill>
            </a:endParaRPr>
          </a:p>
        </p:txBody>
      </p:sp>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1612" y="228600"/>
            <a:ext cx="1622158" cy="576964"/>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Oval 27"/>
          <p:cNvSpPr/>
          <p:nvPr/>
        </p:nvSpPr>
        <p:spPr>
          <a:xfrm>
            <a:off x="3509282" y="1066800"/>
            <a:ext cx="4871130" cy="487113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ycle chart-01.png"/>
          <p:cNvPicPr>
            <a:picLocks noChangeAspect="1"/>
          </p:cNvPicPr>
          <p:nvPr/>
        </p:nvPicPr>
        <p:blipFill>
          <a:blip r:embed="rId2" cstate="print"/>
          <a:stretch>
            <a:fillRect/>
          </a:stretch>
        </p:blipFill>
        <p:spPr>
          <a:xfrm>
            <a:off x="836612" y="685800"/>
            <a:ext cx="10016426" cy="5638800"/>
          </a:xfrm>
          <a:prstGeom prst="rect">
            <a:avLst/>
          </a:prstGeom>
        </p:spPr>
      </p:pic>
      <p:sp>
        <p:nvSpPr>
          <p:cNvPr id="75" name="Rectangle 74"/>
          <p:cNvSpPr/>
          <p:nvPr/>
        </p:nvSpPr>
        <p:spPr>
          <a:xfrm>
            <a:off x="4341812" y="2866072"/>
            <a:ext cx="3252429" cy="1477328"/>
          </a:xfrm>
          <a:prstGeom prst="rect">
            <a:avLst/>
          </a:prstGeom>
        </p:spPr>
        <p:txBody>
          <a:bodyPr wrap="none">
            <a:spAutoFit/>
          </a:bodyPr>
          <a:lstStyle/>
          <a:p>
            <a:pPr algn="ctr"/>
            <a:r>
              <a:rPr lang="en-US" sz="4500" b="1" spc="110" dirty="0" smtClean="0">
                <a:solidFill>
                  <a:schemeClr val="tx1">
                    <a:lumMod val="95000"/>
                    <a:lumOff val="5000"/>
                  </a:schemeClr>
                </a:solidFill>
                <a:latin typeface="Calibri bold" pitchFamily="34" charset="0"/>
                <a:cs typeface="Calibri bold" pitchFamily="34" charset="0"/>
              </a:rPr>
              <a:t>Key </a:t>
            </a:r>
            <a:r>
              <a:rPr lang="en-US" sz="4500" b="1" spc="155" dirty="0" smtClean="0">
                <a:solidFill>
                  <a:schemeClr val="tx1">
                    <a:lumMod val="95000"/>
                    <a:lumOff val="5000"/>
                  </a:schemeClr>
                </a:solidFill>
                <a:latin typeface="Calibri bold" pitchFamily="34" charset="0"/>
                <a:cs typeface="Calibri bold" pitchFamily="34" charset="0"/>
              </a:rPr>
              <a:t>Product</a:t>
            </a:r>
          </a:p>
          <a:p>
            <a:pPr algn="ctr"/>
            <a:r>
              <a:rPr lang="en-US" sz="4500" b="1" spc="150" dirty="0" smtClean="0">
                <a:solidFill>
                  <a:schemeClr val="tx1">
                    <a:lumMod val="95000"/>
                    <a:lumOff val="5000"/>
                  </a:schemeClr>
                </a:solidFill>
                <a:latin typeface="Calibri Light" pitchFamily="34" charset="0"/>
                <a:cs typeface="Calibri Light" pitchFamily="34" charset="0"/>
              </a:rPr>
              <a:t>Features</a:t>
            </a:r>
            <a:endParaRPr lang="en-US" sz="4500" b="1" dirty="0">
              <a:solidFill>
                <a:schemeClr val="tx1">
                  <a:lumMod val="95000"/>
                  <a:lumOff val="5000"/>
                </a:schemeClr>
              </a:solidFill>
              <a:latin typeface="Calibri Light" pitchFamily="34" charset="0"/>
              <a:cs typeface="Calibri Light" pitchFamily="34" charset="0"/>
            </a:endParaRPr>
          </a:p>
        </p:txBody>
      </p:sp>
      <p:grpSp>
        <p:nvGrpSpPr>
          <p:cNvPr id="27" name="Group 26"/>
          <p:cNvGrpSpPr/>
          <p:nvPr/>
        </p:nvGrpSpPr>
        <p:grpSpPr>
          <a:xfrm>
            <a:off x="1217612" y="457200"/>
            <a:ext cx="2514600" cy="685800"/>
            <a:chOff x="1370012" y="1066800"/>
            <a:chExt cx="2514600" cy="685800"/>
          </a:xfrm>
        </p:grpSpPr>
        <p:sp>
          <p:nvSpPr>
            <p:cNvPr id="26" name="Rectangle 25"/>
            <p:cNvSpPr/>
            <p:nvPr/>
          </p:nvSpPr>
          <p:spPr>
            <a:xfrm>
              <a:off x="1370012" y="1066800"/>
              <a:ext cx="25146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68673" y="1143000"/>
              <a:ext cx="2339739" cy="538820"/>
            </a:xfrm>
            <a:prstGeom prst="rect">
              <a:avLst/>
            </a:prstGeom>
          </p:spPr>
        </p:pic>
      </p:grpSp>
      <p:sp>
        <p:nvSpPr>
          <p:cNvPr id="10" name="Rectangle 9"/>
          <p:cNvSpPr/>
          <p:nvPr/>
        </p:nvSpPr>
        <p:spPr>
          <a:xfrm>
            <a:off x="1446212" y="1123890"/>
            <a:ext cx="2020169" cy="400110"/>
          </a:xfrm>
          <a:prstGeom prst="rect">
            <a:avLst/>
          </a:prstGeom>
        </p:spPr>
        <p:txBody>
          <a:bodyPr wrap="none">
            <a:spAutoFit/>
          </a:bodyPr>
          <a:lstStyle/>
          <a:p>
            <a:pPr marL="12700" algn="ctr">
              <a:lnSpc>
                <a:spcPct val="100000"/>
              </a:lnSpc>
              <a:spcBef>
                <a:spcPts val="100"/>
              </a:spcBef>
            </a:pPr>
            <a:r>
              <a:rPr lang="en-US" sz="2000" b="1" dirty="0" smtClean="0">
                <a:solidFill>
                  <a:schemeClr val="bg1"/>
                </a:solidFill>
                <a:latin typeface="Calibri Light" pitchFamily="34" charset="0"/>
                <a:cs typeface="Calibri Light" pitchFamily="34" charset="0"/>
              </a:rPr>
              <a:t>Product approvals</a:t>
            </a:r>
            <a:endParaRPr lang="en-US" sz="2000" b="1" dirty="0">
              <a:solidFill>
                <a:schemeClr val="bg1"/>
              </a:solidFill>
              <a:latin typeface="Calibri Light" pitchFamily="34" charset="0"/>
              <a:cs typeface="Calibri Light" pitchFamily="34" charset="0"/>
            </a:endParaRPr>
          </a:p>
        </p:txBody>
      </p:sp>
      <p:sp>
        <p:nvSpPr>
          <p:cNvPr id="13" name="Rectangle 12"/>
          <p:cNvSpPr/>
          <p:nvPr/>
        </p:nvSpPr>
        <p:spPr>
          <a:xfrm>
            <a:off x="7955578" y="1810088"/>
            <a:ext cx="1993623" cy="265842"/>
          </a:xfrm>
          <a:prstGeom prst="rect">
            <a:avLst/>
          </a:prstGeom>
        </p:spPr>
        <p:txBody>
          <a:bodyPr wrap="none">
            <a:spAutoFit/>
          </a:bodyPr>
          <a:lstStyle/>
          <a:p>
            <a:pPr marL="12700" marR="5080" indent="48260" algn="ctr">
              <a:lnSpc>
                <a:spcPts val="1060"/>
              </a:lnSpc>
              <a:spcBef>
                <a:spcPts val="100"/>
              </a:spcBef>
            </a:pPr>
            <a:r>
              <a:rPr lang="en-US" sz="2000" b="1" dirty="0" smtClean="0">
                <a:solidFill>
                  <a:schemeClr val="bg1"/>
                </a:solidFill>
                <a:latin typeface="Calibri Light" pitchFamily="34" charset="0"/>
                <a:cs typeface="Calibri Light" pitchFamily="34" charset="0"/>
              </a:rPr>
              <a:t>Reliable crimping</a:t>
            </a:r>
            <a:endParaRPr lang="en-US" sz="2000" b="1" dirty="0">
              <a:solidFill>
                <a:schemeClr val="bg1"/>
              </a:solidFill>
              <a:latin typeface="Calibri Light" pitchFamily="34" charset="0"/>
              <a:cs typeface="Calibri Light" pitchFamily="34" charset="0"/>
            </a:endParaRPr>
          </a:p>
        </p:txBody>
      </p:sp>
      <p:pic>
        <p:nvPicPr>
          <p:cNvPr id="14" name="Picture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25960" y="590888"/>
            <a:ext cx="1452859" cy="1088242"/>
          </a:xfrm>
          <a:prstGeom prst="rect">
            <a:avLst/>
          </a:prstGeom>
          <a:ln>
            <a:solidFill>
              <a:srgbClr val="FFFFFF"/>
            </a:solidFill>
          </a:ln>
        </p:spPr>
      </p:pic>
      <p:sp>
        <p:nvSpPr>
          <p:cNvPr id="16" name="Right Arrow 15"/>
          <p:cNvSpPr/>
          <p:nvPr/>
        </p:nvSpPr>
        <p:spPr>
          <a:xfrm rot="2724701">
            <a:off x="3732212" y="1295400"/>
            <a:ext cx="533400" cy="533400"/>
          </a:xfrm>
          <a:prstGeom prst="rightArrow">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rot="8920486">
            <a:off x="7431750" y="1177262"/>
            <a:ext cx="533400" cy="533400"/>
          </a:xfrm>
          <a:prstGeom prst="rightArrow">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p:cNvSpPr/>
          <p:nvPr/>
        </p:nvSpPr>
        <p:spPr>
          <a:xfrm>
            <a:off x="2890791" y="3470938"/>
            <a:ext cx="533400" cy="533400"/>
          </a:xfrm>
          <a:prstGeom prst="rightArrow">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Arrow 18"/>
          <p:cNvSpPr/>
          <p:nvPr/>
        </p:nvSpPr>
        <p:spPr>
          <a:xfrm rot="18663764">
            <a:off x="3884612" y="5367381"/>
            <a:ext cx="533400" cy="533400"/>
          </a:xfrm>
          <a:prstGeom prst="rightArrow">
            <a:avLst/>
          </a:prstGeom>
          <a:solidFill>
            <a:srgbClr val="5CCA4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p:cNvSpPr/>
          <p:nvPr/>
        </p:nvSpPr>
        <p:spPr>
          <a:xfrm rot="14022936">
            <a:off x="7204031" y="5516316"/>
            <a:ext cx="533400" cy="533400"/>
          </a:xfrm>
          <a:prstGeom prst="rightArrow">
            <a:avLst/>
          </a:prstGeom>
          <a:solidFill>
            <a:srgbClr val="DD1C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p:cNvSpPr/>
          <p:nvPr/>
        </p:nvSpPr>
        <p:spPr>
          <a:xfrm rot="10800000">
            <a:off x="8380412" y="3306516"/>
            <a:ext cx="533400" cy="533400"/>
          </a:xfrm>
          <a:prstGeom prst="rightArrow">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9077244" y="4096088"/>
            <a:ext cx="1971309" cy="265842"/>
          </a:xfrm>
          <a:prstGeom prst="rect">
            <a:avLst/>
          </a:prstGeom>
        </p:spPr>
        <p:txBody>
          <a:bodyPr wrap="none">
            <a:spAutoFit/>
          </a:bodyPr>
          <a:lstStyle/>
          <a:p>
            <a:pPr marL="12700" marR="5080" indent="48260" algn="ctr">
              <a:lnSpc>
                <a:spcPts val="1060"/>
              </a:lnSpc>
              <a:spcBef>
                <a:spcPts val="100"/>
              </a:spcBef>
            </a:pPr>
            <a:r>
              <a:rPr lang="en-US" sz="2000" b="1" dirty="0" smtClean="0">
                <a:solidFill>
                  <a:schemeClr val="bg1"/>
                </a:solidFill>
                <a:latin typeface="Calibri Light" pitchFamily="34" charset="0"/>
                <a:cs typeface="Calibri Light" pitchFamily="34" charset="0"/>
              </a:rPr>
              <a:t>Reliable </a:t>
            </a:r>
            <a:r>
              <a:rPr lang="en-US" sz="2000" b="1" dirty="0" err="1" smtClean="0">
                <a:solidFill>
                  <a:schemeClr val="bg1"/>
                </a:solidFill>
                <a:latin typeface="Calibri Light" pitchFamily="34" charset="0"/>
                <a:cs typeface="Calibri Light" pitchFamily="34" charset="0"/>
              </a:rPr>
              <a:t>torquing</a:t>
            </a:r>
            <a:endParaRPr lang="en-US" sz="2000" b="1" dirty="0">
              <a:solidFill>
                <a:schemeClr val="bg1"/>
              </a:solidFill>
              <a:latin typeface="Calibri Light" pitchFamily="34" charset="0"/>
              <a:cs typeface="Calibri Light" pitchFamily="34" charset="0"/>
            </a:endParaRPr>
          </a:p>
        </p:txBody>
      </p:sp>
      <p:pic>
        <p:nvPicPr>
          <p:cNvPr id="23" name="Picture 2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162644" y="2971800"/>
            <a:ext cx="1800511" cy="1017680"/>
          </a:xfrm>
          <a:prstGeom prst="rect">
            <a:avLst/>
          </a:prstGeom>
          <a:ln>
            <a:solidFill>
              <a:srgbClr val="FFFFFF"/>
            </a:solidFill>
          </a:ln>
        </p:spPr>
      </p:pic>
      <p:sp>
        <p:nvSpPr>
          <p:cNvPr id="24" name="Rectangle 23"/>
          <p:cNvSpPr/>
          <p:nvPr/>
        </p:nvSpPr>
        <p:spPr>
          <a:xfrm>
            <a:off x="7742715" y="6363558"/>
            <a:ext cx="2726324" cy="265842"/>
          </a:xfrm>
          <a:prstGeom prst="rect">
            <a:avLst/>
          </a:prstGeom>
        </p:spPr>
        <p:txBody>
          <a:bodyPr wrap="none">
            <a:spAutoFit/>
          </a:bodyPr>
          <a:lstStyle/>
          <a:p>
            <a:pPr marL="12700" marR="5080" indent="48260" algn="ctr">
              <a:lnSpc>
                <a:spcPts val="1060"/>
              </a:lnSpc>
              <a:spcBef>
                <a:spcPts val="100"/>
              </a:spcBef>
            </a:pPr>
            <a:r>
              <a:rPr lang="en-US" sz="2000" b="1" dirty="0" smtClean="0">
                <a:solidFill>
                  <a:schemeClr val="bg1"/>
                </a:solidFill>
                <a:latin typeface="Calibri Light" pitchFamily="34" charset="0"/>
                <a:cs typeface="Calibri Light" pitchFamily="34" charset="0"/>
              </a:rPr>
              <a:t>Hi-Quality Workmanship</a:t>
            </a:r>
            <a:endParaRPr lang="en-US" sz="2000" b="1" dirty="0">
              <a:solidFill>
                <a:schemeClr val="bg1"/>
              </a:solidFill>
              <a:latin typeface="Calibri Light" pitchFamily="34" charset="0"/>
              <a:cs typeface="Calibri Light" pitchFamily="34" charset="0"/>
            </a:endParaRPr>
          </a:p>
        </p:txBody>
      </p:sp>
      <p:pic>
        <p:nvPicPr>
          <p:cNvPr id="25" name="Picture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39784" y="4577444"/>
            <a:ext cx="1464628" cy="1569285"/>
          </a:xfrm>
          <a:prstGeom prst="rect">
            <a:avLst/>
          </a:prstGeom>
        </p:spPr>
      </p:pic>
      <p:pic>
        <p:nvPicPr>
          <p:cNvPr id="1027" name="Picture 3" descr="C:\Users\Vikram\Desktop\pictures\2213177-200.png"/>
          <p:cNvPicPr>
            <a:picLocks noChangeAspect="1" noChangeArrowheads="1"/>
          </p:cNvPicPr>
          <p:nvPr/>
        </p:nvPicPr>
        <p:blipFill>
          <a:blip r:embed="rId7" cstate="print"/>
          <a:srcRect/>
          <a:stretch>
            <a:fillRect/>
          </a:stretch>
        </p:blipFill>
        <p:spPr bwMode="auto">
          <a:xfrm>
            <a:off x="2513012" y="5257800"/>
            <a:ext cx="1219200" cy="1219200"/>
          </a:xfrm>
          <a:prstGeom prst="rect">
            <a:avLst/>
          </a:prstGeom>
          <a:noFill/>
        </p:spPr>
      </p:pic>
      <p:sp>
        <p:nvSpPr>
          <p:cNvPr id="30" name="Rectangle 29"/>
          <p:cNvSpPr/>
          <p:nvPr/>
        </p:nvSpPr>
        <p:spPr>
          <a:xfrm>
            <a:off x="1379744" y="6229688"/>
            <a:ext cx="2949205" cy="400110"/>
          </a:xfrm>
          <a:prstGeom prst="rect">
            <a:avLst/>
          </a:prstGeom>
        </p:spPr>
        <p:txBody>
          <a:bodyPr wrap="none">
            <a:spAutoFit/>
          </a:bodyPr>
          <a:lstStyle/>
          <a:p>
            <a:pPr marL="12700" marR="5080" indent="48260" algn="ctr">
              <a:spcBef>
                <a:spcPts val="100"/>
              </a:spcBef>
            </a:pPr>
            <a:r>
              <a:rPr lang="en-US" sz="2000" b="1" dirty="0" smtClean="0">
                <a:solidFill>
                  <a:schemeClr val="bg1"/>
                </a:solidFill>
                <a:latin typeface="Calibri Light" pitchFamily="34" charset="0"/>
                <a:cs typeface="Calibri Light" pitchFamily="34" charset="0"/>
              </a:rPr>
              <a:t>Indoor / Out door usability</a:t>
            </a:r>
            <a:endParaRPr lang="en-US" sz="2000" b="1" dirty="0">
              <a:solidFill>
                <a:schemeClr val="bg1"/>
              </a:solidFill>
              <a:latin typeface="Calibri Light" pitchFamily="34" charset="0"/>
              <a:cs typeface="Calibri Light" pitchFamily="34" charset="0"/>
            </a:endParaRPr>
          </a:p>
        </p:txBody>
      </p:sp>
      <p:sp>
        <p:nvSpPr>
          <p:cNvPr id="31" name="Rectangle 30"/>
          <p:cNvSpPr/>
          <p:nvPr/>
        </p:nvSpPr>
        <p:spPr>
          <a:xfrm>
            <a:off x="912812" y="4267200"/>
            <a:ext cx="1905000" cy="400110"/>
          </a:xfrm>
          <a:prstGeom prst="rect">
            <a:avLst/>
          </a:prstGeom>
        </p:spPr>
        <p:txBody>
          <a:bodyPr wrap="square">
            <a:spAutoFit/>
          </a:bodyPr>
          <a:lstStyle/>
          <a:p>
            <a:pPr marL="12700" algn="ctr">
              <a:lnSpc>
                <a:spcPct val="100000"/>
              </a:lnSpc>
              <a:spcBef>
                <a:spcPts val="100"/>
              </a:spcBef>
            </a:pPr>
            <a:r>
              <a:rPr lang="en-US" sz="2000" b="1" dirty="0" smtClean="0">
                <a:solidFill>
                  <a:schemeClr val="bg1"/>
                </a:solidFill>
                <a:latin typeface="Calibri Light" pitchFamily="34" charset="0"/>
                <a:cs typeface="Calibri Light" pitchFamily="34" charset="0"/>
              </a:rPr>
              <a:t>Customized</a:t>
            </a:r>
            <a:endParaRPr lang="en-US" sz="2000" b="1" dirty="0">
              <a:solidFill>
                <a:schemeClr val="bg1"/>
              </a:solidFill>
              <a:latin typeface="Calibri Light" pitchFamily="34" charset="0"/>
              <a:cs typeface="Calibri Light" pitchFamily="34" charset="0"/>
            </a:endParaRPr>
          </a:p>
        </p:txBody>
      </p:sp>
      <p:pic>
        <p:nvPicPr>
          <p:cNvPr id="1029" name="Picture 5" descr="C:\Users\Vikram\Desktop\pictures\538026-200.png"/>
          <p:cNvPicPr>
            <a:picLocks noChangeAspect="1" noChangeArrowheads="1"/>
          </p:cNvPicPr>
          <p:nvPr/>
        </p:nvPicPr>
        <p:blipFill>
          <a:blip r:embed="rId8" cstate="print"/>
          <a:srcRect/>
          <a:stretch>
            <a:fillRect/>
          </a:stretch>
        </p:blipFill>
        <p:spPr bwMode="auto">
          <a:xfrm>
            <a:off x="1370012" y="3276600"/>
            <a:ext cx="1024577" cy="1024577"/>
          </a:xfrm>
          <a:prstGeom prst="rect">
            <a:avLst/>
          </a:prstGeom>
          <a:noFill/>
        </p:spPr>
      </p:pic>
      <p:sp>
        <p:nvSpPr>
          <p:cNvPr id="34" name="Date Placeholder 33"/>
          <p:cNvSpPr>
            <a:spLocks noGrp="1"/>
          </p:cNvSpPr>
          <p:nvPr>
            <p:ph type="dt" sz="half" idx="10"/>
          </p:nvPr>
        </p:nvSpPr>
        <p:spPr/>
        <p:txBody>
          <a:bodyPr/>
          <a:lstStyle/>
          <a:p>
            <a:fld id="{8E1282A2-FF44-4BB6-A0F8-0B623DC9FE8B}" type="datetime1">
              <a:rPr lang="en-US" smtClean="0">
                <a:solidFill>
                  <a:schemeClr val="bg1"/>
                </a:solidFill>
              </a:rPr>
              <a:t>1/14/2020</a:t>
            </a:fld>
            <a:endParaRPr lang="en-US" dirty="0">
              <a:solidFill>
                <a:schemeClr val="bg1"/>
              </a:solidFill>
            </a:endParaRPr>
          </a:p>
        </p:txBody>
      </p:sp>
      <p:sp>
        <p:nvSpPr>
          <p:cNvPr id="35" name="Slide Number Placeholder 34"/>
          <p:cNvSpPr>
            <a:spLocks noGrp="1"/>
          </p:cNvSpPr>
          <p:nvPr>
            <p:ph type="sldNum" sz="quarter" idx="12"/>
          </p:nvPr>
        </p:nvSpPr>
        <p:spPr/>
        <p:txBody>
          <a:bodyPr/>
          <a:lstStyle/>
          <a:p>
            <a:fld id="{B6F15528-21DE-4FAA-801E-634DDDAF4B2B}" type="slidenum">
              <a:rPr lang="en-US" smtClean="0">
                <a:solidFill>
                  <a:schemeClr val="bg1"/>
                </a:solidFill>
              </a:rPr>
              <a:pPr/>
              <a:t>29</a:t>
            </a:fld>
            <a:endParaRPr lang="en-US">
              <a:solidFill>
                <a:schemeClr val="bg1"/>
              </a:solidFill>
            </a:endParaRPr>
          </a:p>
        </p:txBody>
      </p:sp>
      <p:sp>
        <p:nvSpPr>
          <p:cNvPr id="36" name="Footer Placeholder 35"/>
          <p:cNvSpPr>
            <a:spLocks noGrp="1"/>
          </p:cNvSpPr>
          <p:nvPr>
            <p:ph type="ftr" sz="quarter" idx="11"/>
          </p:nvPr>
        </p:nvSpPr>
        <p:spPr/>
        <p:txBody>
          <a:bodyPr/>
          <a:lstStyle/>
          <a:p>
            <a:r>
              <a:rPr lang="en-US" smtClean="0">
                <a:solidFill>
                  <a:schemeClr val="bg1"/>
                </a:solidFill>
              </a:rPr>
              <a:t>www.lecsindia.com</a:t>
            </a:r>
            <a:endParaRPr lang="en-US">
              <a:solidFill>
                <a:schemeClr val="bg1"/>
              </a:solidFill>
            </a:endParaRPr>
          </a:p>
        </p:txBody>
      </p:sp>
      <p:pic>
        <p:nvPicPr>
          <p:cNvPr id="37" name="Picture 3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361612" y="228600"/>
            <a:ext cx="1622158" cy="576964"/>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6571" y="-76001"/>
            <a:ext cx="10512862" cy="1017834"/>
          </a:xfrm>
        </p:spPr>
        <p:txBody>
          <a:bodyPr/>
          <a:lstStyle/>
          <a:p>
            <a:r>
              <a:rPr lang="en-IN" dirty="0">
                <a:solidFill>
                  <a:schemeClr val="bg1"/>
                </a:solidFill>
                <a:latin typeface="Calibri bold" pitchFamily="34" charset="0"/>
                <a:cs typeface="Calibri bold" pitchFamily="34" charset="0"/>
              </a:rPr>
              <a:t>LECS </a:t>
            </a:r>
            <a:r>
              <a:rPr lang="en-IN" dirty="0" smtClean="0">
                <a:solidFill>
                  <a:schemeClr val="bg1"/>
                </a:solidFill>
                <a:latin typeface="Calibri bold" pitchFamily="34" charset="0"/>
                <a:cs typeface="Calibri bold" pitchFamily="34" charset="0"/>
              </a:rPr>
              <a:t>Products</a:t>
            </a:r>
            <a:endParaRPr lang="en-IN" dirty="0">
              <a:solidFill>
                <a:schemeClr val="bg1"/>
              </a:solidFill>
              <a:latin typeface="Calibri bold" pitchFamily="34" charset="0"/>
              <a:cs typeface="Calibri bold" pitchFamily="34" charset="0"/>
            </a:endParaRPr>
          </a:p>
        </p:txBody>
      </p:sp>
      <p:sp>
        <p:nvSpPr>
          <p:cNvPr id="6" name="Rectangle 1"/>
          <p:cNvSpPr>
            <a:spLocks noChangeArrowheads="1"/>
          </p:cNvSpPr>
          <p:nvPr/>
        </p:nvSpPr>
        <p:spPr bwMode="auto">
          <a:xfrm>
            <a:off x="542024" y="1218869"/>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9" name="Date Placeholder 8"/>
          <p:cNvSpPr>
            <a:spLocks noGrp="1"/>
          </p:cNvSpPr>
          <p:nvPr>
            <p:ph type="dt" sz="half" idx="10"/>
          </p:nvPr>
        </p:nvSpPr>
        <p:spPr/>
        <p:txBody>
          <a:bodyPr/>
          <a:lstStyle/>
          <a:p>
            <a:fld id="{EAA32FD3-6134-4BA3-B19C-CEE040B34C39}" type="datetime1">
              <a:rPr lang="en-US" smtClean="0">
                <a:solidFill>
                  <a:schemeClr val="bg1"/>
                </a:solidFill>
              </a:rPr>
              <a:t>1/14/2020</a:t>
            </a:fld>
            <a:endParaRPr lang="en-US" dirty="0">
              <a:solidFill>
                <a:schemeClr val="bg1"/>
              </a:solidFill>
            </a:endParaRPr>
          </a:p>
        </p:txBody>
      </p:sp>
      <p:sp>
        <p:nvSpPr>
          <p:cNvPr id="13" name="Slide Number Placeholder 12"/>
          <p:cNvSpPr>
            <a:spLocks noGrp="1"/>
          </p:cNvSpPr>
          <p:nvPr>
            <p:ph type="sldNum" sz="quarter" idx="12"/>
          </p:nvPr>
        </p:nvSpPr>
        <p:spPr/>
        <p:txBody>
          <a:bodyPr/>
          <a:lstStyle/>
          <a:p>
            <a:fld id="{B6F15528-21DE-4FAA-801E-634DDDAF4B2B}" type="slidenum">
              <a:rPr lang="en-US" smtClean="0">
                <a:solidFill>
                  <a:schemeClr val="bg1"/>
                </a:solidFill>
              </a:rPr>
              <a:pPr/>
              <a:t>30</a:t>
            </a:fld>
            <a:endParaRPr lang="en-US">
              <a:solidFill>
                <a:schemeClr val="bg1"/>
              </a:solidFill>
            </a:endParaRPr>
          </a:p>
        </p:txBody>
      </p:sp>
      <p:sp>
        <p:nvSpPr>
          <p:cNvPr id="15" name="Footer Placeholder 14"/>
          <p:cNvSpPr>
            <a:spLocks noGrp="1"/>
          </p:cNvSpPr>
          <p:nvPr>
            <p:ph type="ftr" sz="quarter" idx="11"/>
          </p:nvPr>
        </p:nvSpPr>
        <p:spPr/>
        <p:txBody>
          <a:bodyPr/>
          <a:lstStyle/>
          <a:p>
            <a:r>
              <a:rPr lang="en-US" smtClean="0">
                <a:solidFill>
                  <a:schemeClr val="bg1"/>
                </a:solidFill>
              </a:rPr>
              <a:t>www.lecsindia.com</a:t>
            </a:r>
            <a:endParaRPr lang="en-US">
              <a:solidFill>
                <a:schemeClr val="bg1"/>
              </a:solidFill>
            </a:endParaRPr>
          </a:p>
        </p:txBody>
      </p:sp>
      <p:sp>
        <p:nvSpPr>
          <p:cNvPr id="17" name="Rectangle 16"/>
          <p:cNvSpPr/>
          <p:nvPr/>
        </p:nvSpPr>
        <p:spPr>
          <a:xfrm>
            <a:off x="227012" y="1652349"/>
            <a:ext cx="4648200" cy="4016484"/>
          </a:xfrm>
          <a:prstGeom prst="rect">
            <a:avLst/>
          </a:prstGeom>
        </p:spPr>
        <p:txBody>
          <a:bodyPr wrap="square">
            <a:spAutoFit/>
          </a:bodyPr>
          <a:lstStyle/>
          <a:p>
            <a:pPr marL="342900" indent="-342900" fontAlgn="t">
              <a:buFont typeface="Wingdings" pitchFamily="2" charset="2"/>
              <a:buChar char="v"/>
            </a:pPr>
            <a:r>
              <a:rPr lang="en-IN" sz="1500" b="1" dirty="0" smtClean="0">
                <a:solidFill>
                  <a:schemeClr val="bg1"/>
                </a:solidFill>
              </a:rPr>
              <a:t>Textile Machinery panels</a:t>
            </a:r>
          </a:p>
          <a:p>
            <a:pPr marL="342900" indent="-342900" fontAlgn="t">
              <a:buFont typeface="Wingdings" pitchFamily="2" charset="2"/>
              <a:buChar char="v"/>
            </a:pPr>
            <a:r>
              <a:rPr lang="en-IN" sz="1500" b="1" dirty="0" smtClean="0">
                <a:solidFill>
                  <a:schemeClr val="bg1"/>
                </a:solidFill>
              </a:rPr>
              <a:t>MCC &amp; PCC – Fixed &amp; </a:t>
            </a:r>
            <a:r>
              <a:rPr lang="en-IN" sz="1500" b="1" dirty="0" err="1" smtClean="0">
                <a:solidFill>
                  <a:schemeClr val="bg1"/>
                </a:solidFill>
              </a:rPr>
              <a:t>Drawout</a:t>
            </a:r>
            <a:endParaRPr lang="en-IN" sz="1500" b="1" dirty="0" smtClean="0">
              <a:solidFill>
                <a:schemeClr val="bg1"/>
              </a:solidFill>
            </a:endParaRPr>
          </a:p>
          <a:p>
            <a:pPr marL="342900" indent="-342900" fontAlgn="t">
              <a:buFont typeface="Wingdings" pitchFamily="2" charset="2"/>
              <a:buChar char="v"/>
            </a:pPr>
            <a:r>
              <a:rPr lang="en-IN" sz="1500" b="1" dirty="0" smtClean="0">
                <a:solidFill>
                  <a:schemeClr val="bg1"/>
                </a:solidFill>
              </a:rPr>
              <a:t>Drive panels (VFD)</a:t>
            </a:r>
          </a:p>
          <a:p>
            <a:pPr marL="342900" indent="-342900" fontAlgn="t">
              <a:buFont typeface="Wingdings" pitchFamily="2" charset="2"/>
              <a:buChar char="v"/>
            </a:pPr>
            <a:r>
              <a:rPr lang="en-IN" sz="1500" b="1" dirty="0" smtClean="0">
                <a:solidFill>
                  <a:schemeClr val="bg1"/>
                </a:solidFill>
              </a:rPr>
              <a:t>Solar </a:t>
            </a:r>
            <a:r>
              <a:rPr lang="en-IN" sz="1500" b="1" dirty="0" err="1" smtClean="0">
                <a:solidFill>
                  <a:schemeClr val="bg1"/>
                </a:solidFill>
              </a:rPr>
              <a:t>invertor</a:t>
            </a:r>
            <a:r>
              <a:rPr lang="en-IN" sz="1500" b="1" dirty="0" smtClean="0">
                <a:solidFill>
                  <a:schemeClr val="bg1"/>
                </a:solidFill>
              </a:rPr>
              <a:t> panels</a:t>
            </a:r>
            <a:endParaRPr lang="en-US" sz="1500" dirty="0" smtClean="0">
              <a:solidFill>
                <a:schemeClr val="bg1"/>
              </a:solidFill>
            </a:endParaRPr>
          </a:p>
          <a:p>
            <a:pPr marL="342900" indent="-342900" fontAlgn="t">
              <a:buFont typeface="Wingdings" pitchFamily="2" charset="2"/>
              <a:buChar char="v"/>
            </a:pPr>
            <a:r>
              <a:rPr lang="en-IN" sz="1500" b="1" dirty="0" smtClean="0">
                <a:solidFill>
                  <a:schemeClr val="bg1"/>
                </a:solidFill>
              </a:rPr>
              <a:t>Control &amp; relay panels (CRP)</a:t>
            </a:r>
            <a:endParaRPr lang="en-US" sz="1500" dirty="0" smtClean="0">
              <a:solidFill>
                <a:schemeClr val="bg1"/>
              </a:solidFill>
            </a:endParaRPr>
          </a:p>
          <a:p>
            <a:pPr marL="342900" indent="-342900" fontAlgn="t">
              <a:buFont typeface="Wingdings" pitchFamily="2" charset="2"/>
              <a:buChar char="v"/>
            </a:pPr>
            <a:r>
              <a:rPr lang="en-IN" sz="1500" b="1" dirty="0" smtClean="0">
                <a:solidFill>
                  <a:schemeClr val="bg1"/>
                </a:solidFill>
              </a:rPr>
              <a:t>DCS panels</a:t>
            </a:r>
            <a:endParaRPr lang="en-US" sz="1500" dirty="0" smtClean="0">
              <a:solidFill>
                <a:schemeClr val="bg1"/>
              </a:solidFill>
            </a:endParaRPr>
          </a:p>
          <a:p>
            <a:pPr marL="342900" indent="-342900" fontAlgn="t">
              <a:buFont typeface="Wingdings" pitchFamily="2" charset="2"/>
              <a:buChar char="v"/>
            </a:pPr>
            <a:r>
              <a:rPr lang="en-IN" sz="1500" b="1" dirty="0" smtClean="0">
                <a:solidFill>
                  <a:schemeClr val="bg1"/>
                </a:solidFill>
              </a:rPr>
              <a:t>Automation panels</a:t>
            </a:r>
            <a:endParaRPr lang="en-US" sz="1500" dirty="0" smtClean="0">
              <a:solidFill>
                <a:schemeClr val="bg1"/>
              </a:solidFill>
            </a:endParaRPr>
          </a:p>
          <a:p>
            <a:pPr marL="342900" indent="-342900" fontAlgn="t">
              <a:buFont typeface="Wingdings" pitchFamily="2" charset="2"/>
              <a:buChar char="v"/>
            </a:pPr>
            <a:r>
              <a:rPr lang="en-IN" sz="1500" b="1" dirty="0" smtClean="0">
                <a:solidFill>
                  <a:schemeClr val="bg1"/>
                </a:solidFill>
              </a:rPr>
              <a:t>Contract manufacturing for OEMs</a:t>
            </a:r>
            <a:endParaRPr lang="en-US" sz="1500" dirty="0" smtClean="0">
              <a:solidFill>
                <a:schemeClr val="bg1"/>
              </a:solidFill>
            </a:endParaRPr>
          </a:p>
          <a:p>
            <a:pPr marL="342900" indent="-342900" fontAlgn="t">
              <a:buFont typeface="Wingdings" pitchFamily="2" charset="2"/>
              <a:buChar char="v"/>
            </a:pPr>
            <a:r>
              <a:rPr lang="en-IN" sz="1500" b="1" dirty="0" smtClean="0">
                <a:solidFill>
                  <a:schemeClr val="bg1"/>
                </a:solidFill>
              </a:rPr>
              <a:t>Cable Harness</a:t>
            </a:r>
            <a:endParaRPr lang="en-US" sz="1500" dirty="0" smtClean="0">
              <a:solidFill>
                <a:schemeClr val="bg1"/>
              </a:solidFill>
            </a:endParaRPr>
          </a:p>
          <a:p>
            <a:pPr marL="342900" indent="-342900" fontAlgn="t">
              <a:buFont typeface="Wingdings" pitchFamily="2" charset="2"/>
              <a:buChar char="v"/>
            </a:pPr>
            <a:r>
              <a:rPr lang="en-IN" sz="1500" b="1" dirty="0" smtClean="0">
                <a:solidFill>
                  <a:schemeClr val="bg1"/>
                </a:solidFill>
              </a:rPr>
              <a:t>Machine tools cabinets (MTC)</a:t>
            </a:r>
            <a:endParaRPr lang="en-US" sz="1500" dirty="0" smtClean="0">
              <a:solidFill>
                <a:schemeClr val="bg1"/>
              </a:solidFill>
            </a:endParaRPr>
          </a:p>
          <a:p>
            <a:pPr marL="342900" indent="-342900" fontAlgn="t">
              <a:buFont typeface="Wingdings" pitchFamily="2" charset="2"/>
              <a:buChar char="v"/>
            </a:pPr>
            <a:r>
              <a:rPr lang="en-IN" sz="1500" b="1" dirty="0" smtClean="0">
                <a:solidFill>
                  <a:schemeClr val="bg1"/>
                </a:solidFill>
              </a:rPr>
              <a:t>APFC &amp; Harmonic control panels</a:t>
            </a:r>
            <a:endParaRPr lang="en-US" sz="1500" dirty="0" smtClean="0">
              <a:solidFill>
                <a:schemeClr val="bg1"/>
              </a:solidFill>
            </a:endParaRPr>
          </a:p>
          <a:p>
            <a:pPr marL="342900" indent="-342900" fontAlgn="t">
              <a:buFont typeface="Wingdings" pitchFamily="2" charset="2"/>
              <a:buChar char="v"/>
            </a:pPr>
            <a:r>
              <a:rPr lang="en-IN" sz="1500" b="1" dirty="0" smtClean="0">
                <a:solidFill>
                  <a:schemeClr val="bg1"/>
                </a:solidFill>
              </a:rPr>
              <a:t>Compressor panels</a:t>
            </a:r>
            <a:endParaRPr lang="en-US" sz="1500" dirty="0" smtClean="0">
              <a:solidFill>
                <a:schemeClr val="bg1"/>
              </a:solidFill>
            </a:endParaRPr>
          </a:p>
          <a:p>
            <a:pPr marL="342900" indent="-342900" fontAlgn="t">
              <a:buFont typeface="Wingdings" pitchFamily="2" charset="2"/>
              <a:buChar char="v"/>
            </a:pPr>
            <a:r>
              <a:rPr lang="en-IN" sz="1500" b="1" dirty="0" smtClean="0">
                <a:solidFill>
                  <a:schemeClr val="bg1"/>
                </a:solidFill>
              </a:rPr>
              <a:t>Wind turbine control panels</a:t>
            </a:r>
            <a:endParaRPr lang="en-US" sz="1500" dirty="0" smtClean="0">
              <a:solidFill>
                <a:schemeClr val="bg1"/>
              </a:solidFill>
            </a:endParaRPr>
          </a:p>
          <a:p>
            <a:pPr marL="342900" indent="-342900" fontAlgn="t">
              <a:buFont typeface="Wingdings" pitchFamily="2" charset="2"/>
              <a:buChar char="v"/>
            </a:pPr>
            <a:r>
              <a:rPr lang="en-IN" sz="1500" b="1" dirty="0" smtClean="0">
                <a:solidFill>
                  <a:schemeClr val="bg1"/>
                </a:solidFill>
              </a:rPr>
              <a:t>PLC panels</a:t>
            </a:r>
            <a:endParaRPr lang="en-US" sz="1500" dirty="0" smtClean="0">
              <a:solidFill>
                <a:schemeClr val="bg1"/>
              </a:solidFill>
            </a:endParaRPr>
          </a:p>
          <a:p>
            <a:pPr marL="342900" indent="-342900" fontAlgn="t">
              <a:buFont typeface="Wingdings" pitchFamily="2" charset="2"/>
              <a:buChar char="v"/>
            </a:pPr>
            <a:r>
              <a:rPr lang="en-IN" sz="1500" b="1" dirty="0" smtClean="0">
                <a:solidFill>
                  <a:schemeClr val="bg1"/>
                </a:solidFill>
              </a:rPr>
              <a:t>Solar pump controller</a:t>
            </a:r>
            <a:endParaRPr lang="en-US" sz="1500" dirty="0" smtClean="0">
              <a:solidFill>
                <a:schemeClr val="bg1"/>
              </a:solidFill>
            </a:endParaRPr>
          </a:p>
          <a:p>
            <a:pPr marL="342900" indent="-342900" fontAlgn="t">
              <a:buFont typeface="Wingdings" pitchFamily="2" charset="2"/>
              <a:buChar char="v"/>
            </a:pPr>
            <a:r>
              <a:rPr lang="en-IN" sz="1500" b="1" dirty="0" smtClean="0">
                <a:solidFill>
                  <a:schemeClr val="bg1"/>
                </a:solidFill>
              </a:rPr>
              <a:t>Lighting Distribution Board (LDB)</a:t>
            </a:r>
            <a:endParaRPr lang="en-US" sz="1500" dirty="0" smtClean="0">
              <a:solidFill>
                <a:schemeClr val="bg1"/>
              </a:solidFill>
            </a:endParaRPr>
          </a:p>
          <a:p>
            <a:pPr marL="342900" indent="-342900" fontAlgn="t">
              <a:buFont typeface="Wingdings" pitchFamily="2" charset="2"/>
              <a:buChar char="v"/>
            </a:pPr>
            <a:r>
              <a:rPr lang="en-IN" sz="1500" b="1" dirty="0" smtClean="0">
                <a:solidFill>
                  <a:schemeClr val="bg1"/>
                </a:solidFill>
              </a:rPr>
              <a:t>Panel Enclosure</a:t>
            </a:r>
            <a:endParaRPr lang="en-IN" sz="1500" b="1" dirty="0">
              <a:solidFill>
                <a:schemeClr val="bg1"/>
              </a:solidFill>
            </a:endParaRPr>
          </a:p>
        </p:txBody>
      </p:sp>
      <p:sp>
        <p:nvSpPr>
          <p:cNvPr id="18" name="Rectangle 17"/>
          <p:cNvSpPr/>
          <p:nvPr/>
        </p:nvSpPr>
        <p:spPr>
          <a:xfrm>
            <a:off x="227012" y="1189672"/>
            <a:ext cx="2339102" cy="477054"/>
          </a:xfrm>
          <a:prstGeom prst="rect">
            <a:avLst/>
          </a:prstGeom>
        </p:spPr>
        <p:txBody>
          <a:bodyPr wrap="none">
            <a:spAutoFit/>
          </a:bodyPr>
          <a:lstStyle/>
          <a:p>
            <a:r>
              <a:rPr lang="en-IN" sz="2500" b="1" dirty="0" smtClean="0">
                <a:solidFill>
                  <a:schemeClr val="bg1"/>
                </a:solidFill>
                <a:latin typeface="Lato Black" pitchFamily="34" charset="0"/>
              </a:rPr>
              <a:t>Control Panels</a:t>
            </a:r>
            <a:endParaRPr lang="en-US" sz="2500" dirty="0">
              <a:solidFill>
                <a:schemeClr val="bg1"/>
              </a:solidFill>
              <a:latin typeface="Lato Black" pitchFamily="34" charset="0"/>
            </a:endParaRPr>
          </a:p>
        </p:txBody>
      </p:sp>
      <p:sp>
        <p:nvSpPr>
          <p:cNvPr id="20" name="Rectangle 1"/>
          <p:cNvSpPr>
            <a:spLocks noChangeArrowheads="1"/>
          </p:cNvSpPr>
          <p:nvPr/>
        </p:nvSpPr>
        <p:spPr bwMode="auto">
          <a:xfrm>
            <a:off x="3971024" y="1248397"/>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1" name="Rectangle 20"/>
          <p:cNvSpPr/>
          <p:nvPr/>
        </p:nvSpPr>
        <p:spPr>
          <a:xfrm>
            <a:off x="3656012" y="1681877"/>
            <a:ext cx="4648200" cy="1569660"/>
          </a:xfrm>
          <a:prstGeom prst="rect">
            <a:avLst/>
          </a:prstGeom>
        </p:spPr>
        <p:txBody>
          <a:bodyPr wrap="square">
            <a:spAutoFit/>
          </a:bodyPr>
          <a:lstStyle/>
          <a:p>
            <a:pPr marL="342900" indent="-342900" fontAlgn="t">
              <a:buFont typeface="Wingdings" pitchFamily="2" charset="2"/>
              <a:buChar char="v"/>
            </a:pPr>
            <a:r>
              <a:rPr lang="en-IN" sz="1600" b="1" dirty="0" smtClean="0">
                <a:solidFill>
                  <a:schemeClr val="bg1"/>
                </a:solidFill>
              </a:rPr>
              <a:t>Automotive Components</a:t>
            </a:r>
          </a:p>
          <a:p>
            <a:pPr marL="342900" indent="-342900" fontAlgn="t">
              <a:buFont typeface="Wingdings" pitchFamily="2" charset="2"/>
              <a:buChar char="v"/>
            </a:pPr>
            <a:r>
              <a:rPr lang="en-IN" sz="1600" b="1" dirty="0" smtClean="0">
                <a:solidFill>
                  <a:schemeClr val="bg1"/>
                </a:solidFill>
              </a:rPr>
              <a:t>Machinery Parts</a:t>
            </a:r>
            <a:endParaRPr lang="en-US" sz="1600" dirty="0" smtClean="0">
              <a:solidFill>
                <a:schemeClr val="bg1"/>
              </a:solidFill>
            </a:endParaRPr>
          </a:p>
          <a:p>
            <a:pPr marL="342900" indent="-342900" fontAlgn="t">
              <a:buFont typeface="Wingdings" pitchFamily="2" charset="2"/>
              <a:buChar char="v"/>
            </a:pPr>
            <a:r>
              <a:rPr lang="en-IN" sz="1600" b="1" dirty="0" smtClean="0">
                <a:solidFill>
                  <a:schemeClr val="bg1"/>
                </a:solidFill>
              </a:rPr>
              <a:t>Switchgear Parts</a:t>
            </a:r>
          </a:p>
          <a:p>
            <a:pPr marL="342900" indent="-342900" fontAlgn="t">
              <a:buFont typeface="Wingdings" pitchFamily="2" charset="2"/>
              <a:buChar char="v"/>
            </a:pPr>
            <a:r>
              <a:rPr lang="en-IN" sz="1600" b="1" dirty="0" smtClean="0">
                <a:solidFill>
                  <a:schemeClr val="bg1"/>
                </a:solidFill>
              </a:rPr>
              <a:t>Healthcare components</a:t>
            </a:r>
          </a:p>
          <a:p>
            <a:pPr marL="342900" indent="-342900" fontAlgn="t">
              <a:buFont typeface="Wingdings" pitchFamily="2" charset="2"/>
              <a:buChar char="v"/>
            </a:pPr>
            <a:r>
              <a:rPr lang="en-IN" sz="1600" b="1" dirty="0" smtClean="0">
                <a:solidFill>
                  <a:schemeClr val="bg1"/>
                </a:solidFill>
              </a:rPr>
              <a:t>Consumer Electronics</a:t>
            </a:r>
          </a:p>
          <a:p>
            <a:pPr marL="342900" indent="-342900" fontAlgn="t">
              <a:buFont typeface="Wingdings" pitchFamily="2" charset="2"/>
              <a:buChar char="v"/>
            </a:pPr>
            <a:r>
              <a:rPr lang="en-IN" sz="1600" b="1" dirty="0" smtClean="0">
                <a:solidFill>
                  <a:schemeClr val="bg1"/>
                </a:solidFill>
              </a:rPr>
              <a:t>Industrial Application</a:t>
            </a:r>
            <a:endParaRPr lang="en-US" sz="1600" dirty="0">
              <a:solidFill>
                <a:schemeClr val="bg1"/>
              </a:solidFill>
            </a:endParaRPr>
          </a:p>
        </p:txBody>
      </p:sp>
      <p:sp>
        <p:nvSpPr>
          <p:cNvPr id="22" name="Rectangle 21"/>
          <p:cNvSpPr/>
          <p:nvPr/>
        </p:nvSpPr>
        <p:spPr>
          <a:xfrm>
            <a:off x="3656012" y="1219200"/>
            <a:ext cx="3934090" cy="477054"/>
          </a:xfrm>
          <a:prstGeom prst="rect">
            <a:avLst/>
          </a:prstGeom>
        </p:spPr>
        <p:txBody>
          <a:bodyPr wrap="none">
            <a:spAutoFit/>
          </a:bodyPr>
          <a:lstStyle/>
          <a:p>
            <a:pPr fontAlgn="t"/>
            <a:r>
              <a:rPr lang="en-IN" sz="2500" b="1" dirty="0" err="1" smtClean="0">
                <a:solidFill>
                  <a:schemeClr val="bg1"/>
                </a:solidFill>
                <a:latin typeface="Lato Black" pitchFamily="34" charset="0"/>
              </a:rPr>
              <a:t>Engg</a:t>
            </a:r>
            <a:r>
              <a:rPr lang="en-IN" sz="2500" b="1" dirty="0" smtClean="0">
                <a:solidFill>
                  <a:schemeClr val="bg1"/>
                </a:solidFill>
                <a:latin typeface="Lato Black" pitchFamily="34" charset="0"/>
              </a:rPr>
              <a:t>. Plastic Components</a:t>
            </a:r>
            <a:endParaRPr lang="en-IN" sz="2500" b="1" dirty="0">
              <a:solidFill>
                <a:schemeClr val="bg1"/>
              </a:solidFill>
              <a:latin typeface="Lato Black" pitchFamily="34" charset="0"/>
            </a:endParaRPr>
          </a:p>
        </p:txBody>
      </p:sp>
      <p:sp>
        <p:nvSpPr>
          <p:cNvPr id="23" name="Rectangle 22"/>
          <p:cNvSpPr/>
          <p:nvPr/>
        </p:nvSpPr>
        <p:spPr>
          <a:xfrm>
            <a:off x="3656012" y="3840540"/>
            <a:ext cx="4648200" cy="2616101"/>
          </a:xfrm>
          <a:prstGeom prst="rect">
            <a:avLst/>
          </a:prstGeom>
        </p:spPr>
        <p:txBody>
          <a:bodyPr wrap="square">
            <a:spAutoFit/>
          </a:bodyPr>
          <a:lstStyle/>
          <a:p>
            <a:pPr marL="342900" indent="-342900" fontAlgn="t">
              <a:buFont typeface="Wingdings" pitchFamily="2" charset="2"/>
              <a:buChar char="v"/>
            </a:pPr>
            <a:r>
              <a:rPr lang="en-IN" sz="1600" b="1" dirty="0" smtClean="0">
                <a:solidFill>
                  <a:schemeClr val="bg1"/>
                </a:solidFill>
              </a:rPr>
              <a:t>Thermoplastic injection moulds</a:t>
            </a:r>
            <a:endParaRPr lang="en-US" sz="1600" dirty="0" smtClean="0">
              <a:solidFill>
                <a:schemeClr val="bg1"/>
              </a:solidFill>
            </a:endParaRPr>
          </a:p>
          <a:p>
            <a:pPr marL="342900" indent="-342900" fontAlgn="t">
              <a:buFont typeface="Wingdings" pitchFamily="2" charset="2"/>
              <a:buChar char="v"/>
            </a:pPr>
            <a:r>
              <a:rPr lang="en-IN" sz="1600" b="1" dirty="0" smtClean="0">
                <a:solidFill>
                  <a:schemeClr val="bg1"/>
                </a:solidFill>
              </a:rPr>
              <a:t>Over moulding</a:t>
            </a:r>
            <a:endParaRPr lang="en-US" sz="1600" dirty="0" smtClean="0">
              <a:solidFill>
                <a:schemeClr val="bg1"/>
              </a:solidFill>
            </a:endParaRPr>
          </a:p>
          <a:p>
            <a:pPr marL="342900" indent="-342900" fontAlgn="t">
              <a:buFont typeface="Wingdings" pitchFamily="2" charset="2"/>
              <a:buChar char="v"/>
            </a:pPr>
            <a:r>
              <a:rPr lang="en-IN" sz="1600" b="1" dirty="0" smtClean="0">
                <a:solidFill>
                  <a:schemeClr val="bg1"/>
                </a:solidFill>
              </a:rPr>
              <a:t>Hot runner moulds</a:t>
            </a:r>
            <a:endParaRPr lang="en-US" sz="1600" dirty="0" smtClean="0">
              <a:solidFill>
                <a:schemeClr val="bg1"/>
              </a:solidFill>
            </a:endParaRPr>
          </a:p>
          <a:p>
            <a:pPr marL="342900" indent="-342900" fontAlgn="t">
              <a:buFont typeface="Wingdings" pitchFamily="2" charset="2"/>
              <a:buChar char="v"/>
            </a:pPr>
            <a:r>
              <a:rPr lang="en-IN" sz="1600" b="1" dirty="0" smtClean="0">
                <a:solidFill>
                  <a:schemeClr val="bg1"/>
                </a:solidFill>
              </a:rPr>
              <a:t>Two and three plate moulds</a:t>
            </a:r>
            <a:endParaRPr lang="en-US" sz="1600" dirty="0" smtClean="0">
              <a:solidFill>
                <a:schemeClr val="bg1"/>
              </a:solidFill>
            </a:endParaRPr>
          </a:p>
          <a:p>
            <a:pPr marL="342900" indent="-342900" fontAlgn="t">
              <a:buFont typeface="Wingdings" pitchFamily="2" charset="2"/>
              <a:buChar char="v"/>
            </a:pPr>
            <a:r>
              <a:rPr lang="en-IN" sz="1600" b="1" dirty="0" smtClean="0">
                <a:solidFill>
                  <a:schemeClr val="bg1"/>
                </a:solidFill>
              </a:rPr>
              <a:t>Connector moulds</a:t>
            </a:r>
            <a:endParaRPr lang="en-US" sz="1600" dirty="0" smtClean="0">
              <a:solidFill>
                <a:schemeClr val="bg1"/>
              </a:solidFill>
            </a:endParaRPr>
          </a:p>
          <a:p>
            <a:pPr marL="342900" indent="-342900" fontAlgn="t">
              <a:buFont typeface="Wingdings" pitchFamily="2" charset="2"/>
              <a:buChar char="v"/>
            </a:pPr>
            <a:r>
              <a:rPr lang="en-IN" sz="1600" b="1" dirty="0" err="1" smtClean="0">
                <a:solidFill>
                  <a:schemeClr val="bg1"/>
                </a:solidFill>
              </a:rPr>
              <a:t>Thermoset</a:t>
            </a:r>
            <a:r>
              <a:rPr lang="en-IN" sz="1600" b="1" dirty="0" smtClean="0">
                <a:solidFill>
                  <a:schemeClr val="bg1"/>
                </a:solidFill>
              </a:rPr>
              <a:t> injection moulds</a:t>
            </a:r>
            <a:endParaRPr lang="en-US" sz="1600" dirty="0" smtClean="0">
              <a:solidFill>
                <a:schemeClr val="bg1"/>
              </a:solidFill>
            </a:endParaRPr>
          </a:p>
          <a:p>
            <a:pPr marL="342900" indent="-342900" fontAlgn="t">
              <a:buFont typeface="Wingdings" pitchFamily="2" charset="2"/>
              <a:buChar char="v"/>
            </a:pPr>
            <a:r>
              <a:rPr lang="en-IN" sz="1600" b="1" dirty="0" smtClean="0">
                <a:solidFill>
                  <a:schemeClr val="bg1"/>
                </a:solidFill>
              </a:rPr>
              <a:t>Insert moulding</a:t>
            </a:r>
            <a:endParaRPr lang="en-US" sz="1600" dirty="0" smtClean="0">
              <a:solidFill>
                <a:schemeClr val="bg1"/>
              </a:solidFill>
            </a:endParaRPr>
          </a:p>
          <a:p>
            <a:pPr marL="342900" indent="-342900" fontAlgn="t">
              <a:buFont typeface="Wingdings" pitchFamily="2" charset="2"/>
              <a:buChar char="v"/>
            </a:pPr>
            <a:r>
              <a:rPr lang="en-IN" sz="1600" b="1" dirty="0" smtClean="0">
                <a:solidFill>
                  <a:schemeClr val="bg1"/>
                </a:solidFill>
              </a:rPr>
              <a:t>High </a:t>
            </a:r>
            <a:r>
              <a:rPr lang="en-IN" sz="1600" b="1" dirty="0" err="1" smtClean="0">
                <a:solidFill>
                  <a:schemeClr val="bg1"/>
                </a:solidFill>
              </a:rPr>
              <a:t>cavitation</a:t>
            </a:r>
            <a:r>
              <a:rPr lang="en-IN" sz="1600" b="1" dirty="0" smtClean="0">
                <a:solidFill>
                  <a:schemeClr val="bg1"/>
                </a:solidFill>
              </a:rPr>
              <a:t> moulds</a:t>
            </a:r>
            <a:endParaRPr lang="en-US" sz="1600" dirty="0" smtClean="0">
              <a:solidFill>
                <a:schemeClr val="bg1"/>
              </a:solidFill>
            </a:endParaRPr>
          </a:p>
          <a:p>
            <a:pPr marL="342900" indent="-342900" fontAlgn="t">
              <a:buFont typeface="Wingdings" pitchFamily="2" charset="2"/>
              <a:buChar char="v"/>
            </a:pPr>
            <a:r>
              <a:rPr lang="en-IN" sz="1600" b="1" dirty="0" smtClean="0">
                <a:solidFill>
                  <a:schemeClr val="bg1"/>
                </a:solidFill>
              </a:rPr>
              <a:t>Medical moulds</a:t>
            </a:r>
            <a:endParaRPr lang="en-US" sz="1600" dirty="0" smtClean="0">
              <a:solidFill>
                <a:schemeClr val="bg1"/>
              </a:solidFill>
            </a:endParaRPr>
          </a:p>
          <a:p>
            <a:pPr marL="342900" indent="-342900" fontAlgn="t">
              <a:buFont typeface="Wingdings" pitchFamily="2" charset="2"/>
              <a:buChar char="v"/>
            </a:pPr>
            <a:r>
              <a:rPr lang="en-IN" sz="1600" b="1" dirty="0" smtClean="0">
                <a:solidFill>
                  <a:schemeClr val="bg1"/>
                </a:solidFill>
              </a:rPr>
              <a:t>Die casting dies</a:t>
            </a:r>
            <a:endParaRPr lang="en-US" sz="1600" dirty="0">
              <a:solidFill>
                <a:schemeClr val="bg1"/>
              </a:solidFill>
            </a:endParaRPr>
          </a:p>
        </p:txBody>
      </p:sp>
      <p:sp>
        <p:nvSpPr>
          <p:cNvPr id="24" name="Rectangle 23"/>
          <p:cNvSpPr/>
          <p:nvPr/>
        </p:nvSpPr>
        <p:spPr>
          <a:xfrm>
            <a:off x="3656012" y="3377863"/>
            <a:ext cx="3592650" cy="477054"/>
          </a:xfrm>
          <a:prstGeom prst="rect">
            <a:avLst/>
          </a:prstGeom>
        </p:spPr>
        <p:txBody>
          <a:bodyPr wrap="none">
            <a:spAutoFit/>
          </a:bodyPr>
          <a:lstStyle/>
          <a:p>
            <a:pPr fontAlgn="t"/>
            <a:r>
              <a:rPr lang="en-IN" sz="2500" b="1" dirty="0" smtClean="0">
                <a:solidFill>
                  <a:schemeClr val="bg1"/>
                </a:solidFill>
                <a:latin typeface="Lato Black" pitchFamily="34" charset="0"/>
              </a:rPr>
              <a:t>Commercial Tool Room</a:t>
            </a:r>
            <a:endParaRPr lang="en-IN" sz="2500" b="1" dirty="0">
              <a:solidFill>
                <a:schemeClr val="bg1"/>
              </a:solidFill>
              <a:latin typeface="Lato Black" pitchFamily="34" charset="0"/>
            </a:endParaRPr>
          </a:p>
        </p:txBody>
      </p:sp>
      <p:sp>
        <p:nvSpPr>
          <p:cNvPr id="25" name="Rectangle 24"/>
          <p:cNvSpPr/>
          <p:nvPr/>
        </p:nvSpPr>
        <p:spPr>
          <a:xfrm>
            <a:off x="7847012" y="1681876"/>
            <a:ext cx="4648200" cy="2308324"/>
          </a:xfrm>
          <a:prstGeom prst="rect">
            <a:avLst/>
          </a:prstGeom>
        </p:spPr>
        <p:txBody>
          <a:bodyPr wrap="square">
            <a:spAutoFit/>
          </a:bodyPr>
          <a:lstStyle/>
          <a:p>
            <a:pPr marL="342900" indent="-342900" fontAlgn="t">
              <a:buFont typeface="Wingdings" pitchFamily="2" charset="2"/>
              <a:buChar char="v"/>
            </a:pPr>
            <a:r>
              <a:rPr lang="en-IN" sz="1600" b="1" dirty="0" smtClean="0">
                <a:solidFill>
                  <a:schemeClr val="bg1"/>
                </a:solidFill>
              </a:rPr>
              <a:t>Air Circuit Breaker (ACB)</a:t>
            </a:r>
            <a:endParaRPr lang="en-US" sz="1600" dirty="0" smtClean="0">
              <a:solidFill>
                <a:schemeClr val="bg1"/>
              </a:solidFill>
            </a:endParaRPr>
          </a:p>
          <a:p>
            <a:pPr marL="342900" indent="-342900" fontAlgn="t">
              <a:buFont typeface="Wingdings" pitchFamily="2" charset="2"/>
              <a:buChar char="v"/>
            </a:pPr>
            <a:r>
              <a:rPr lang="en-IN" sz="1600" b="1" dirty="0" smtClean="0">
                <a:solidFill>
                  <a:schemeClr val="bg1"/>
                </a:solidFill>
              </a:rPr>
              <a:t>Moulded Case Circuit Breaker (MCCB)</a:t>
            </a:r>
            <a:endParaRPr lang="en-US" sz="1600" dirty="0" smtClean="0">
              <a:solidFill>
                <a:schemeClr val="bg1"/>
              </a:solidFill>
            </a:endParaRPr>
          </a:p>
          <a:p>
            <a:pPr marL="342900" indent="-342900" fontAlgn="t">
              <a:buFont typeface="Wingdings" pitchFamily="2" charset="2"/>
              <a:buChar char="v"/>
            </a:pPr>
            <a:r>
              <a:rPr lang="en-IN" sz="1600" b="1" dirty="0" smtClean="0">
                <a:solidFill>
                  <a:schemeClr val="bg1"/>
                </a:solidFill>
              </a:rPr>
              <a:t>Motor Protection Circuit Breaker (MPCB)</a:t>
            </a:r>
            <a:endParaRPr lang="en-US" sz="1600" dirty="0" smtClean="0">
              <a:solidFill>
                <a:schemeClr val="bg1"/>
              </a:solidFill>
            </a:endParaRPr>
          </a:p>
          <a:p>
            <a:pPr marL="342900" indent="-342900" fontAlgn="t">
              <a:buFont typeface="Wingdings" pitchFamily="2" charset="2"/>
              <a:buChar char="v"/>
            </a:pPr>
            <a:r>
              <a:rPr lang="en-IN" sz="1600" b="1" dirty="0" smtClean="0">
                <a:solidFill>
                  <a:schemeClr val="bg1"/>
                </a:solidFill>
              </a:rPr>
              <a:t>Residual Current Circuit Breaker (RCCB)</a:t>
            </a:r>
            <a:endParaRPr lang="en-US" sz="1600" dirty="0" smtClean="0">
              <a:solidFill>
                <a:schemeClr val="bg1"/>
              </a:solidFill>
            </a:endParaRPr>
          </a:p>
          <a:p>
            <a:pPr marL="342900" indent="-342900" fontAlgn="t">
              <a:buFont typeface="Wingdings" pitchFamily="2" charset="2"/>
              <a:buChar char="v"/>
            </a:pPr>
            <a:r>
              <a:rPr lang="en-IN" sz="1600" b="1" dirty="0" smtClean="0">
                <a:solidFill>
                  <a:schemeClr val="bg1"/>
                </a:solidFill>
              </a:rPr>
              <a:t>RCCB with </a:t>
            </a:r>
            <a:r>
              <a:rPr lang="en-IN" sz="1600" b="1" dirty="0" err="1" smtClean="0">
                <a:solidFill>
                  <a:schemeClr val="bg1"/>
                </a:solidFill>
              </a:rPr>
              <a:t>Overcurrent</a:t>
            </a:r>
            <a:r>
              <a:rPr lang="en-IN" sz="1600" b="1" dirty="0" smtClean="0">
                <a:solidFill>
                  <a:schemeClr val="bg1"/>
                </a:solidFill>
              </a:rPr>
              <a:t> Protection (RCBO)</a:t>
            </a:r>
            <a:endParaRPr lang="en-US" sz="1600" dirty="0" smtClean="0">
              <a:solidFill>
                <a:schemeClr val="bg1"/>
              </a:solidFill>
            </a:endParaRPr>
          </a:p>
          <a:p>
            <a:pPr marL="342900" indent="-342900" fontAlgn="t">
              <a:buFont typeface="Wingdings" pitchFamily="2" charset="2"/>
              <a:buChar char="v"/>
            </a:pPr>
            <a:r>
              <a:rPr lang="en-IN" sz="1600" b="1" dirty="0" smtClean="0">
                <a:solidFill>
                  <a:schemeClr val="bg1"/>
                </a:solidFill>
              </a:rPr>
              <a:t>Miniature Circuit Breaker (MCB)</a:t>
            </a:r>
            <a:endParaRPr lang="en-US" sz="1600" dirty="0" smtClean="0">
              <a:solidFill>
                <a:schemeClr val="bg1"/>
              </a:solidFill>
            </a:endParaRPr>
          </a:p>
          <a:p>
            <a:pPr marL="342900" indent="-342900" fontAlgn="t">
              <a:buFont typeface="Wingdings" pitchFamily="2" charset="2"/>
              <a:buChar char="v"/>
            </a:pPr>
            <a:r>
              <a:rPr lang="en-IN" sz="1600" b="1" dirty="0" err="1" smtClean="0">
                <a:solidFill>
                  <a:schemeClr val="bg1"/>
                </a:solidFill>
              </a:rPr>
              <a:t>Disconnectors</a:t>
            </a:r>
            <a:r>
              <a:rPr lang="en-IN" sz="1600" b="1" dirty="0" smtClean="0">
                <a:solidFill>
                  <a:schemeClr val="bg1"/>
                </a:solidFill>
              </a:rPr>
              <a:t> switch</a:t>
            </a:r>
          </a:p>
          <a:p>
            <a:pPr marL="342900" indent="-342900" fontAlgn="t">
              <a:buFont typeface="Wingdings" pitchFamily="2" charset="2"/>
              <a:buChar char="v"/>
            </a:pPr>
            <a:r>
              <a:rPr lang="en-IN" sz="1600" b="1" dirty="0" smtClean="0">
                <a:solidFill>
                  <a:schemeClr val="bg1"/>
                </a:solidFill>
              </a:rPr>
              <a:t>Load break &amp; CO switch</a:t>
            </a:r>
          </a:p>
          <a:p>
            <a:pPr marL="342900" indent="-342900" fontAlgn="t">
              <a:buFont typeface="Wingdings" pitchFamily="2" charset="2"/>
              <a:buChar char="v"/>
            </a:pPr>
            <a:r>
              <a:rPr lang="en-IN" sz="1600" b="1" dirty="0" smtClean="0">
                <a:solidFill>
                  <a:schemeClr val="bg1"/>
                </a:solidFill>
              </a:rPr>
              <a:t>Automatic Transfer Switch (ATS)</a:t>
            </a:r>
            <a:endParaRPr lang="en-IN" sz="1600" b="1" dirty="0">
              <a:solidFill>
                <a:schemeClr val="bg1"/>
              </a:solidFill>
            </a:endParaRPr>
          </a:p>
        </p:txBody>
      </p:sp>
      <p:sp>
        <p:nvSpPr>
          <p:cNvPr id="26" name="Rectangle 25"/>
          <p:cNvSpPr/>
          <p:nvPr/>
        </p:nvSpPr>
        <p:spPr>
          <a:xfrm>
            <a:off x="7847012" y="1219200"/>
            <a:ext cx="1829347" cy="477054"/>
          </a:xfrm>
          <a:prstGeom prst="rect">
            <a:avLst/>
          </a:prstGeom>
        </p:spPr>
        <p:txBody>
          <a:bodyPr wrap="none">
            <a:spAutoFit/>
          </a:bodyPr>
          <a:lstStyle/>
          <a:p>
            <a:pPr fontAlgn="t"/>
            <a:r>
              <a:rPr lang="en-IN" sz="2500" b="1" dirty="0" smtClean="0">
                <a:solidFill>
                  <a:schemeClr val="bg1"/>
                </a:solidFill>
                <a:latin typeface="Lato Black" pitchFamily="34" charset="0"/>
              </a:rPr>
              <a:t>Switchgear</a:t>
            </a:r>
            <a:endParaRPr lang="en-IN" sz="2500" b="1" dirty="0">
              <a:solidFill>
                <a:schemeClr val="bg1"/>
              </a:solidFill>
              <a:latin typeface="Lato Black" pitchFamily="34" charset="0"/>
            </a:endParaRPr>
          </a:p>
        </p:txBody>
      </p:sp>
      <p:sp>
        <p:nvSpPr>
          <p:cNvPr id="27" name="Rectangle 26"/>
          <p:cNvSpPr/>
          <p:nvPr/>
        </p:nvSpPr>
        <p:spPr>
          <a:xfrm>
            <a:off x="7923212" y="4729877"/>
            <a:ext cx="4648200" cy="1354217"/>
          </a:xfrm>
          <a:prstGeom prst="rect">
            <a:avLst/>
          </a:prstGeom>
        </p:spPr>
        <p:txBody>
          <a:bodyPr wrap="square">
            <a:spAutoFit/>
          </a:bodyPr>
          <a:lstStyle/>
          <a:p>
            <a:pPr marL="342900" indent="-342900" fontAlgn="t">
              <a:buFont typeface="Wingdings" pitchFamily="2" charset="2"/>
              <a:buChar char="v"/>
            </a:pPr>
            <a:r>
              <a:rPr lang="en-IN" sz="1600" b="1" dirty="0" smtClean="0">
                <a:solidFill>
                  <a:schemeClr val="bg1"/>
                </a:solidFill>
              </a:rPr>
              <a:t>Power Contactors</a:t>
            </a:r>
            <a:endParaRPr lang="en-US" sz="1600" dirty="0" smtClean="0">
              <a:solidFill>
                <a:schemeClr val="bg1"/>
              </a:solidFill>
            </a:endParaRPr>
          </a:p>
          <a:p>
            <a:pPr marL="342900" indent="-342900" fontAlgn="t">
              <a:buFont typeface="Wingdings" pitchFamily="2" charset="2"/>
              <a:buChar char="v"/>
            </a:pPr>
            <a:r>
              <a:rPr lang="en-IN" sz="1600" b="1" dirty="0" smtClean="0">
                <a:solidFill>
                  <a:schemeClr val="bg1"/>
                </a:solidFill>
              </a:rPr>
              <a:t>Capacitor Duty Contactor</a:t>
            </a:r>
          </a:p>
          <a:p>
            <a:pPr marL="342900" indent="-342900" fontAlgn="t">
              <a:buFont typeface="Wingdings" pitchFamily="2" charset="2"/>
              <a:buChar char="v"/>
            </a:pPr>
            <a:r>
              <a:rPr lang="en-IN" sz="1600" b="1" dirty="0" smtClean="0">
                <a:solidFill>
                  <a:schemeClr val="bg1"/>
                </a:solidFill>
              </a:rPr>
              <a:t>Modular Contactors</a:t>
            </a:r>
          </a:p>
          <a:p>
            <a:pPr marL="342900" indent="-342900" fontAlgn="t">
              <a:buFont typeface="Wingdings" pitchFamily="2" charset="2"/>
              <a:buChar char="v"/>
            </a:pPr>
            <a:r>
              <a:rPr lang="en-IN" sz="1600" b="1" dirty="0" smtClean="0">
                <a:solidFill>
                  <a:schemeClr val="bg1"/>
                </a:solidFill>
              </a:rPr>
              <a:t>Definite Purpose Contactors (DP)</a:t>
            </a:r>
          </a:p>
          <a:p>
            <a:pPr marL="342900" indent="-342900" fontAlgn="t">
              <a:buFont typeface="Wingdings" pitchFamily="2" charset="2"/>
              <a:buChar char="v"/>
            </a:pPr>
            <a:r>
              <a:rPr lang="en-IN" sz="1600" b="1" dirty="0" smtClean="0">
                <a:solidFill>
                  <a:schemeClr val="bg1"/>
                </a:solidFill>
              </a:rPr>
              <a:t>Over Load Relay (OLR)</a:t>
            </a:r>
            <a:endParaRPr lang="en-IN" sz="1600" b="1" dirty="0">
              <a:solidFill>
                <a:schemeClr val="bg1"/>
              </a:solidFill>
            </a:endParaRPr>
          </a:p>
        </p:txBody>
      </p:sp>
      <p:sp>
        <p:nvSpPr>
          <p:cNvPr id="28" name="Rectangle 27"/>
          <p:cNvSpPr/>
          <p:nvPr/>
        </p:nvSpPr>
        <p:spPr>
          <a:xfrm>
            <a:off x="7923212" y="4267200"/>
            <a:ext cx="2016899" cy="477054"/>
          </a:xfrm>
          <a:prstGeom prst="rect">
            <a:avLst/>
          </a:prstGeom>
        </p:spPr>
        <p:txBody>
          <a:bodyPr wrap="none">
            <a:spAutoFit/>
          </a:bodyPr>
          <a:lstStyle/>
          <a:p>
            <a:pPr fontAlgn="t"/>
            <a:r>
              <a:rPr lang="en-IN" sz="2500" b="1" dirty="0" smtClean="0">
                <a:solidFill>
                  <a:schemeClr val="bg1"/>
                </a:solidFill>
                <a:latin typeface="Lato Black" pitchFamily="34" charset="0"/>
              </a:rPr>
              <a:t>Control gear</a:t>
            </a:r>
            <a:endParaRPr lang="en-IN" sz="2500" b="1" dirty="0">
              <a:solidFill>
                <a:schemeClr val="bg1"/>
              </a:solidFill>
              <a:latin typeface="Lato Black" pitchFamily="34" charset="0"/>
            </a:endParaRPr>
          </a:p>
        </p:txBody>
      </p:sp>
      <p:pic>
        <p:nvPicPr>
          <p:cNvPr id="29" name="Picture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1612" y="228600"/>
            <a:ext cx="1622158" cy="576964"/>
          </a:xfrm>
          <a:prstGeom prst="rect">
            <a:avLst/>
          </a:prstGeom>
        </p:spPr>
      </p:pic>
    </p:spTree>
    <p:extLst>
      <p:ext uri="{BB962C8B-B14F-4D97-AF65-F5344CB8AC3E}">
        <p14:creationId xmlns:p14="http://schemas.microsoft.com/office/powerpoint/2010/main" val="30689337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6212" y="304800"/>
            <a:ext cx="8534400" cy="1017834"/>
          </a:xfrm>
        </p:spPr>
        <p:txBody>
          <a:bodyPr/>
          <a:lstStyle/>
          <a:p>
            <a:pPr algn="l"/>
            <a:r>
              <a:rPr lang="en-IN" dirty="0">
                <a:solidFill>
                  <a:schemeClr val="bg1"/>
                </a:solidFill>
                <a:latin typeface="Calibri bold" pitchFamily="34" charset="0"/>
                <a:cs typeface="Calibri bold" pitchFamily="34" charset="0"/>
              </a:rPr>
              <a:t>LECS Products</a:t>
            </a:r>
          </a:p>
        </p:txBody>
      </p:sp>
      <p:sp>
        <p:nvSpPr>
          <p:cNvPr id="6" name="Rectangle 1"/>
          <p:cNvSpPr>
            <a:spLocks noChangeArrowheads="1"/>
          </p:cNvSpPr>
          <p:nvPr/>
        </p:nvSpPr>
        <p:spPr bwMode="auto">
          <a:xfrm>
            <a:off x="1761224" y="1910068"/>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7" name="Date Placeholder 6"/>
          <p:cNvSpPr>
            <a:spLocks noGrp="1"/>
          </p:cNvSpPr>
          <p:nvPr>
            <p:ph type="dt" sz="half" idx="10"/>
          </p:nvPr>
        </p:nvSpPr>
        <p:spPr/>
        <p:txBody>
          <a:bodyPr/>
          <a:lstStyle/>
          <a:p>
            <a:fld id="{E7BD42BF-1528-4C0C-BCE6-186D73B5A30F}" type="datetime1">
              <a:rPr lang="en-US" smtClean="0">
                <a:solidFill>
                  <a:schemeClr val="bg1"/>
                </a:solidFill>
              </a:rPr>
              <a:t>1/14/2020</a:t>
            </a:fld>
            <a:endParaRPr lang="en-US">
              <a:solidFill>
                <a:schemeClr val="bg1"/>
              </a:solidFill>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solidFill>
                  <a:schemeClr val="bg1"/>
                </a:solidFill>
              </a:rPr>
              <a:pPr/>
              <a:t>31</a:t>
            </a:fld>
            <a:endParaRPr lang="en-US">
              <a:solidFill>
                <a:schemeClr val="bg1"/>
              </a:solidFill>
            </a:endParaRPr>
          </a:p>
        </p:txBody>
      </p:sp>
      <p:sp>
        <p:nvSpPr>
          <p:cNvPr id="9" name="Footer Placeholder 8"/>
          <p:cNvSpPr>
            <a:spLocks noGrp="1"/>
          </p:cNvSpPr>
          <p:nvPr>
            <p:ph type="ftr" sz="quarter" idx="11"/>
          </p:nvPr>
        </p:nvSpPr>
        <p:spPr/>
        <p:txBody>
          <a:bodyPr/>
          <a:lstStyle/>
          <a:p>
            <a:r>
              <a:rPr lang="en-US" smtClean="0">
                <a:solidFill>
                  <a:schemeClr val="bg1"/>
                </a:solidFill>
              </a:rPr>
              <a:t>www.lecsindia.com</a:t>
            </a:r>
            <a:endParaRPr lang="en-US">
              <a:solidFill>
                <a:schemeClr val="bg1"/>
              </a:solidFill>
            </a:endParaRPr>
          </a:p>
        </p:txBody>
      </p:sp>
      <p:sp>
        <p:nvSpPr>
          <p:cNvPr id="10" name="Rectangle 1"/>
          <p:cNvSpPr>
            <a:spLocks noChangeArrowheads="1"/>
          </p:cNvSpPr>
          <p:nvPr/>
        </p:nvSpPr>
        <p:spPr bwMode="auto">
          <a:xfrm>
            <a:off x="1608824" y="1560400"/>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1" name="Rectangle 10"/>
          <p:cNvSpPr/>
          <p:nvPr/>
        </p:nvSpPr>
        <p:spPr>
          <a:xfrm>
            <a:off x="1293812" y="1993880"/>
            <a:ext cx="5867400" cy="3416320"/>
          </a:xfrm>
          <a:prstGeom prst="rect">
            <a:avLst/>
          </a:prstGeom>
        </p:spPr>
        <p:txBody>
          <a:bodyPr wrap="square">
            <a:spAutoFit/>
          </a:bodyPr>
          <a:lstStyle/>
          <a:p>
            <a:pPr marL="342900" indent="-342900" fontAlgn="t">
              <a:lnSpc>
                <a:spcPct val="150000"/>
              </a:lnSpc>
              <a:buFont typeface="Wingdings" pitchFamily="2" charset="2"/>
              <a:buChar char="v"/>
            </a:pPr>
            <a:r>
              <a:rPr lang="en-IN" sz="1600" b="1" dirty="0" smtClean="0">
                <a:solidFill>
                  <a:schemeClr val="bg1"/>
                </a:solidFill>
              </a:rPr>
              <a:t>DG100 Economical AC Drives (V/F control)</a:t>
            </a:r>
            <a:endParaRPr lang="en-US" sz="1600" dirty="0" smtClean="0">
              <a:solidFill>
                <a:schemeClr val="bg1"/>
              </a:solidFill>
            </a:endParaRPr>
          </a:p>
          <a:p>
            <a:pPr marL="342900" indent="-342900" fontAlgn="t">
              <a:lnSpc>
                <a:spcPct val="150000"/>
              </a:lnSpc>
              <a:buFont typeface="Wingdings" pitchFamily="2" charset="2"/>
              <a:buChar char="v"/>
            </a:pPr>
            <a:r>
              <a:rPr lang="en-IN" sz="1600" b="1" dirty="0" smtClean="0">
                <a:solidFill>
                  <a:schemeClr val="bg1"/>
                </a:solidFill>
              </a:rPr>
              <a:t>DG620 General Purpose AC </a:t>
            </a:r>
            <a:r>
              <a:rPr lang="en-IN" sz="1600" b="1" dirty="0" err="1" smtClean="0">
                <a:solidFill>
                  <a:schemeClr val="bg1"/>
                </a:solidFill>
              </a:rPr>
              <a:t>Drive（V</a:t>
            </a:r>
            <a:r>
              <a:rPr lang="en-IN" sz="1600" b="1" dirty="0" smtClean="0">
                <a:solidFill>
                  <a:schemeClr val="bg1"/>
                </a:solidFill>
              </a:rPr>
              <a:t>/F control, SVC1, SVC2）</a:t>
            </a:r>
            <a:endParaRPr lang="en-US" sz="1600" dirty="0" smtClean="0">
              <a:solidFill>
                <a:schemeClr val="bg1"/>
              </a:solidFill>
            </a:endParaRPr>
          </a:p>
          <a:p>
            <a:pPr marL="342900" indent="-342900" fontAlgn="t">
              <a:lnSpc>
                <a:spcPct val="150000"/>
              </a:lnSpc>
              <a:buFont typeface="Wingdings" pitchFamily="2" charset="2"/>
              <a:buChar char="v"/>
            </a:pPr>
            <a:r>
              <a:rPr lang="en-IN" sz="1600" b="1" dirty="0" smtClean="0">
                <a:solidFill>
                  <a:schemeClr val="bg1"/>
                </a:solidFill>
              </a:rPr>
              <a:t>DG510 AC Drives (general purpose or textile dedicated)</a:t>
            </a:r>
            <a:endParaRPr lang="en-US" sz="1600" dirty="0" smtClean="0">
              <a:solidFill>
                <a:schemeClr val="bg1"/>
              </a:solidFill>
            </a:endParaRPr>
          </a:p>
          <a:p>
            <a:pPr marL="342900" indent="-342900" fontAlgn="t">
              <a:lnSpc>
                <a:spcPct val="150000"/>
              </a:lnSpc>
              <a:buFont typeface="Wingdings" pitchFamily="2" charset="2"/>
              <a:buChar char="v"/>
            </a:pPr>
            <a:r>
              <a:rPr lang="en-IN" sz="1600" b="1" dirty="0" smtClean="0">
                <a:solidFill>
                  <a:schemeClr val="bg1"/>
                </a:solidFill>
              </a:rPr>
              <a:t>DG1000 AFE (Active Front End) Drives</a:t>
            </a:r>
            <a:endParaRPr lang="en-US" sz="1600" dirty="0" smtClean="0">
              <a:solidFill>
                <a:schemeClr val="bg1"/>
              </a:solidFill>
            </a:endParaRPr>
          </a:p>
          <a:p>
            <a:pPr marL="342900" indent="-342900" fontAlgn="t">
              <a:lnSpc>
                <a:spcPct val="150000"/>
              </a:lnSpc>
              <a:buFont typeface="Wingdings" pitchFamily="2" charset="2"/>
              <a:buChar char="v"/>
            </a:pPr>
            <a:r>
              <a:rPr lang="en-IN" sz="1600" b="1" dirty="0" smtClean="0">
                <a:solidFill>
                  <a:schemeClr val="bg1"/>
                </a:solidFill>
              </a:rPr>
              <a:t>DG500 Mini AC Drives (V/F control)</a:t>
            </a:r>
            <a:endParaRPr lang="en-US" sz="1600" dirty="0" smtClean="0">
              <a:solidFill>
                <a:schemeClr val="bg1"/>
              </a:solidFill>
            </a:endParaRPr>
          </a:p>
          <a:p>
            <a:pPr marL="342900" indent="-342900" fontAlgn="t">
              <a:lnSpc>
                <a:spcPct val="150000"/>
              </a:lnSpc>
              <a:buFont typeface="Wingdings" pitchFamily="2" charset="2"/>
              <a:buChar char="v"/>
            </a:pPr>
            <a:r>
              <a:rPr lang="en-IN" sz="1600" b="1" dirty="0" smtClean="0">
                <a:solidFill>
                  <a:schemeClr val="bg1"/>
                </a:solidFill>
              </a:rPr>
              <a:t>DG820 High Performance AC </a:t>
            </a:r>
            <a:r>
              <a:rPr lang="en-IN" sz="1600" b="1" dirty="0" err="1" smtClean="0">
                <a:solidFill>
                  <a:schemeClr val="bg1"/>
                </a:solidFill>
              </a:rPr>
              <a:t>Drives（V</a:t>
            </a:r>
            <a:r>
              <a:rPr lang="en-IN" sz="1600" b="1" dirty="0" smtClean="0">
                <a:solidFill>
                  <a:schemeClr val="bg1"/>
                </a:solidFill>
              </a:rPr>
              <a:t>/F control, SVC1, SVC2, VC control）</a:t>
            </a:r>
            <a:endParaRPr lang="en-US" sz="1600" dirty="0" smtClean="0">
              <a:solidFill>
                <a:schemeClr val="bg1"/>
              </a:solidFill>
            </a:endParaRPr>
          </a:p>
          <a:p>
            <a:pPr marL="342900" indent="-342900" fontAlgn="t">
              <a:lnSpc>
                <a:spcPct val="150000"/>
              </a:lnSpc>
              <a:buFont typeface="Wingdings" pitchFamily="2" charset="2"/>
              <a:buChar char="v"/>
            </a:pPr>
            <a:r>
              <a:rPr lang="en-IN" sz="1600" b="1" dirty="0" smtClean="0">
                <a:solidFill>
                  <a:schemeClr val="bg1"/>
                </a:solidFill>
              </a:rPr>
              <a:t>DG600E Elevator Dedicated Drives</a:t>
            </a:r>
            <a:endParaRPr lang="en-US" sz="1600" dirty="0" smtClean="0">
              <a:solidFill>
                <a:schemeClr val="bg1"/>
              </a:solidFill>
            </a:endParaRPr>
          </a:p>
          <a:p>
            <a:pPr marL="342900" indent="-342900" fontAlgn="t">
              <a:lnSpc>
                <a:spcPct val="150000"/>
              </a:lnSpc>
              <a:buFont typeface="Wingdings" pitchFamily="2" charset="2"/>
              <a:buChar char="v"/>
            </a:pPr>
            <a:r>
              <a:rPr lang="en-IN" sz="1600" b="1" dirty="0" smtClean="0">
                <a:solidFill>
                  <a:schemeClr val="bg1"/>
                </a:solidFill>
              </a:rPr>
              <a:t>DGSLR01/02 – Solar Pump Drive</a:t>
            </a:r>
            <a:endParaRPr lang="en-US" sz="1600" dirty="0">
              <a:solidFill>
                <a:schemeClr val="bg1"/>
              </a:solidFill>
            </a:endParaRPr>
          </a:p>
        </p:txBody>
      </p:sp>
      <p:sp>
        <p:nvSpPr>
          <p:cNvPr id="15" name="Rectangle 14"/>
          <p:cNvSpPr/>
          <p:nvPr/>
        </p:nvSpPr>
        <p:spPr>
          <a:xfrm>
            <a:off x="7618412" y="2083475"/>
            <a:ext cx="4648200" cy="2677656"/>
          </a:xfrm>
          <a:prstGeom prst="rect">
            <a:avLst/>
          </a:prstGeom>
        </p:spPr>
        <p:txBody>
          <a:bodyPr wrap="square">
            <a:spAutoFit/>
          </a:bodyPr>
          <a:lstStyle/>
          <a:p>
            <a:pPr marL="342900" indent="-342900" fontAlgn="t">
              <a:lnSpc>
                <a:spcPct val="150000"/>
              </a:lnSpc>
              <a:buFont typeface="Wingdings" pitchFamily="2" charset="2"/>
              <a:buChar char="v"/>
            </a:pPr>
            <a:r>
              <a:rPr lang="en-IN" sz="1600" b="1" dirty="0" smtClean="0">
                <a:solidFill>
                  <a:schemeClr val="bg1"/>
                </a:solidFill>
              </a:rPr>
              <a:t>Point Machine</a:t>
            </a:r>
            <a:endParaRPr lang="en-US" sz="1600" dirty="0" smtClean="0">
              <a:solidFill>
                <a:schemeClr val="bg1"/>
              </a:solidFill>
            </a:endParaRPr>
          </a:p>
          <a:p>
            <a:pPr marL="342900" indent="-342900" fontAlgn="t">
              <a:lnSpc>
                <a:spcPct val="150000"/>
              </a:lnSpc>
              <a:buFont typeface="Wingdings" pitchFamily="2" charset="2"/>
              <a:buChar char="v"/>
            </a:pPr>
            <a:r>
              <a:rPr lang="en-IN" sz="1600" b="1" dirty="0" smtClean="0">
                <a:solidFill>
                  <a:schemeClr val="bg1"/>
                </a:solidFill>
              </a:rPr>
              <a:t>Capacitor Panel</a:t>
            </a:r>
            <a:endParaRPr lang="en-US" sz="1600" dirty="0" smtClean="0">
              <a:solidFill>
                <a:schemeClr val="bg1"/>
              </a:solidFill>
            </a:endParaRPr>
          </a:p>
          <a:p>
            <a:pPr marL="342900" indent="-342900" fontAlgn="t">
              <a:lnSpc>
                <a:spcPct val="150000"/>
              </a:lnSpc>
              <a:buFont typeface="Wingdings" pitchFamily="2" charset="2"/>
              <a:buChar char="v"/>
            </a:pPr>
            <a:r>
              <a:rPr lang="en-IN" sz="1600" b="1" dirty="0" smtClean="0">
                <a:solidFill>
                  <a:schemeClr val="bg1"/>
                </a:solidFill>
              </a:rPr>
              <a:t>Lighting Panel</a:t>
            </a:r>
            <a:endParaRPr lang="en-US" sz="1600" dirty="0" smtClean="0">
              <a:solidFill>
                <a:schemeClr val="bg1"/>
              </a:solidFill>
            </a:endParaRPr>
          </a:p>
          <a:p>
            <a:pPr marL="342900" indent="-342900" fontAlgn="t">
              <a:lnSpc>
                <a:spcPct val="150000"/>
              </a:lnSpc>
              <a:buFont typeface="Wingdings" pitchFamily="2" charset="2"/>
              <a:buChar char="v"/>
            </a:pPr>
            <a:r>
              <a:rPr lang="en-IN" sz="1600" b="1" dirty="0" smtClean="0">
                <a:solidFill>
                  <a:schemeClr val="bg1"/>
                </a:solidFill>
              </a:rPr>
              <a:t>Battery Box</a:t>
            </a:r>
            <a:endParaRPr lang="en-US" sz="1600" dirty="0" smtClean="0">
              <a:solidFill>
                <a:schemeClr val="bg1"/>
              </a:solidFill>
            </a:endParaRPr>
          </a:p>
          <a:p>
            <a:pPr marL="342900" indent="-342900" fontAlgn="t">
              <a:lnSpc>
                <a:spcPct val="150000"/>
              </a:lnSpc>
              <a:buFont typeface="Wingdings" pitchFamily="2" charset="2"/>
              <a:buChar char="v"/>
            </a:pPr>
            <a:r>
              <a:rPr lang="en-IN" sz="1600" b="1" dirty="0" smtClean="0">
                <a:solidFill>
                  <a:schemeClr val="bg1"/>
                </a:solidFill>
              </a:rPr>
              <a:t>Wiring Harness</a:t>
            </a:r>
            <a:endParaRPr lang="en-US" sz="1600" dirty="0" smtClean="0">
              <a:solidFill>
                <a:schemeClr val="bg1"/>
              </a:solidFill>
            </a:endParaRPr>
          </a:p>
          <a:p>
            <a:pPr marL="342900" indent="-342900" fontAlgn="t">
              <a:lnSpc>
                <a:spcPct val="150000"/>
              </a:lnSpc>
              <a:buFont typeface="Wingdings" pitchFamily="2" charset="2"/>
              <a:buChar char="v"/>
            </a:pPr>
            <a:r>
              <a:rPr lang="en-IN" sz="1600" b="1" dirty="0" smtClean="0">
                <a:solidFill>
                  <a:schemeClr val="bg1"/>
                </a:solidFill>
              </a:rPr>
              <a:t>AC &amp; Non AC Panel</a:t>
            </a:r>
            <a:endParaRPr lang="en-US" sz="1600" dirty="0" smtClean="0">
              <a:solidFill>
                <a:schemeClr val="bg1"/>
              </a:solidFill>
            </a:endParaRPr>
          </a:p>
          <a:p>
            <a:pPr marL="342900" indent="-342900" fontAlgn="t">
              <a:lnSpc>
                <a:spcPct val="150000"/>
              </a:lnSpc>
              <a:buFont typeface="Wingdings" pitchFamily="2" charset="2"/>
              <a:buChar char="v"/>
            </a:pPr>
            <a:r>
              <a:rPr lang="en-IN" sz="1600" b="1" dirty="0" smtClean="0">
                <a:solidFill>
                  <a:schemeClr val="bg1"/>
                </a:solidFill>
              </a:rPr>
              <a:t>Fuse Box</a:t>
            </a:r>
            <a:endParaRPr lang="en-US" sz="1600" dirty="0">
              <a:solidFill>
                <a:schemeClr val="bg1"/>
              </a:solidFill>
            </a:endParaRPr>
          </a:p>
        </p:txBody>
      </p:sp>
      <p:sp>
        <p:nvSpPr>
          <p:cNvPr id="17" name="Rectangle 16"/>
          <p:cNvSpPr/>
          <p:nvPr/>
        </p:nvSpPr>
        <p:spPr>
          <a:xfrm>
            <a:off x="7618412" y="1620798"/>
            <a:ext cx="2787943" cy="477054"/>
          </a:xfrm>
          <a:prstGeom prst="rect">
            <a:avLst/>
          </a:prstGeom>
        </p:spPr>
        <p:txBody>
          <a:bodyPr wrap="none">
            <a:spAutoFit/>
          </a:bodyPr>
          <a:lstStyle/>
          <a:p>
            <a:pPr fontAlgn="t"/>
            <a:r>
              <a:rPr lang="en-IN" sz="2500" b="1" dirty="0" smtClean="0">
                <a:solidFill>
                  <a:schemeClr val="bg1"/>
                </a:solidFill>
                <a:latin typeface="Lato Black" pitchFamily="34" charset="0"/>
              </a:rPr>
              <a:t>Railways &amp; Metro</a:t>
            </a:r>
            <a:endParaRPr lang="en-IN" sz="2500" b="1" dirty="0">
              <a:solidFill>
                <a:schemeClr val="bg1"/>
              </a:solidFill>
              <a:latin typeface="Lato Black" pitchFamily="34" charset="0"/>
            </a:endParaRPr>
          </a:p>
        </p:txBody>
      </p:sp>
      <p:sp>
        <p:nvSpPr>
          <p:cNvPr id="18" name="Rectangle 17"/>
          <p:cNvSpPr/>
          <p:nvPr/>
        </p:nvSpPr>
        <p:spPr>
          <a:xfrm>
            <a:off x="1370012" y="1560731"/>
            <a:ext cx="2339102" cy="477054"/>
          </a:xfrm>
          <a:prstGeom prst="rect">
            <a:avLst/>
          </a:prstGeom>
        </p:spPr>
        <p:txBody>
          <a:bodyPr wrap="none">
            <a:spAutoFit/>
          </a:bodyPr>
          <a:lstStyle/>
          <a:p>
            <a:r>
              <a:rPr lang="en-IN" sz="2500" b="1" dirty="0" smtClean="0">
                <a:solidFill>
                  <a:schemeClr val="bg1"/>
                </a:solidFill>
                <a:latin typeface="Lato Black" pitchFamily="34" charset="0"/>
              </a:rPr>
              <a:t>Control Panels</a:t>
            </a:r>
            <a:endParaRPr lang="en-US" sz="2500" dirty="0">
              <a:solidFill>
                <a:schemeClr val="bg1"/>
              </a:solidFill>
              <a:latin typeface="Lato Black" pitchFamily="34" charset="0"/>
            </a:endParaRPr>
          </a:p>
        </p:txBody>
      </p: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1612" y="228600"/>
            <a:ext cx="1622158" cy="576964"/>
          </a:xfrm>
          <a:prstGeom prst="rect">
            <a:avLst/>
          </a:prstGeom>
        </p:spPr>
      </p:pic>
    </p:spTree>
    <p:extLst>
      <p:ext uri="{BB962C8B-B14F-4D97-AF65-F5344CB8AC3E}">
        <p14:creationId xmlns:p14="http://schemas.microsoft.com/office/powerpoint/2010/main" val="7120109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9"/>
          <p:cNvSpPr>
            <a:spLocks noGrp="1"/>
          </p:cNvSpPr>
          <p:nvPr>
            <p:ph type="ftr" sz="quarter" idx="11"/>
          </p:nvPr>
        </p:nvSpPr>
        <p:spPr/>
        <p:txBody>
          <a:bodyPr/>
          <a:lstStyle/>
          <a:p>
            <a:r>
              <a:rPr lang="en-US" smtClean="0">
                <a:solidFill>
                  <a:schemeClr val="bg1"/>
                </a:solidFill>
              </a:rPr>
              <a:t>www.lptindia.com</a:t>
            </a:r>
            <a:endParaRPr lang="en-US">
              <a:solidFill>
                <a:schemeClr val="bg1"/>
              </a:solidFill>
            </a:endParaRPr>
          </a:p>
        </p:txBody>
      </p:sp>
      <p:grpSp>
        <p:nvGrpSpPr>
          <p:cNvPr id="11" name="Group 10"/>
          <p:cNvGrpSpPr/>
          <p:nvPr/>
        </p:nvGrpSpPr>
        <p:grpSpPr>
          <a:xfrm>
            <a:off x="11123612" y="228600"/>
            <a:ext cx="863436" cy="1079296"/>
            <a:chOff x="1350274" y="3355413"/>
            <a:chExt cx="1052740" cy="1315926"/>
          </a:xfrm>
        </p:grpSpPr>
        <p:sp>
          <p:nvSpPr>
            <p:cNvPr id="12" name="Rectangle 11"/>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sp>
        <p:nvSpPr>
          <p:cNvPr id="14" name="Rectangle 13"/>
          <p:cNvSpPr/>
          <p:nvPr/>
        </p:nvSpPr>
        <p:spPr>
          <a:xfrm>
            <a:off x="4659468" y="2590800"/>
            <a:ext cx="3013966" cy="1631216"/>
          </a:xfrm>
          <a:prstGeom prst="rect">
            <a:avLst/>
          </a:prstGeom>
        </p:spPr>
        <p:txBody>
          <a:bodyPr wrap="none">
            <a:spAutoFit/>
          </a:bodyPr>
          <a:lstStyle/>
          <a:p>
            <a:pPr algn="ctr"/>
            <a:r>
              <a:rPr lang="en-IN" sz="4000" dirty="0" smtClean="0">
                <a:solidFill>
                  <a:schemeClr val="bg1"/>
                </a:solidFill>
                <a:latin typeface="Lato" pitchFamily="34" charset="0"/>
              </a:rPr>
              <a:t>Introduction</a:t>
            </a:r>
          </a:p>
          <a:p>
            <a:pPr algn="ctr"/>
            <a:r>
              <a:rPr lang="en-IN" sz="6000" dirty="0" smtClean="0">
                <a:solidFill>
                  <a:schemeClr val="bg1"/>
                </a:solidFill>
                <a:latin typeface="Lato" pitchFamily="34" charset="0"/>
              </a:rPr>
              <a:t>LPT</a:t>
            </a:r>
          </a:p>
        </p:txBody>
      </p:sp>
      <p:sp>
        <p:nvSpPr>
          <p:cNvPr id="18" name="Date Placeholder 17"/>
          <p:cNvSpPr>
            <a:spLocks noGrp="1"/>
          </p:cNvSpPr>
          <p:nvPr>
            <p:ph type="dt" sz="half" idx="10"/>
          </p:nvPr>
        </p:nvSpPr>
        <p:spPr/>
        <p:txBody>
          <a:bodyPr/>
          <a:lstStyle/>
          <a:p>
            <a:fld id="{CBB1625C-4BB5-4051-96CB-673AD08B1CE7}" type="datetime1">
              <a:rPr lang="en-US" smtClean="0">
                <a:solidFill>
                  <a:schemeClr val="bg1"/>
                </a:solidFill>
              </a:rPr>
              <a:t>1/14/2020</a:t>
            </a:fld>
            <a:endParaRPr lang="en-US">
              <a:solidFill>
                <a:schemeClr val="bg1"/>
              </a:solidFill>
            </a:endParaRPr>
          </a:p>
        </p:txBody>
      </p:sp>
      <p:sp>
        <p:nvSpPr>
          <p:cNvPr id="19" name="Slide Number Placeholder 18"/>
          <p:cNvSpPr>
            <a:spLocks noGrp="1"/>
          </p:cNvSpPr>
          <p:nvPr>
            <p:ph type="sldNum" sz="quarter" idx="12"/>
          </p:nvPr>
        </p:nvSpPr>
        <p:spPr/>
        <p:txBody>
          <a:bodyPr/>
          <a:lstStyle/>
          <a:p>
            <a:fld id="{B6F15528-21DE-4FAA-801E-634DDDAF4B2B}" type="slidenum">
              <a:rPr lang="en-US" smtClean="0">
                <a:solidFill>
                  <a:schemeClr val="bg1"/>
                </a:solidFill>
              </a:rPr>
              <a:pPr/>
              <a:t>32</a:t>
            </a:fld>
            <a:endParaRPr lang="en-US">
              <a:solidFill>
                <a:schemeClr val="bg1"/>
              </a:solidFill>
            </a:endParaRPr>
          </a:p>
        </p:txBody>
      </p:sp>
    </p:spTree>
    <p:extLst>
      <p:ext uri="{BB962C8B-B14F-4D97-AF65-F5344CB8AC3E}">
        <p14:creationId xmlns:p14="http://schemas.microsoft.com/office/powerpoint/2010/main" val="22865694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F:\LECS\PENDRIVE\PPT\images\front-03-03-01.png"/>
          <p:cNvPicPr>
            <a:picLocks noChangeAspect="1" noChangeArrowheads="1"/>
          </p:cNvPicPr>
          <p:nvPr/>
        </p:nvPicPr>
        <p:blipFill>
          <a:blip r:embed="rId2" cstate="print"/>
          <a:srcRect/>
          <a:stretch>
            <a:fillRect/>
          </a:stretch>
        </p:blipFill>
        <p:spPr bwMode="auto">
          <a:xfrm>
            <a:off x="0" y="382471"/>
            <a:ext cx="9904412" cy="6475529"/>
          </a:xfrm>
          <a:prstGeom prst="rect">
            <a:avLst/>
          </a:prstGeom>
          <a:noFill/>
          <a:effectLst>
            <a:outerShdw blurRad="50800" dist="38100" dir="5400000" algn="t" rotWithShape="0">
              <a:prstClr val="black">
                <a:alpha val="20000"/>
              </a:prstClr>
            </a:outerShdw>
          </a:effectLst>
        </p:spPr>
      </p:pic>
      <p:cxnSp>
        <p:nvCxnSpPr>
          <p:cNvPr id="48" name="Straight Connector 47"/>
          <p:cNvCxnSpPr/>
          <p:nvPr/>
        </p:nvCxnSpPr>
        <p:spPr>
          <a:xfrm flipV="1">
            <a:off x="4722812" y="1752600"/>
            <a:ext cx="0" cy="45720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60" name="Oval 59">
            <a:extLst>
              <a:ext uri="{FF2B5EF4-FFF2-40B4-BE49-F238E27FC236}">
                <a16:creationId xmlns:a16="http://schemas.microsoft.com/office/drawing/2014/main" id="{9B9FC5C4-973B-432A-BC28-D57C1982EAA3}"/>
              </a:ext>
            </a:extLst>
          </p:cNvPr>
          <p:cNvSpPr/>
          <p:nvPr/>
        </p:nvSpPr>
        <p:spPr>
          <a:xfrm flipH="1">
            <a:off x="2360612" y="6062884"/>
            <a:ext cx="261716" cy="261716"/>
          </a:xfrm>
          <a:prstGeom prst="ellipse">
            <a:avLst/>
          </a:prstGeom>
          <a:solidFill>
            <a:srgbClr val="5CCA4A"/>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64" name="TextBox 63">
            <a:extLst>
              <a:ext uri="{FF2B5EF4-FFF2-40B4-BE49-F238E27FC236}">
                <a16:creationId xmlns:a16="http://schemas.microsoft.com/office/drawing/2014/main" id="{DE24C30A-ED94-4AF0-A937-C9CBD5EC75A9}"/>
              </a:ext>
            </a:extLst>
          </p:cNvPr>
          <p:cNvSpPr txBox="1"/>
          <p:nvPr/>
        </p:nvSpPr>
        <p:spPr>
          <a:xfrm>
            <a:off x="2970212" y="5998458"/>
            <a:ext cx="1260140" cy="477054"/>
          </a:xfrm>
          <a:prstGeom prst="rect">
            <a:avLst/>
          </a:prstGeom>
          <a:noFill/>
        </p:spPr>
        <p:txBody>
          <a:bodyPr wrap="square" rtlCol="0">
            <a:spAutoFit/>
          </a:bodyPr>
          <a:lstStyle/>
          <a:p>
            <a:pPr algn="ctr"/>
            <a:r>
              <a:rPr lang="en-US" altLang="ko-KR" sz="2400" b="1" dirty="0" smtClean="0">
                <a:solidFill>
                  <a:srgbClr val="62FC56"/>
                </a:solidFill>
                <a:latin typeface="Oswald bold" pitchFamily="2" charset="0"/>
                <a:cs typeface="Calibri" pitchFamily="34" charset="0"/>
              </a:rPr>
              <a:t>1983</a:t>
            </a:r>
            <a:endParaRPr lang="ko-KR" altLang="en-US" sz="2400" b="1" dirty="0">
              <a:solidFill>
                <a:srgbClr val="62FC56"/>
              </a:solidFill>
              <a:latin typeface="Oswald bold" pitchFamily="2" charset="0"/>
              <a:cs typeface="Calibri" pitchFamily="34" charset="0"/>
            </a:endParaRPr>
          </a:p>
        </p:txBody>
      </p:sp>
      <p:sp>
        <p:nvSpPr>
          <p:cNvPr id="96" name="TextBox 95">
            <a:extLst>
              <a:ext uri="{FF2B5EF4-FFF2-40B4-BE49-F238E27FC236}">
                <a16:creationId xmlns:a16="http://schemas.microsoft.com/office/drawing/2014/main" id="{CEF8AD70-1294-402C-9452-7E1D2D68A052}"/>
              </a:ext>
            </a:extLst>
          </p:cNvPr>
          <p:cNvSpPr txBox="1"/>
          <p:nvPr/>
        </p:nvSpPr>
        <p:spPr>
          <a:xfrm>
            <a:off x="3960812" y="5943600"/>
            <a:ext cx="2514600" cy="461665"/>
          </a:xfrm>
          <a:prstGeom prst="rect">
            <a:avLst/>
          </a:prstGeom>
          <a:noFill/>
        </p:spPr>
        <p:txBody>
          <a:bodyPr wrap="square" rtlCol="0" anchor="b">
            <a:spAutoFit/>
          </a:bodyPr>
          <a:lstStyle/>
          <a:p>
            <a:r>
              <a:rPr lang="en-IN" sz="1200" b="1" dirty="0" smtClean="0">
                <a:solidFill>
                  <a:schemeClr val="bg1"/>
                </a:solidFill>
                <a:latin typeface="Calibri Light" pitchFamily="34" charset="0"/>
                <a:cs typeface="Calibri Light" pitchFamily="34" charset="0"/>
              </a:rPr>
              <a:t>Incorporated &amp; Commenced the Operation of Cutting Tool Division</a:t>
            </a:r>
            <a:endParaRPr lang="en-IN" sz="1200" b="1" dirty="0">
              <a:solidFill>
                <a:schemeClr val="bg1"/>
              </a:solidFill>
              <a:latin typeface="Calibri Light" pitchFamily="34" charset="0"/>
              <a:cs typeface="Calibri Light" pitchFamily="34" charset="0"/>
            </a:endParaRPr>
          </a:p>
        </p:txBody>
      </p:sp>
      <p:sp>
        <p:nvSpPr>
          <p:cNvPr id="81" name="Oval 80">
            <a:extLst>
              <a:ext uri="{FF2B5EF4-FFF2-40B4-BE49-F238E27FC236}">
                <a16:creationId xmlns:a16="http://schemas.microsoft.com/office/drawing/2014/main" id="{ADE8540B-E2A1-4508-A1E6-5F5EF544977B}"/>
              </a:ext>
            </a:extLst>
          </p:cNvPr>
          <p:cNvSpPr/>
          <p:nvPr/>
        </p:nvSpPr>
        <p:spPr>
          <a:xfrm rot="10800000" flipH="1">
            <a:off x="1370012" y="5410200"/>
            <a:ext cx="261716" cy="261716"/>
          </a:xfrm>
          <a:prstGeom prst="ellipse">
            <a:avLst/>
          </a:prstGeom>
          <a:solidFill>
            <a:schemeClr val="accent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85" name="TextBox 84">
            <a:extLst>
              <a:ext uri="{FF2B5EF4-FFF2-40B4-BE49-F238E27FC236}">
                <a16:creationId xmlns:a16="http://schemas.microsoft.com/office/drawing/2014/main" id="{CEF8AD70-1294-402C-9452-7E1D2D68A052}"/>
              </a:ext>
            </a:extLst>
          </p:cNvPr>
          <p:cNvSpPr txBox="1"/>
          <p:nvPr/>
        </p:nvSpPr>
        <p:spPr>
          <a:xfrm>
            <a:off x="0" y="5085546"/>
            <a:ext cx="1488740" cy="477054"/>
          </a:xfrm>
          <a:prstGeom prst="rect">
            <a:avLst/>
          </a:prstGeom>
          <a:noFill/>
        </p:spPr>
        <p:txBody>
          <a:bodyPr wrap="square" rtlCol="0">
            <a:spAutoFit/>
          </a:bodyPr>
          <a:lstStyle/>
          <a:p>
            <a:pPr algn="ctr"/>
            <a:r>
              <a:rPr lang="en-US" altLang="ko-KR" sz="2400" b="1" dirty="0" smtClean="0">
                <a:solidFill>
                  <a:schemeClr val="accent1">
                    <a:lumMod val="50000"/>
                  </a:schemeClr>
                </a:solidFill>
                <a:latin typeface="Oswald bold" pitchFamily="2" charset="0"/>
                <a:cs typeface="Calibri" pitchFamily="34" charset="0"/>
              </a:rPr>
              <a:t>1987</a:t>
            </a:r>
            <a:endParaRPr lang="ko-KR" altLang="en-US" sz="2400" b="1" dirty="0">
              <a:solidFill>
                <a:schemeClr val="accent1">
                  <a:lumMod val="50000"/>
                </a:schemeClr>
              </a:solidFill>
              <a:latin typeface="Oswald bold" pitchFamily="2" charset="0"/>
              <a:cs typeface="Calibri" pitchFamily="34" charset="0"/>
            </a:endParaRPr>
          </a:p>
        </p:txBody>
      </p:sp>
      <p:sp>
        <p:nvSpPr>
          <p:cNvPr id="99" name="TextBox 98">
            <a:extLst>
              <a:ext uri="{FF2B5EF4-FFF2-40B4-BE49-F238E27FC236}">
                <a16:creationId xmlns:a16="http://schemas.microsoft.com/office/drawing/2014/main" id="{CEF8AD70-1294-402C-9452-7E1D2D68A052}"/>
              </a:ext>
            </a:extLst>
          </p:cNvPr>
          <p:cNvSpPr txBox="1"/>
          <p:nvPr/>
        </p:nvSpPr>
        <p:spPr>
          <a:xfrm>
            <a:off x="0" y="4828401"/>
            <a:ext cx="2284412" cy="276999"/>
          </a:xfrm>
          <a:prstGeom prst="rect">
            <a:avLst/>
          </a:prstGeom>
          <a:noFill/>
        </p:spPr>
        <p:txBody>
          <a:bodyPr wrap="square" rtlCol="0">
            <a:spAutoFit/>
          </a:bodyPr>
          <a:lstStyle/>
          <a:p>
            <a:r>
              <a:rPr lang="en-US" sz="1200" b="1" dirty="0" smtClean="0">
                <a:solidFill>
                  <a:schemeClr val="bg1"/>
                </a:solidFill>
                <a:latin typeface="Calibri Light" pitchFamily="34" charset="0"/>
                <a:cs typeface="Calibri Light" pitchFamily="34" charset="0"/>
              </a:rPr>
              <a:t>Commenced SPM Division</a:t>
            </a:r>
            <a:endParaRPr lang="en-IN" sz="1200" b="1" dirty="0">
              <a:solidFill>
                <a:schemeClr val="bg1"/>
              </a:solidFill>
              <a:latin typeface="Calibri Light" pitchFamily="34" charset="0"/>
              <a:cs typeface="Calibri Light" pitchFamily="34" charset="0"/>
            </a:endParaRPr>
          </a:p>
        </p:txBody>
      </p:sp>
      <p:sp>
        <p:nvSpPr>
          <p:cNvPr id="65" name="Oval 64">
            <a:extLst>
              <a:ext uri="{FF2B5EF4-FFF2-40B4-BE49-F238E27FC236}">
                <a16:creationId xmlns:a16="http://schemas.microsoft.com/office/drawing/2014/main" id="{3D456F3C-8D0D-4099-9DA0-CB834FD8DFCE}"/>
              </a:ext>
            </a:extLst>
          </p:cNvPr>
          <p:cNvSpPr/>
          <p:nvPr/>
        </p:nvSpPr>
        <p:spPr>
          <a:xfrm flipH="1">
            <a:off x="2817812" y="4267200"/>
            <a:ext cx="261716" cy="261716"/>
          </a:xfrm>
          <a:prstGeom prst="ellipse">
            <a:avLst/>
          </a:prstGeom>
          <a:solidFill>
            <a:schemeClr val="accent2"/>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76" name="TextBox 75">
            <a:extLst>
              <a:ext uri="{FF2B5EF4-FFF2-40B4-BE49-F238E27FC236}">
                <a16:creationId xmlns:a16="http://schemas.microsoft.com/office/drawing/2014/main" id="{AA0FA020-B604-4335-8D2D-950AFEB23DE9}"/>
              </a:ext>
            </a:extLst>
          </p:cNvPr>
          <p:cNvSpPr txBox="1"/>
          <p:nvPr/>
        </p:nvSpPr>
        <p:spPr>
          <a:xfrm>
            <a:off x="3386472" y="4249340"/>
            <a:ext cx="1260140" cy="477054"/>
          </a:xfrm>
          <a:prstGeom prst="rect">
            <a:avLst/>
          </a:prstGeom>
          <a:noFill/>
        </p:spPr>
        <p:txBody>
          <a:bodyPr wrap="square" rtlCol="0">
            <a:spAutoFit/>
          </a:bodyPr>
          <a:lstStyle/>
          <a:p>
            <a:pPr algn="ctr"/>
            <a:r>
              <a:rPr lang="en-IN" sz="2400" b="1" dirty="0" smtClean="0">
                <a:solidFill>
                  <a:schemeClr val="accent6">
                    <a:lumMod val="50000"/>
                  </a:schemeClr>
                </a:solidFill>
                <a:latin typeface="Oswald bold" pitchFamily="2" charset="0"/>
                <a:cs typeface="Arial" panose="020B0604020202020204" pitchFamily="34" charset="0"/>
              </a:rPr>
              <a:t>1989</a:t>
            </a:r>
            <a:endParaRPr lang="en-IN" sz="2400" b="1" dirty="0">
              <a:solidFill>
                <a:schemeClr val="accent6">
                  <a:lumMod val="50000"/>
                </a:schemeClr>
              </a:solidFill>
              <a:latin typeface="Oswald bold" pitchFamily="2" charset="0"/>
              <a:cs typeface="Arial" panose="020B0604020202020204" pitchFamily="34" charset="0"/>
            </a:endParaRPr>
          </a:p>
        </p:txBody>
      </p:sp>
      <p:sp>
        <p:nvSpPr>
          <p:cNvPr id="104" name="TextBox 103">
            <a:extLst>
              <a:ext uri="{FF2B5EF4-FFF2-40B4-BE49-F238E27FC236}">
                <a16:creationId xmlns:a16="http://schemas.microsoft.com/office/drawing/2014/main" id="{CEF8AD70-1294-402C-9452-7E1D2D68A052}"/>
              </a:ext>
            </a:extLst>
          </p:cNvPr>
          <p:cNvSpPr txBox="1"/>
          <p:nvPr/>
        </p:nvSpPr>
        <p:spPr>
          <a:xfrm>
            <a:off x="2894012" y="4572000"/>
            <a:ext cx="2362200" cy="461665"/>
          </a:xfrm>
          <a:prstGeom prst="rect">
            <a:avLst/>
          </a:prstGeom>
          <a:noFill/>
        </p:spPr>
        <p:txBody>
          <a:bodyPr wrap="square" rtlCol="0" anchor="b">
            <a:spAutoFit/>
          </a:bodyPr>
          <a:lstStyle/>
          <a:p>
            <a:pPr algn="ctr"/>
            <a:r>
              <a:rPr lang="en-US" sz="1200" b="1" dirty="0" smtClean="0">
                <a:solidFill>
                  <a:schemeClr val="bg1"/>
                </a:solidFill>
                <a:latin typeface="Calibri Light" pitchFamily="34" charset="0"/>
                <a:cs typeface="Calibri Light" pitchFamily="34" charset="0"/>
              </a:rPr>
              <a:t>Commenced Jigs &amp; Fixtures BU &amp; </a:t>
            </a:r>
            <a:r>
              <a:rPr lang="en-US" sz="1200" b="1" dirty="0" err="1" smtClean="0">
                <a:solidFill>
                  <a:schemeClr val="bg1"/>
                </a:solidFill>
                <a:latin typeface="Calibri Light" pitchFamily="34" charset="0"/>
                <a:cs typeface="Calibri Light" pitchFamily="34" charset="0"/>
              </a:rPr>
              <a:t>Diecasting</a:t>
            </a:r>
            <a:r>
              <a:rPr lang="en-US" sz="1200" b="1" dirty="0" smtClean="0">
                <a:solidFill>
                  <a:schemeClr val="bg1"/>
                </a:solidFill>
                <a:latin typeface="Calibri Light" pitchFamily="34" charset="0"/>
                <a:cs typeface="Calibri Light" pitchFamily="34" charset="0"/>
              </a:rPr>
              <a:t> Division</a:t>
            </a:r>
            <a:endParaRPr lang="en-US" sz="1200" b="1" dirty="0">
              <a:solidFill>
                <a:schemeClr val="bg1"/>
              </a:solidFill>
              <a:latin typeface="Calibri Light" pitchFamily="34" charset="0"/>
              <a:cs typeface="Calibri Light" pitchFamily="34" charset="0"/>
            </a:endParaRPr>
          </a:p>
        </p:txBody>
      </p:sp>
      <p:sp>
        <p:nvSpPr>
          <p:cNvPr id="86" name="Oval 85">
            <a:extLst>
              <a:ext uri="{FF2B5EF4-FFF2-40B4-BE49-F238E27FC236}">
                <a16:creationId xmlns:a16="http://schemas.microsoft.com/office/drawing/2014/main" id="{C7E0D45A-53D9-4D15-BE69-5ED8F2962C11}"/>
              </a:ext>
            </a:extLst>
          </p:cNvPr>
          <p:cNvSpPr/>
          <p:nvPr/>
        </p:nvSpPr>
        <p:spPr>
          <a:xfrm rot="10800000" flipH="1">
            <a:off x="2132012" y="3124200"/>
            <a:ext cx="261716" cy="261716"/>
          </a:xfrm>
          <a:prstGeom prst="ellipse">
            <a:avLst/>
          </a:prstGeom>
          <a:solidFill>
            <a:schemeClr val="accent4"/>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88" name="TextBox 87">
            <a:extLst>
              <a:ext uri="{FF2B5EF4-FFF2-40B4-BE49-F238E27FC236}">
                <a16:creationId xmlns:a16="http://schemas.microsoft.com/office/drawing/2014/main" id="{0053E225-6961-4286-8ABC-226513B8FA7B}"/>
              </a:ext>
            </a:extLst>
          </p:cNvPr>
          <p:cNvSpPr txBox="1"/>
          <p:nvPr/>
        </p:nvSpPr>
        <p:spPr>
          <a:xfrm>
            <a:off x="531812" y="2951946"/>
            <a:ext cx="1219200" cy="477054"/>
          </a:xfrm>
          <a:prstGeom prst="rect">
            <a:avLst/>
          </a:prstGeom>
          <a:noFill/>
        </p:spPr>
        <p:txBody>
          <a:bodyPr wrap="square" rtlCol="0">
            <a:spAutoFit/>
          </a:bodyPr>
          <a:lstStyle/>
          <a:p>
            <a:pPr algn="ctr"/>
            <a:r>
              <a:rPr lang="en-IN" sz="2400" b="1" dirty="0" smtClean="0">
                <a:solidFill>
                  <a:schemeClr val="accent4">
                    <a:lumMod val="75000"/>
                  </a:schemeClr>
                </a:solidFill>
                <a:latin typeface="Oswald bold" pitchFamily="2" charset="0"/>
                <a:cs typeface="Arial" panose="020B0604020202020204" pitchFamily="34" charset="0"/>
              </a:rPr>
              <a:t>1992</a:t>
            </a:r>
          </a:p>
        </p:txBody>
      </p:sp>
      <p:sp>
        <p:nvSpPr>
          <p:cNvPr id="106" name="TextBox 105">
            <a:extLst>
              <a:ext uri="{FF2B5EF4-FFF2-40B4-BE49-F238E27FC236}">
                <a16:creationId xmlns:a16="http://schemas.microsoft.com/office/drawing/2014/main" id="{CEF8AD70-1294-402C-9452-7E1D2D68A052}"/>
              </a:ext>
            </a:extLst>
          </p:cNvPr>
          <p:cNvSpPr txBox="1"/>
          <p:nvPr/>
        </p:nvSpPr>
        <p:spPr>
          <a:xfrm>
            <a:off x="74612" y="2510135"/>
            <a:ext cx="2360612" cy="461665"/>
          </a:xfrm>
          <a:prstGeom prst="rect">
            <a:avLst/>
          </a:prstGeom>
          <a:noFill/>
        </p:spPr>
        <p:txBody>
          <a:bodyPr wrap="square" rtlCol="0">
            <a:spAutoFit/>
          </a:bodyPr>
          <a:lstStyle/>
          <a:p>
            <a:pPr algn="ctr"/>
            <a:r>
              <a:rPr lang="en-US" sz="1200" b="1" dirty="0" smtClean="0">
                <a:solidFill>
                  <a:schemeClr val="bg1"/>
                </a:solidFill>
                <a:latin typeface="Calibri Light" pitchFamily="34" charset="0"/>
                <a:cs typeface="Calibri Light" pitchFamily="34" charset="0"/>
              </a:rPr>
              <a:t>Collaboration with </a:t>
            </a:r>
            <a:r>
              <a:rPr lang="en-US" sz="1200" b="1" dirty="0" err="1" smtClean="0">
                <a:solidFill>
                  <a:schemeClr val="bg1"/>
                </a:solidFill>
                <a:latin typeface="Calibri Light" pitchFamily="34" charset="0"/>
                <a:cs typeface="Calibri Light" pitchFamily="34" charset="0"/>
              </a:rPr>
              <a:t>Sandvik</a:t>
            </a:r>
            <a:r>
              <a:rPr lang="en-US" sz="1200" b="1" dirty="0" smtClean="0">
                <a:solidFill>
                  <a:schemeClr val="bg1"/>
                </a:solidFill>
                <a:latin typeface="Calibri Light" pitchFamily="34" charset="0"/>
                <a:cs typeface="Calibri Light" pitchFamily="34" charset="0"/>
              </a:rPr>
              <a:t> for Mfg. of CNC Tool Holders</a:t>
            </a:r>
            <a:endParaRPr lang="en-US" sz="1200" b="1" dirty="0">
              <a:solidFill>
                <a:schemeClr val="bg1"/>
              </a:solidFill>
              <a:latin typeface="Calibri Light" pitchFamily="34" charset="0"/>
              <a:cs typeface="Calibri Light" pitchFamily="34" charset="0"/>
            </a:endParaRPr>
          </a:p>
        </p:txBody>
      </p:sp>
      <p:sp>
        <p:nvSpPr>
          <p:cNvPr id="93" name="Oval 92">
            <a:extLst>
              <a:ext uri="{FF2B5EF4-FFF2-40B4-BE49-F238E27FC236}">
                <a16:creationId xmlns:a16="http://schemas.microsoft.com/office/drawing/2014/main" id="{ADE8540B-E2A1-4508-A1E6-5F5EF544977B}"/>
              </a:ext>
            </a:extLst>
          </p:cNvPr>
          <p:cNvSpPr/>
          <p:nvPr/>
        </p:nvSpPr>
        <p:spPr>
          <a:xfrm rot="10800000" flipH="1">
            <a:off x="4537296" y="2024283"/>
            <a:ext cx="261716" cy="261716"/>
          </a:xfrm>
          <a:prstGeom prst="ellipse">
            <a:avLst/>
          </a:prstGeom>
          <a:solidFill>
            <a:schemeClr val="accent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94" name="TextBox 93">
            <a:extLst>
              <a:ext uri="{FF2B5EF4-FFF2-40B4-BE49-F238E27FC236}">
                <a16:creationId xmlns:a16="http://schemas.microsoft.com/office/drawing/2014/main" id="{CEF8AD70-1294-402C-9452-7E1D2D68A052}"/>
              </a:ext>
            </a:extLst>
          </p:cNvPr>
          <p:cNvSpPr txBox="1"/>
          <p:nvPr/>
        </p:nvSpPr>
        <p:spPr>
          <a:xfrm>
            <a:off x="4072272" y="1334869"/>
            <a:ext cx="1260140" cy="477054"/>
          </a:xfrm>
          <a:prstGeom prst="rect">
            <a:avLst/>
          </a:prstGeom>
          <a:noFill/>
        </p:spPr>
        <p:txBody>
          <a:bodyPr wrap="square" rtlCol="0">
            <a:spAutoFit/>
          </a:bodyPr>
          <a:lstStyle/>
          <a:p>
            <a:pPr algn="ctr"/>
            <a:r>
              <a:rPr lang="en-IN" sz="2400" b="1" dirty="0" smtClean="0">
                <a:solidFill>
                  <a:schemeClr val="tx2">
                    <a:lumMod val="75000"/>
                  </a:schemeClr>
                </a:solidFill>
                <a:latin typeface="Oswald bold" pitchFamily="2" charset="0"/>
                <a:cs typeface="Arial" panose="020B0604020202020204" pitchFamily="34" charset="0"/>
              </a:rPr>
              <a:t>2004</a:t>
            </a:r>
            <a:endParaRPr lang="en-IN" sz="2400" b="1" dirty="0">
              <a:solidFill>
                <a:schemeClr val="tx2">
                  <a:lumMod val="75000"/>
                </a:schemeClr>
              </a:solidFill>
              <a:latin typeface="Oswald bold" pitchFamily="2" charset="0"/>
              <a:cs typeface="Arial" panose="020B0604020202020204" pitchFamily="34" charset="0"/>
            </a:endParaRPr>
          </a:p>
        </p:txBody>
      </p:sp>
      <p:sp>
        <p:nvSpPr>
          <p:cNvPr id="109" name="TextBox 108">
            <a:extLst>
              <a:ext uri="{FF2B5EF4-FFF2-40B4-BE49-F238E27FC236}">
                <a16:creationId xmlns:a16="http://schemas.microsoft.com/office/drawing/2014/main" id="{CEF8AD70-1294-402C-9452-7E1D2D68A052}"/>
              </a:ext>
            </a:extLst>
          </p:cNvPr>
          <p:cNvSpPr txBox="1"/>
          <p:nvPr/>
        </p:nvSpPr>
        <p:spPr>
          <a:xfrm>
            <a:off x="2284412" y="1371600"/>
            <a:ext cx="2057400" cy="461665"/>
          </a:xfrm>
          <a:prstGeom prst="rect">
            <a:avLst/>
          </a:prstGeom>
          <a:noFill/>
        </p:spPr>
        <p:txBody>
          <a:bodyPr wrap="square" rtlCol="0">
            <a:spAutoFit/>
          </a:bodyPr>
          <a:lstStyle/>
          <a:p>
            <a:pPr algn="r"/>
            <a:r>
              <a:rPr lang="en-US" sz="1200" b="1" dirty="0" smtClean="0">
                <a:solidFill>
                  <a:schemeClr val="bg1"/>
                </a:solidFill>
                <a:latin typeface="Calibri Light" pitchFamily="34" charset="0"/>
                <a:cs typeface="Calibri Light" pitchFamily="34" charset="0"/>
              </a:rPr>
              <a:t>Business  Started with GE worldwide</a:t>
            </a:r>
            <a:endParaRPr lang="en-IN" sz="1200" b="1" dirty="0">
              <a:solidFill>
                <a:schemeClr val="bg1"/>
              </a:solidFill>
              <a:latin typeface="Calibri Light" pitchFamily="34" charset="0"/>
              <a:cs typeface="Calibri Light" pitchFamily="34" charset="0"/>
            </a:endParaRPr>
          </a:p>
        </p:txBody>
      </p:sp>
      <p:sp>
        <p:nvSpPr>
          <p:cNvPr id="89" name="Oval 88">
            <a:extLst>
              <a:ext uri="{FF2B5EF4-FFF2-40B4-BE49-F238E27FC236}">
                <a16:creationId xmlns:a16="http://schemas.microsoft.com/office/drawing/2014/main" id="{9B9FC5C4-973B-432A-BC28-D57C1982EAA3}"/>
              </a:ext>
            </a:extLst>
          </p:cNvPr>
          <p:cNvSpPr/>
          <p:nvPr/>
        </p:nvSpPr>
        <p:spPr>
          <a:xfrm flipH="1">
            <a:off x="3579812" y="2514600"/>
            <a:ext cx="261716" cy="261716"/>
          </a:xfrm>
          <a:prstGeom prst="ellipse">
            <a:avLst/>
          </a:prstGeom>
          <a:solidFill>
            <a:schemeClr val="accent5"/>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90" name="TextBox 89">
            <a:extLst>
              <a:ext uri="{FF2B5EF4-FFF2-40B4-BE49-F238E27FC236}">
                <a16:creationId xmlns:a16="http://schemas.microsoft.com/office/drawing/2014/main" id="{DE24C30A-ED94-4AF0-A937-C9CBD5EC75A9}"/>
              </a:ext>
            </a:extLst>
          </p:cNvPr>
          <p:cNvSpPr txBox="1"/>
          <p:nvPr/>
        </p:nvSpPr>
        <p:spPr>
          <a:xfrm>
            <a:off x="3198812" y="3011269"/>
            <a:ext cx="1260140" cy="461665"/>
          </a:xfrm>
          <a:prstGeom prst="rect">
            <a:avLst/>
          </a:prstGeom>
          <a:noFill/>
        </p:spPr>
        <p:txBody>
          <a:bodyPr wrap="square" rtlCol="0">
            <a:spAutoFit/>
          </a:bodyPr>
          <a:lstStyle/>
          <a:p>
            <a:pPr algn="ctr"/>
            <a:r>
              <a:rPr lang="en-IN" sz="2400" b="1" dirty="0" smtClean="0">
                <a:solidFill>
                  <a:schemeClr val="accent5">
                    <a:lumMod val="50000"/>
                  </a:schemeClr>
                </a:solidFill>
                <a:latin typeface="Oswald bold" pitchFamily="2" charset="0"/>
                <a:cs typeface="Arial" panose="020B0604020202020204" pitchFamily="34" charset="0"/>
              </a:rPr>
              <a:t>2001</a:t>
            </a:r>
            <a:endParaRPr lang="en-IN" sz="2400" b="1" dirty="0">
              <a:solidFill>
                <a:schemeClr val="accent5">
                  <a:lumMod val="50000"/>
                </a:schemeClr>
              </a:solidFill>
              <a:latin typeface="Oswald bold" pitchFamily="2" charset="0"/>
              <a:cs typeface="Arial" panose="020B0604020202020204" pitchFamily="34" charset="0"/>
            </a:endParaRPr>
          </a:p>
        </p:txBody>
      </p:sp>
      <p:sp>
        <p:nvSpPr>
          <p:cNvPr id="111" name="TextBox 110">
            <a:extLst>
              <a:ext uri="{FF2B5EF4-FFF2-40B4-BE49-F238E27FC236}">
                <a16:creationId xmlns:a16="http://schemas.microsoft.com/office/drawing/2014/main" id="{CEF8AD70-1294-402C-9452-7E1D2D68A052}"/>
              </a:ext>
            </a:extLst>
          </p:cNvPr>
          <p:cNvSpPr txBox="1"/>
          <p:nvPr/>
        </p:nvSpPr>
        <p:spPr>
          <a:xfrm>
            <a:off x="2817812" y="3352800"/>
            <a:ext cx="2362200" cy="461665"/>
          </a:xfrm>
          <a:prstGeom prst="rect">
            <a:avLst/>
          </a:prstGeom>
          <a:noFill/>
        </p:spPr>
        <p:txBody>
          <a:bodyPr wrap="square" rtlCol="0" anchor="b">
            <a:spAutoFit/>
          </a:bodyPr>
          <a:lstStyle/>
          <a:p>
            <a:pPr algn="ctr"/>
            <a:r>
              <a:rPr lang="en-IN" sz="1200" b="1" dirty="0" smtClean="0">
                <a:solidFill>
                  <a:schemeClr val="bg1"/>
                </a:solidFill>
                <a:latin typeface="Calibri Light" pitchFamily="34" charset="0"/>
                <a:cs typeface="Calibri Light" pitchFamily="34" charset="0"/>
              </a:rPr>
              <a:t>Commenced </a:t>
            </a:r>
            <a:r>
              <a:rPr lang="en-IN" sz="1200" b="1" dirty="0" err="1" smtClean="0">
                <a:solidFill>
                  <a:schemeClr val="bg1"/>
                </a:solidFill>
                <a:latin typeface="Calibri Light" pitchFamily="34" charset="0"/>
                <a:cs typeface="Calibri Light" pitchFamily="34" charset="0"/>
              </a:rPr>
              <a:t>Pirn</a:t>
            </a:r>
            <a:r>
              <a:rPr lang="en-IN" sz="1200" b="1" dirty="0" smtClean="0">
                <a:solidFill>
                  <a:schemeClr val="bg1"/>
                </a:solidFill>
                <a:latin typeface="Calibri Light" pitchFamily="34" charset="0"/>
                <a:cs typeface="Calibri Light" pitchFamily="34" charset="0"/>
              </a:rPr>
              <a:t> Winder (Textile Ancillary Machine) BU</a:t>
            </a:r>
            <a:endParaRPr lang="en-US" sz="1200" b="1" dirty="0">
              <a:solidFill>
                <a:schemeClr val="bg1"/>
              </a:solidFill>
              <a:latin typeface="Calibri Light" pitchFamily="34" charset="0"/>
              <a:cs typeface="Calibri Light" pitchFamily="34" charset="0"/>
            </a:endParaRPr>
          </a:p>
        </p:txBody>
      </p:sp>
      <p:sp>
        <p:nvSpPr>
          <p:cNvPr id="91" name="Oval 90">
            <a:extLst>
              <a:ext uri="{FF2B5EF4-FFF2-40B4-BE49-F238E27FC236}">
                <a16:creationId xmlns:a16="http://schemas.microsoft.com/office/drawing/2014/main" id="{3D456F3C-8D0D-4099-9DA0-CB834FD8DFCE}"/>
              </a:ext>
            </a:extLst>
          </p:cNvPr>
          <p:cNvSpPr/>
          <p:nvPr/>
        </p:nvSpPr>
        <p:spPr>
          <a:xfrm flipH="1">
            <a:off x="5942012" y="2286000"/>
            <a:ext cx="261716" cy="261716"/>
          </a:xfrm>
          <a:prstGeom prst="ellipse">
            <a:avLst/>
          </a:prstGeom>
          <a:solidFill>
            <a:schemeClr val="accent2"/>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92" name="TextBox 91">
            <a:extLst>
              <a:ext uri="{FF2B5EF4-FFF2-40B4-BE49-F238E27FC236}">
                <a16:creationId xmlns:a16="http://schemas.microsoft.com/office/drawing/2014/main" id="{AA0FA020-B604-4335-8D2D-950AFEB23DE9}"/>
              </a:ext>
            </a:extLst>
          </p:cNvPr>
          <p:cNvSpPr txBox="1"/>
          <p:nvPr/>
        </p:nvSpPr>
        <p:spPr>
          <a:xfrm>
            <a:off x="5502442" y="2895600"/>
            <a:ext cx="1260140" cy="477054"/>
          </a:xfrm>
          <a:prstGeom prst="rect">
            <a:avLst/>
          </a:prstGeom>
          <a:noFill/>
        </p:spPr>
        <p:txBody>
          <a:bodyPr wrap="square" rtlCol="0">
            <a:spAutoFit/>
          </a:bodyPr>
          <a:lstStyle/>
          <a:p>
            <a:pPr algn="ctr"/>
            <a:r>
              <a:rPr lang="en-IN" sz="2400" b="1" dirty="0" smtClean="0">
                <a:solidFill>
                  <a:schemeClr val="accent6">
                    <a:lumMod val="50000"/>
                  </a:schemeClr>
                </a:solidFill>
                <a:latin typeface="Oswald bold" pitchFamily="2" charset="0"/>
                <a:cs typeface="Arial" panose="020B0604020202020204" pitchFamily="34" charset="0"/>
              </a:rPr>
              <a:t>2012</a:t>
            </a:r>
            <a:endParaRPr lang="ko-KR" altLang="en-US" sz="2400" b="1" dirty="0">
              <a:solidFill>
                <a:schemeClr val="accent6">
                  <a:lumMod val="50000"/>
                </a:schemeClr>
              </a:solidFill>
              <a:latin typeface="Oswald bold" pitchFamily="2" charset="0"/>
              <a:cs typeface="Calibri" pitchFamily="34" charset="0"/>
            </a:endParaRPr>
          </a:p>
        </p:txBody>
      </p:sp>
      <p:sp>
        <p:nvSpPr>
          <p:cNvPr id="112" name="TextBox 111">
            <a:extLst>
              <a:ext uri="{FF2B5EF4-FFF2-40B4-BE49-F238E27FC236}">
                <a16:creationId xmlns:a16="http://schemas.microsoft.com/office/drawing/2014/main" id="{CEF8AD70-1294-402C-9452-7E1D2D68A052}"/>
              </a:ext>
            </a:extLst>
          </p:cNvPr>
          <p:cNvSpPr txBox="1"/>
          <p:nvPr/>
        </p:nvSpPr>
        <p:spPr>
          <a:xfrm>
            <a:off x="4951412" y="3276600"/>
            <a:ext cx="2362200" cy="461665"/>
          </a:xfrm>
          <a:prstGeom prst="rect">
            <a:avLst/>
          </a:prstGeom>
          <a:noFill/>
        </p:spPr>
        <p:txBody>
          <a:bodyPr wrap="square" rtlCol="0" anchor="b">
            <a:spAutoFit/>
          </a:bodyPr>
          <a:lstStyle/>
          <a:p>
            <a:pPr algn="ctr"/>
            <a:r>
              <a:rPr lang="en-US" sz="1200" b="1" dirty="0" smtClean="0">
                <a:solidFill>
                  <a:schemeClr val="bg1"/>
                </a:solidFill>
                <a:latin typeface="Calibri Light" pitchFamily="34" charset="0"/>
                <a:cs typeface="Calibri Light" pitchFamily="34" charset="0"/>
              </a:rPr>
              <a:t>Commenced the operation of Sheet Metal BU</a:t>
            </a:r>
            <a:endParaRPr lang="en-US" sz="1200" b="1" dirty="0">
              <a:solidFill>
                <a:schemeClr val="bg1"/>
              </a:solidFill>
              <a:latin typeface="Calibri Light" pitchFamily="34" charset="0"/>
              <a:cs typeface="Calibri Light" pitchFamily="34" charset="0"/>
            </a:endParaRPr>
          </a:p>
        </p:txBody>
      </p:sp>
      <p:sp>
        <p:nvSpPr>
          <p:cNvPr id="118" name="TextBox 117">
            <a:extLst>
              <a:ext uri="{FF2B5EF4-FFF2-40B4-BE49-F238E27FC236}">
                <a16:creationId xmlns:a16="http://schemas.microsoft.com/office/drawing/2014/main" id="{DE24C30A-ED94-4AF0-A937-C9CBD5EC75A9}"/>
              </a:ext>
            </a:extLst>
          </p:cNvPr>
          <p:cNvSpPr txBox="1"/>
          <p:nvPr/>
        </p:nvSpPr>
        <p:spPr>
          <a:xfrm>
            <a:off x="8141578" y="2133600"/>
            <a:ext cx="1392069" cy="477054"/>
          </a:xfrm>
          <a:prstGeom prst="rect">
            <a:avLst/>
          </a:prstGeom>
          <a:noFill/>
        </p:spPr>
        <p:txBody>
          <a:bodyPr wrap="square" rtlCol="0">
            <a:spAutoFit/>
          </a:bodyPr>
          <a:lstStyle/>
          <a:p>
            <a:pPr algn="ctr"/>
            <a:r>
              <a:rPr lang="en-IN" sz="2400" b="1" dirty="0" smtClean="0">
                <a:solidFill>
                  <a:schemeClr val="accent4">
                    <a:lumMod val="50000"/>
                  </a:schemeClr>
                </a:solidFill>
                <a:latin typeface="Oswald bold" pitchFamily="2" charset="0"/>
                <a:cs typeface="Arial" panose="020B0604020202020204" pitchFamily="34" charset="0"/>
              </a:rPr>
              <a:t>2014</a:t>
            </a:r>
            <a:endParaRPr lang="en-IN" sz="2400" b="1" dirty="0">
              <a:solidFill>
                <a:schemeClr val="accent4">
                  <a:lumMod val="50000"/>
                </a:schemeClr>
              </a:solidFill>
              <a:latin typeface="Oswald bold" pitchFamily="2" charset="0"/>
              <a:cs typeface="Arial" panose="020B0604020202020204" pitchFamily="34" charset="0"/>
            </a:endParaRPr>
          </a:p>
        </p:txBody>
      </p:sp>
      <p:sp>
        <p:nvSpPr>
          <p:cNvPr id="119" name="TextBox 118">
            <a:extLst>
              <a:ext uri="{FF2B5EF4-FFF2-40B4-BE49-F238E27FC236}">
                <a16:creationId xmlns:a16="http://schemas.microsoft.com/office/drawing/2014/main" id="{CEF8AD70-1294-402C-9452-7E1D2D68A052}"/>
              </a:ext>
            </a:extLst>
          </p:cNvPr>
          <p:cNvSpPr txBox="1"/>
          <p:nvPr/>
        </p:nvSpPr>
        <p:spPr>
          <a:xfrm>
            <a:off x="7466012" y="2514600"/>
            <a:ext cx="2895600" cy="461665"/>
          </a:xfrm>
          <a:prstGeom prst="rect">
            <a:avLst/>
          </a:prstGeom>
          <a:noFill/>
        </p:spPr>
        <p:txBody>
          <a:bodyPr wrap="square" rtlCol="0">
            <a:spAutoFit/>
          </a:bodyPr>
          <a:lstStyle/>
          <a:p>
            <a:pPr algn="ctr"/>
            <a:r>
              <a:rPr lang="en-US" sz="1200" b="1" dirty="0" smtClean="0">
                <a:solidFill>
                  <a:schemeClr val="bg1"/>
                </a:solidFill>
                <a:latin typeface="Calibri Light" pitchFamily="34" charset="0"/>
                <a:cs typeface="Calibri Light" pitchFamily="34" charset="0"/>
              </a:rPr>
              <a:t>5 S Certification by M/s. AOTS Alumni 5S Forum of India</a:t>
            </a:r>
            <a:endParaRPr lang="en-US" sz="1200" b="1" dirty="0">
              <a:solidFill>
                <a:schemeClr val="bg1"/>
              </a:solidFill>
              <a:latin typeface="Calibri Light" pitchFamily="34" charset="0"/>
              <a:cs typeface="Calibri Light" pitchFamily="34" charset="0"/>
            </a:endParaRPr>
          </a:p>
        </p:txBody>
      </p:sp>
      <p:sp>
        <p:nvSpPr>
          <p:cNvPr id="126" name="Oval 125">
            <a:extLst>
              <a:ext uri="{FF2B5EF4-FFF2-40B4-BE49-F238E27FC236}">
                <a16:creationId xmlns:a16="http://schemas.microsoft.com/office/drawing/2014/main" id="{C7E0D45A-53D9-4D15-BE69-5ED8F2962C11}"/>
              </a:ext>
            </a:extLst>
          </p:cNvPr>
          <p:cNvSpPr/>
          <p:nvPr/>
        </p:nvSpPr>
        <p:spPr>
          <a:xfrm rot="10800000" flipH="1">
            <a:off x="8151812" y="1828800"/>
            <a:ext cx="261716" cy="261716"/>
          </a:xfrm>
          <a:prstGeom prst="ellipse">
            <a:avLst/>
          </a:prstGeom>
          <a:solidFill>
            <a:schemeClr val="accent4"/>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132" name="Oval 131">
            <a:extLst>
              <a:ext uri="{FF2B5EF4-FFF2-40B4-BE49-F238E27FC236}">
                <a16:creationId xmlns:a16="http://schemas.microsoft.com/office/drawing/2014/main" id="{9B9FC5C4-973B-432A-BC28-D57C1982EAA3}"/>
              </a:ext>
            </a:extLst>
          </p:cNvPr>
          <p:cNvSpPr/>
          <p:nvPr/>
        </p:nvSpPr>
        <p:spPr>
          <a:xfrm flipH="1">
            <a:off x="6704012" y="914400"/>
            <a:ext cx="261716" cy="261716"/>
          </a:xfrm>
          <a:prstGeom prst="ellipse">
            <a:avLst/>
          </a:prstGeom>
          <a:solidFill>
            <a:schemeClr val="accent5"/>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133" name="TextBox 132">
            <a:extLst>
              <a:ext uri="{FF2B5EF4-FFF2-40B4-BE49-F238E27FC236}">
                <a16:creationId xmlns:a16="http://schemas.microsoft.com/office/drawing/2014/main" id="{DE24C30A-ED94-4AF0-A937-C9CBD5EC75A9}"/>
              </a:ext>
            </a:extLst>
          </p:cNvPr>
          <p:cNvSpPr txBox="1"/>
          <p:nvPr/>
        </p:nvSpPr>
        <p:spPr>
          <a:xfrm>
            <a:off x="4834272" y="742146"/>
            <a:ext cx="1260140" cy="477054"/>
          </a:xfrm>
          <a:prstGeom prst="rect">
            <a:avLst/>
          </a:prstGeom>
          <a:noFill/>
        </p:spPr>
        <p:txBody>
          <a:bodyPr wrap="square" rtlCol="0">
            <a:spAutoFit/>
          </a:bodyPr>
          <a:lstStyle/>
          <a:p>
            <a:pPr algn="r"/>
            <a:r>
              <a:rPr lang="en-IN" sz="2400" b="1" dirty="0" smtClean="0">
                <a:solidFill>
                  <a:schemeClr val="accent5">
                    <a:lumMod val="50000"/>
                  </a:schemeClr>
                </a:solidFill>
                <a:latin typeface="Oswald bold" pitchFamily="2" charset="0"/>
                <a:cs typeface="Arial" panose="020B0604020202020204" pitchFamily="34" charset="0"/>
              </a:rPr>
              <a:t>2015</a:t>
            </a:r>
            <a:endParaRPr lang="en-IN" sz="2400" b="1" dirty="0">
              <a:solidFill>
                <a:schemeClr val="accent5">
                  <a:lumMod val="50000"/>
                </a:schemeClr>
              </a:solidFill>
              <a:latin typeface="Oswald bold" pitchFamily="2" charset="0"/>
              <a:cs typeface="Arial" panose="020B0604020202020204" pitchFamily="34" charset="0"/>
            </a:endParaRPr>
          </a:p>
        </p:txBody>
      </p:sp>
      <p:sp>
        <p:nvSpPr>
          <p:cNvPr id="134" name="TextBox 133">
            <a:extLst>
              <a:ext uri="{FF2B5EF4-FFF2-40B4-BE49-F238E27FC236}">
                <a16:creationId xmlns:a16="http://schemas.microsoft.com/office/drawing/2014/main" id="{CEF8AD70-1294-402C-9452-7E1D2D68A052}"/>
              </a:ext>
            </a:extLst>
          </p:cNvPr>
          <p:cNvSpPr txBox="1"/>
          <p:nvPr/>
        </p:nvSpPr>
        <p:spPr>
          <a:xfrm>
            <a:off x="3046412" y="700950"/>
            <a:ext cx="2362200" cy="461665"/>
          </a:xfrm>
          <a:prstGeom prst="rect">
            <a:avLst/>
          </a:prstGeom>
          <a:noFill/>
        </p:spPr>
        <p:txBody>
          <a:bodyPr wrap="square" rtlCol="0" anchor="b">
            <a:spAutoFit/>
          </a:bodyPr>
          <a:lstStyle/>
          <a:p>
            <a:pPr algn="r"/>
            <a:r>
              <a:rPr lang="en-US" sz="1200" b="1" dirty="0" smtClean="0">
                <a:solidFill>
                  <a:schemeClr val="bg1"/>
                </a:solidFill>
                <a:latin typeface="Calibri Light" pitchFamily="34" charset="0"/>
                <a:cs typeface="Calibri Light" pitchFamily="34" charset="0"/>
              </a:rPr>
              <a:t>ISO 14001 &amp; OHSAS 18001 Certification</a:t>
            </a:r>
            <a:endParaRPr lang="en-US" sz="1200" b="1" dirty="0">
              <a:solidFill>
                <a:schemeClr val="bg1"/>
              </a:solidFill>
              <a:latin typeface="Calibri Light" pitchFamily="34" charset="0"/>
              <a:cs typeface="Calibri Light" pitchFamily="34" charset="0"/>
            </a:endParaRPr>
          </a:p>
        </p:txBody>
      </p:sp>
      <p:sp>
        <p:nvSpPr>
          <p:cNvPr id="136" name="Oval 135">
            <a:extLst>
              <a:ext uri="{FF2B5EF4-FFF2-40B4-BE49-F238E27FC236}">
                <a16:creationId xmlns:a16="http://schemas.microsoft.com/office/drawing/2014/main" id="{ADE8540B-E2A1-4508-A1E6-5F5EF544977B}"/>
              </a:ext>
            </a:extLst>
          </p:cNvPr>
          <p:cNvSpPr/>
          <p:nvPr/>
        </p:nvSpPr>
        <p:spPr>
          <a:xfrm rot="10800000" flipH="1">
            <a:off x="9371012" y="914400"/>
            <a:ext cx="261716" cy="261716"/>
          </a:xfrm>
          <a:prstGeom prst="ellipse">
            <a:avLst/>
          </a:prstGeom>
          <a:solidFill>
            <a:schemeClr val="accent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137" name="TextBox 136">
            <a:extLst>
              <a:ext uri="{FF2B5EF4-FFF2-40B4-BE49-F238E27FC236}">
                <a16:creationId xmlns:a16="http://schemas.microsoft.com/office/drawing/2014/main" id="{CEF8AD70-1294-402C-9452-7E1D2D68A052}"/>
              </a:ext>
            </a:extLst>
          </p:cNvPr>
          <p:cNvSpPr txBox="1"/>
          <p:nvPr/>
        </p:nvSpPr>
        <p:spPr>
          <a:xfrm>
            <a:off x="9980612" y="1083454"/>
            <a:ext cx="1260140" cy="477054"/>
          </a:xfrm>
          <a:prstGeom prst="rect">
            <a:avLst/>
          </a:prstGeom>
          <a:noFill/>
        </p:spPr>
        <p:txBody>
          <a:bodyPr wrap="square" rtlCol="0">
            <a:spAutoFit/>
          </a:bodyPr>
          <a:lstStyle/>
          <a:p>
            <a:pPr algn="ctr"/>
            <a:r>
              <a:rPr lang="en-IN" sz="2400" b="1" dirty="0" smtClean="0">
                <a:solidFill>
                  <a:schemeClr val="accent6">
                    <a:lumMod val="50000"/>
                  </a:schemeClr>
                </a:solidFill>
                <a:latin typeface="Oswald bold" pitchFamily="2" charset="0"/>
                <a:cs typeface="Arial" panose="020B0604020202020204" pitchFamily="34" charset="0"/>
              </a:rPr>
              <a:t>2018</a:t>
            </a:r>
            <a:endParaRPr lang="en-IN" sz="2400" b="1" dirty="0">
              <a:solidFill>
                <a:schemeClr val="accent6">
                  <a:lumMod val="50000"/>
                </a:schemeClr>
              </a:solidFill>
              <a:latin typeface="Oswald bold" pitchFamily="2" charset="0"/>
              <a:cs typeface="Arial" panose="020B0604020202020204" pitchFamily="34" charset="0"/>
            </a:endParaRPr>
          </a:p>
        </p:txBody>
      </p:sp>
      <p:sp>
        <p:nvSpPr>
          <p:cNvPr id="138" name="TextBox 137">
            <a:extLst>
              <a:ext uri="{FF2B5EF4-FFF2-40B4-BE49-F238E27FC236}">
                <a16:creationId xmlns:a16="http://schemas.microsoft.com/office/drawing/2014/main" id="{CEF8AD70-1294-402C-9452-7E1D2D68A052}"/>
              </a:ext>
            </a:extLst>
          </p:cNvPr>
          <p:cNvSpPr txBox="1"/>
          <p:nvPr/>
        </p:nvSpPr>
        <p:spPr>
          <a:xfrm>
            <a:off x="9429582" y="1447800"/>
            <a:ext cx="2362200" cy="461665"/>
          </a:xfrm>
          <a:prstGeom prst="rect">
            <a:avLst/>
          </a:prstGeom>
          <a:noFill/>
        </p:spPr>
        <p:txBody>
          <a:bodyPr wrap="square" rtlCol="0">
            <a:spAutoFit/>
          </a:bodyPr>
          <a:lstStyle/>
          <a:p>
            <a:pPr algn="ctr"/>
            <a:r>
              <a:rPr lang="en-IN" sz="1200" b="1" dirty="0" smtClean="0">
                <a:solidFill>
                  <a:schemeClr val="bg1"/>
                </a:solidFill>
                <a:latin typeface="Calibri Light" pitchFamily="34" charset="0"/>
                <a:cs typeface="Calibri Light" pitchFamily="34" charset="0"/>
              </a:rPr>
              <a:t>Launched Textile Machinery Products (DYNADOFF &amp; GLICLEAN)</a:t>
            </a:r>
            <a:endParaRPr lang="en-IN" sz="1200" b="1" dirty="0">
              <a:solidFill>
                <a:schemeClr val="bg1"/>
              </a:solidFill>
              <a:latin typeface="Calibri Light" pitchFamily="34" charset="0"/>
              <a:cs typeface="Calibri Light" pitchFamily="34" charset="0"/>
            </a:endParaRPr>
          </a:p>
        </p:txBody>
      </p:sp>
      <p:cxnSp>
        <p:nvCxnSpPr>
          <p:cNvPr id="41" name="Straight Connector 40"/>
          <p:cNvCxnSpPr/>
          <p:nvPr/>
        </p:nvCxnSpPr>
        <p:spPr>
          <a:xfrm>
            <a:off x="2741612" y="6215284"/>
            <a:ext cx="457200"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198812" y="4419600"/>
            <a:ext cx="457200"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7542212" y="4876800"/>
            <a:ext cx="3130601" cy="938719"/>
          </a:xfrm>
          <a:prstGeom prst="rect">
            <a:avLst/>
          </a:prstGeom>
          <a:effectLst>
            <a:outerShdw blurRad="50800" dist="38100" dir="2700000" algn="tl" rotWithShape="0">
              <a:prstClr val="black">
                <a:alpha val="40000"/>
              </a:prstClr>
            </a:outerShdw>
          </a:effectLst>
        </p:spPr>
        <p:txBody>
          <a:bodyPr wrap="none">
            <a:spAutoFit/>
          </a:bodyPr>
          <a:lstStyle/>
          <a:p>
            <a:r>
              <a:rPr lang="en-IN" sz="5500" b="1" dirty="0" smtClean="0">
                <a:solidFill>
                  <a:schemeClr val="bg1"/>
                </a:solidFill>
                <a:latin typeface="Calibri bold" pitchFamily="34" charset="0"/>
                <a:cs typeface="Calibri bold" pitchFamily="34" charset="0"/>
              </a:rPr>
              <a:t>Milestone</a:t>
            </a:r>
            <a:endParaRPr lang="en-US" sz="5500" b="1" dirty="0">
              <a:solidFill>
                <a:schemeClr val="bg1"/>
              </a:solidFill>
              <a:latin typeface="Calibri bold" pitchFamily="34" charset="0"/>
              <a:cs typeface="Calibri bold" pitchFamily="34" charset="0"/>
            </a:endParaRPr>
          </a:p>
        </p:txBody>
      </p:sp>
      <p:cxnSp>
        <p:nvCxnSpPr>
          <p:cNvPr id="45" name="Straight Connector 44"/>
          <p:cNvCxnSpPr/>
          <p:nvPr/>
        </p:nvCxnSpPr>
        <p:spPr>
          <a:xfrm>
            <a:off x="1598612" y="3200400"/>
            <a:ext cx="457200"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836612" y="5562600"/>
            <a:ext cx="457200"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3732212" y="2819400"/>
            <a:ext cx="0" cy="22860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6094412" y="2667000"/>
            <a:ext cx="0" cy="22860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8532812" y="1981200"/>
            <a:ext cx="457200"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9675812" y="1066800"/>
            <a:ext cx="457200"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170612" y="990600"/>
            <a:ext cx="457200"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47" name="Date Placeholder 46"/>
          <p:cNvSpPr>
            <a:spLocks noGrp="1"/>
          </p:cNvSpPr>
          <p:nvPr>
            <p:ph type="dt" sz="half" idx="10"/>
          </p:nvPr>
        </p:nvSpPr>
        <p:spPr/>
        <p:txBody>
          <a:bodyPr/>
          <a:lstStyle/>
          <a:p>
            <a:fld id="{F035DF64-5EC0-4CC5-A852-E995A8F27361}" type="datetime1">
              <a:rPr lang="en-US" smtClean="0"/>
              <a:t>1/14/2020</a:t>
            </a:fld>
            <a:endParaRPr lang="en-US"/>
          </a:p>
        </p:txBody>
      </p:sp>
      <p:sp>
        <p:nvSpPr>
          <p:cNvPr id="50" name="Slide Number Placeholder 49"/>
          <p:cNvSpPr>
            <a:spLocks noGrp="1"/>
          </p:cNvSpPr>
          <p:nvPr>
            <p:ph type="sldNum" sz="quarter" idx="12"/>
          </p:nvPr>
        </p:nvSpPr>
        <p:spPr/>
        <p:txBody>
          <a:bodyPr/>
          <a:lstStyle/>
          <a:p>
            <a:fld id="{B6F15528-21DE-4FAA-801E-634DDDAF4B2B}" type="slidenum">
              <a:rPr lang="en-US" smtClean="0">
                <a:solidFill>
                  <a:schemeClr val="bg1"/>
                </a:solidFill>
              </a:rPr>
              <a:pPr/>
              <a:t>33</a:t>
            </a:fld>
            <a:endParaRPr lang="en-US">
              <a:solidFill>
                <a:schemeClr val="bg1"/>
              </a:solidFill>
            </a:endParaRPr>
          </a:p>
        </p:txBody>
      </p:sp>
      <p:sp>
        <p:nvSpPr>
          <p:cNvPr id="57" name="Footer Placeholder 56"/>
          <p:cNvSpPr>
            <a:spLocks noGrp="1"/>
          </p:cNvSpPr>
          <p:nvPr>
            <p:ph type="ftr" sz="quarter" idx="11"/>
          </p:nvPr>
        </p:nvSpPr>
        <p:spPr/>
        <p:txBody>
          <a:bodyPr/>
          <a:lstStyle/>
          <a:p>
            <a:r>
              <a:rPr lang="en-US" dirty="0" smtClean="0">
                <a:solidFill>
                  <a:schemeClr val="bg1"/>
                </a:solidFill>
              </a:rPr>
              <a:t>www.lptindia.com</a:t>
            </a:r>
            <a:endParaRPr lang="en-US" dirty="0">
              <a:solidFill>
                <a:schemeClr val="bg1"/>
              </a:solidFill>
            </a:endParaRPr>
          </a:p>
        </p:txBody>
      </p:sp>
      <p:grpSp>
        <p:nvGrpSpPr>
          <p:cNvPr id="55" name="Group 54"/>
          <p:cNvGrpSpPr/>
          <p:nvPr/>
        </p:nvGrpSpPr>
        <p:grpSpPr>
          <a:xfrm>
            <a:off x="11123612" y="228600"/>
            <a:ext cx="863436" cy="1079296"/>
            <a:chOff x="1350274" y="3355413"/>
            <a:chExt cx="1052740" cy="1315926"/>
          </a:xfrm>
        </p:grpSpPr>
        <p:sp>
          <p:nvSpPr>
            <p:cNvPr id="56" name="Rectangle 55"/>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Picture 5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50812" y="72068"/>
            <a:ext cx="5913412" cy="689932"/>
          </a:xfrm>
          <a:prstGeom prst="rect">
            <a:avLst/>
          </a:prstGeom>
        </p:spPr>
        <p:txBody>
          <a:bodyPr vert="horz" wrap="square" lIns="0" tIns="12700" rIns="0" bIns="0" rtlCol="0">
            <a:spAutoFit/>
          </a:bodyPr>
          <a:lstStyle/>
          <a:p>
            <a:pPr marL="12700" algn="l">
              <a:lnSpc>
                <a:spcPct val="100000"/>
              </a:lnSpc>
              <a:spcBef>
                <a:spcPts val="100"/>
              </a:spcBef>
            </a:pPr>
            <a:r>
              <a:rPr lang="en-IN" spc="140" dirty="0">
                <a:solidFill>
                  <a:schemeClr val="bg1"/>
                </a:solidFill>
                <a:latin typeface="Calibri bold" pitchFamily="34" charset="0"/>
                <a:cs typeface="Calibri bold" pitchFamily="34" charset="0"/>
              </a:rPr>
              <a:t>The Operating Team</a:t>
            </a:r>
            <a:endParaRPr spc="175" dirty="0">
              <a:solidFill>
                <a:schemeClr val="bg1"/>
              </a:solidFill>
              <a:latin typeface="Calibri bold" pitchFamily="34" charset="0"/>
              <a:cs typeface="Calibri bold" pitchFamily="34" charset="0"/>
            </a:endParaRPr>
          </a:p>
        </p:txBody>
      </p:sp>
      <p:graphicFrame>
        <p:nvGraphicFramePr>
          <p:cNvPr id="5" name="Diagram 4">
            <a:extLst>
              <a:ext uri="{FF2B5EF4-FFF2-40B4-BE49-F238E27FC236}">
                <a16:creationId xmlns:a16="http://schemas.microsoft.com/office/drawing/2014/main" id="{00FD51A3-A7A3-4643-A6F2-A265167AB90A}"/>
              </a:ext>
            </a:extLst>
          </p:cNvPr>
          <p:cNvGraphicFramePr/>
          <p:nvPr>
            <p:extLst/>
          </p:nvPr>
        </p:nvGraphicFramePr>
        <p:xfrm>
          <a:off x="406294" y="1670558"/>
          <a:ext cx="11579384" cy="48826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Footer Placeholder 8"/>
          <p:cNvSpPr>
            <a:spLocks noGrp="1"/>
          </p:cNvSpPr>
          <p:nvPr>
            <p:ph type="ftr" sz="quarter" idx="11"/>
          </p:nvPr>
        </p:nvSpPr>
        <p:spPr/>
        <p:txBody>
          <a:bodyPr/>
          <a:lstStyle/>
          <a:p>
            <a:r>
              <a:rPr lang="en-US" smtClean="0">
                <a:solidFill>
                  <a:schemeClr val="bg1"/>
                </a:solidFill>
              </a:rPr>
              <a:t>www.lptindia.com</a:t>
            </a:r>
            <a:endParaRPr lang="en-US">
              <a:solidFill>
                <a:schemeClr val="bg1"/>
              </a:solidFill>
            </a:endParaRPr>
          </a:p>
        </p:txBody>
      </p:sp>
      <p:grpSp>
        <p:nvGrpSpPr>
          <p:cNvPr id="10" name="Group 9"/>
          <p:cNvGrpSpPr/>
          <p:nvPr/>
        </p:nvGrpSpPr>
        <p:grpSpPr>
          <a:xfrm>
            <a:off x="11123612" y="228600"/>
            <a:ext cx="863436" cy="1079296"/>
            <a:chOff x="1350274" y="3355413"/>
            <a:chExt cx="1052740" cy="1315926"/>
          </a:xfrm>
        </p:grpSpPr>
        <p:sp>
          <p:nvSpPr>
            <p:cNvPr id="11" name="Rectangle 10"/>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sp>
        <p:nvSpPr>
          <p:cNvPr id="15" name="Date Placeholder 14"/>
          <p:cNvSpPr>
            <a:spLocks noGrp="1"/>
          </p:cNvSpPr>
          <p:nvPr>
            <p:ph type="dt" sz="half" idx="10"/>
          </p:nvPr>
        </p:nvSpPr>
        <p:spPr/>
        <p:txBody>
          <a:bodyPr/>
          <a:lstStyle/>
          <a:p>
            <a:fld id="{CBB1625C-4BB5-4051-96CB-673AD08B1CE7}" type="datetime1">
              <a:rPr lang="en-US" smtClean="0">
                <a:solidFill>
                  <a:schemeClr val="bg1"/>
                </a:solidFill>
              </a:rPr>
              <a:t>1/14/2020</a:t>
            </a:fld>
            <a:endParaRPr lang="en-US">
              <a:solidFill>
                <a:schemeClr val="bg1"/>
              </a:solidFill>
            </a:endParaRPr>
          </a:p>
        </p:txBody>
      </p:sp>
      <p:sp>
        <p:nvSpPr>
          <p:cNvPr id="17" name="Slide Number Placeholder 16"/>
          <p:cNvSpPr>
            <a:spLocks noGrp="1"/>
          </p:cNvSpPr>
          <p:nvPr>
            <p:ph type="sldNum" sz="quarter" idx="12"/>
          </p:nvPr>
        </p:nvSpPr>
        <p:spPr/>
        <p:txBody>
          <a:bodyPr/>
          <a:lstStyle/>
          <a:p>
            <a:fld id="{B6F15528-21DE-4FAA-801E-634DDDAF4B2B}" type="slidenum">
              <a:rPr lang="en-US" smtClean="0">
                <a:solidFill>
                  <a:schemeClr val="bg1"/>
                </a:solidFill>
              </a:rPr>
              <a:pPr/>
              <a:t>34</a:t>
            </a:fld>
            <a:endParaRPr lang="en-US">
              <a:solidFill>
                <a:schemeClr val="bg1"/>
              </a:solidFill>
            </a:endParaRPr>
          </a:p>
        </p:txBody>
      </p:sp>
      <p:pic>
        <p:nvPicPr>
          <p:cNvPr id="2050" name="Picture 2" descr="F:\LECS\PENDRIVE\PPT\images\head-08.png"/>
          <p:cNvPicPr>
            <a:picLocks noChangeAspect="1" noChangeArrowheads="1"/>
          </p:cNvPicPr>
          <p:nvPr/>
        </p:nvPicPr>
        <p:blipFill>
          <a:blip r:embed="rId9" cstate="print"/>
          <a:srcRect/>
          <a:stretch>
            <a:fillRect/>
          </a:stretch>
        </p:blipFill>
        <p:spPr bwMode="auto">
          <a:xfrm>
            <a:off x="4494212" y="698500"/>
            <a:ext cx="1511300" cy="1511300"/>
          </a:xfrm>
          <a:prstGeom prst="rect">
            <a:avLst/>
          </a:prstGeom>
          <a:noFill/>
        </p:spPr>
      </p:pic>
    </p:spTree>
    <p:extLst>
      <p:ext uri="{BB962C8B-B14F-4D97-AF65-F5344CB8AC3E}">
        <p14:creationId xmlns:p14="http://schemas.microsoft.com/office/powerpoint/2010/main" val="22932071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17"/>
          <p:cNvSpPr txBox="1">
            <a:spLocks noGrp="1"/>
          </p:cNvSpPr>
          <p:nvPr>
            <p:ph type="title"/>
          </p:nvPr>
        </p:nvSpPr>
        <p:spPr>
          <a:xfrm>
            <a:off x="714401" y="486027"/>
            <a:ext cx="7919350" cy="689932"/>
          </a:xfrm>
          <a:prstGeom prst="rect">
            <a:avLst/>
          </a:prstGeom>
        </p:spPr>
        <p:txBody>
          <a:bodyPr vert="horz" wrap="square" lIns="0" tIns="12700" rIns="0" bIns="0" rtlCol="0">
            <a:spAutoFit/>
          </a:bodyPr>
          <a:lstStyle/>
          <a:p>
            <a:pPr marL="12700">
              <a:lnSpc>
                <a:spcPct val="100000"/>
              </a:lnSpc>
              <a:spcBef>
                <a:spcPts val="100"/>
              </a:spcBef>
            </a:pPr>
            <a:r>
              <a:rPr lang="en-IN" spc="110" dirty="0">
                <a:solidFill>
                  <a:schemeClr val="bg1"/>
                </a:solidFill>
                <a:latin typeface="Calibri bold" pitchFamily="34" charset="0"/>
                <a:cs typeface="Calibri bold" pitchFamily="34" charset="0"/>
              </a:rPr>
              <a:t>LPT : Our Capability – Design</a:t>
            </a:r>
            <a:endParaRPr spc="150" dirty="0">
              <a:solidFill>
                <a:schemeClr val="bg1"/>
              </a:solidFill>
              <a:latin typeface="Calibri bold" pitchFamily="34" charset="0"/>
              <a:cs typeface="Calibri bold" pitchFamily="34" charset="0"/>
            </a:endParaRPr>
          </a:p>
        </p:txBody>
      </p:sp>
      <p:sp>
        <p:nvSpPr>
          <p:cNvPr id="8" name="Rectangle 7"/>
          <p:cNvSpPr/>
          <p:nvPr/>
        </p:nvSpPr>
        <p:spPr>
          <a:xfrm>
            <a:off x="507868" y="3962401"/>
            <a:ext cx="11173090" cy="1754326"/>
          </a:xfrm>
          <a:prstGeom prst="rect">
            <a:avLst/>
          </a:prstGeom>
        </p:spPr>
        <p:txBody>
          <a:bodyPr wrap="square">
            <a:spAutoFit/>
          </a:bodyPr>
          <a:lstStyle/>
          <a:p>
            <a:pPr algn="just"/>
            <a:r>
              <a:rPr lang="en-US" dirty="0">
                <a:solidFill>
                  <a:schemeClr val="bg1"/>
                </a:solidFill>
                <a:latin typeface="Arial" panose="020B0604020202020204" pitchFamily="34" charset="0"/>
                <a:cs typeface="Arial" panose="020B0604020202020204" pitchFamily="34" charset="0"/>
              </a:rPr>
              <a:t>LPT delivers a complete comprehensive solution to clients as per their performance requirements and preferred design standards. LPT has delivered equipment as well as heavy fabrication works under design build contract for single orders worth up to $ 4.50 million.</a:t>
            </a:r>
          </a:p>
          <a:p>
            <a:pPr algn="just"/>
            <a:endParaRPr lang="en-US" dirty="0">
              <a:solidFill>
                <a:schemeClr val="bg1"/>
              </a:solidFill>
              <a:latin typeface="Arial" panose="020B0604020202020204" pitchFamily="34" charset="0"/>
              <a:cs typeface="Arial" panose="020B0604020202020204" pitchFamily="34" charset="0"/>
            </a:endParaRPr>
          </a:p>
          <a:p>
            <a:pPr algn="just"/>
            <a:r>
              <a:rPr lang="en-US" dirty="0">
                <a:solidFill>
                  <a:schemeClr val="bg1"/>
                </a:solidFill>
                <a:latin typeface="Arial" panose="020B0604020202020204" pitchFamily="34" charset="0"/>
                <a:cs typeface="Arial" panose="020B0604020202020204" pitchFamily="34" charset="0"/>
              </a:rPr>
              <a:t>We craft you a custom solution along with erection and installation as per your requirements and preferred standards.</a:t>
            </a:r>
            <a:endParaRPr lang="en-US" b="0" i="0" dirty="0">
              <a:solidFill>
                <a:schemeClr val="bg1"/>
              </a:solidFill>
              <a:effectLst/>
              <a:latin typeface="Arial" panose="020B0604020202020204" pitchFamily="34" charset="0"/>
              <a:cs typeface="Arial" panose="020B0604020202020204" pitchFamily="34" charset="0"/>
            </a:endParaRPr>
          </a:p>
        </p:txBody>
      </p:sp>
      <p:pic>
        <p:nvPicPr>
          <p:cNvPr id="1028" name="Picture 4" descr="Related imag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1573" y="1371600"/>
            <a:ext cx="8397813" cy="22098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 name="Picture 6" descr="http://www.godrejped.com/processEquipment/images/design_ShellToBottomHeadAndSkirtJunctionAnalysis.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8455997" y="1733550"/>
            <a:ext cx="3428107" cy="14668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 name="Footer Placeholder 11"/>
          <p:cNvSpPr>
            <a:spLocks noGrp="1"/>
          </p:cNvSpPr>
          <p:nvPr>
            <p:ph type="ftr" sz="quarter" idx="11"/>
          </p:nvPr>
        </p:nvSpPr>
        <p:spPr/>
        <p:txBody>
          <a:bodyPr/>
          <a:lstStyle/>
          <a:p>
            <a:r>
              <a:rPr lang="en-US" smtClean="0">
                <a:solidFill>
                  <a:schemeClr val="bg1"/>
                </a:solidFill>
              </a:rPr>
              <a:t>www.lptindia.com</a:t>
            </a:r>
            <a:endParaRPr lang="en-US">
              <a:solidFill>
                <a:schemeClr val="bg1"/>
              </a:solidFill>
            </a:endParaRPr>
          </a:p>
        </p:txBody>
      </p:sp>
      <p:grpSp>
        <p:nvGrpSpPr>
          <p:cNvPr id="13" name="Group 12"/>
          <p:cNvGrpSpPr/>
          <p:nvPr/>
        </p:nvGrpSpPr>
        <p:grpSpPr>
          <a:xfrm>
            <a:off x="11123612" y="228600"/>
            <a:ext cx="863436" cy="1079296"/>
            <a:chOff x="1350274" y="3355413"/>
            <a:chExt cx="1052740" cy="1315926"/>
          </a:xfrm>
        </p:grpSpPr>
        <p:sp>
          <p:nvSpPr>
            <p:cNvPr id="14" name="Rectangle 13"/>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sp>
        <p:nvSpPr>
          <p:cNvPr id="16" name="Date Placeholder 15"/>
          <p:cNvSpPr>
            <a:spLocks noGrp="1"/>
          </p:cNvSpPr>
          <p:nvPr>
            <p:ph type="dt" sz="half" idx="10"/>
          </p:nvPr>
        </p:nvSpPr>
        <p:spPr/>
        <p:txBody>
          <a:bodyPr/>
          <a:lstStyle/>
          <a:p>
            <a:fld id="{DA6E7B25-207B-4BF9-9E14-26AE3533ADA2}" type="datetime1">
              <a:rPr lang="en-US" smtClean="0">
                <a:solidFill>
                  <a:schemeClr val="bg1"/>
                </a:solidFill>
              </a:rPr>
              <a:t>1/14/2020</a:t>
            </a:fld>
            <a:endParaRPr lang="en-US">
              <a:solidFill>
                <a:schemeClr val="bg1"/>
              </a:solidFill>
            </a:endParaRPr>
          </a:p>
        </p:txBody>
      </p:sp>
      <p:sp>
        <p:nvSpPr>
          <p:cNvPr id="17" name="Slide Number Placeholder 16"/>
          <p:cNvSpPr>
            <a:spLocks noGrp="1"/>
          </p:cNvSpPr>
          <p:nvPr>
            <p:ph type="sldNum" sz="quarter" idx="12"/>
          </p:nvPr>
        </p:nvSpPr>
        <p:spPr/>
        <p:txBody>
          <a:bodyPr/>
          <a:lstStyle/>
          <a:p>
            <a:fld id="{B6F15528-21DE-4FAA-801E-634DDDAF4B2B}" type="slidenum">
              <a:rPr lang="en-US" smtClean="0">
                <a:solidFill>
                  <a:schemeClr val="bg1"/>
                </a:solidFill>
              </a:rPr>
              <a:pPr/>
              <a:t>35</a:t>
            </a:fld>
            <a:endParaRPr lang="en-US">
              <a:solidFill>
                <a:schemeClr val="bg1"/>
              </a:solidFill>
            </a:endParaRPr>
          </a:p>
        </p:txBody>
      </p:sp>
    </p:spTree>
    <p:extLst>
      <p:ext uri="{BB962C8B-B14F-4D97-AF65-F5344CB8AC3E}">
        <p14:creationId xmlns:p14="http://schemas.microsoft.com/office/powerpoint/2010/main" val="2974796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17"/>
          <p:cNvSpPr txBox="1">
            <a:spLocks noGrp="1"/>
          </p:cNvSpPr>
          <p:nvPr>
            <p:ph type="title"/>
          </p:nvPr>
        </p:nvSpPr>
        <p:spPr>
          <a:xfrm>
            <a:off x="714401" y="486027"/>
            <a:ext cx="7919350" cy="689932"/>
          </a:xfrm>
          <a:prstGeom prst="rect">
            <a:avLst/>
          </a:prstGeom>
        </p:spPr>
        <p:txBody>
          <a:bodyPr vert="horz" wrap="square" lIns="0" tIns="12700" rIns="0" bIns="0" rtlCol="0">
            <a:spAutoFit/>
          </a:bodyPr>
          <a:lstStyle/>
          <a:p>
            <a:pPr marL="12700">
              <a:lnSpc>
                <a:spcPct val="100000"/>
              </a:lnSpc>
              <a:spcBef>
                <a:spcPts val="100"/>
              </a:spcBef>
            </a:pPr>
            <a:r>
              <a:rPr lang="en-IN" spc="110" dirty="0">
                <a:solidFill>
                  <a:schemeClr val="bg1"/>
                </a:solidFill>
                <a:latin typeface="Calibri bold" pitchFamily="34" charset="0"/>
                <a:cs typeface="Calibri bold" pitchFamily="34" charset="0"/>
              </a:rPr>
              <a:t>LPT : Our Capability – Design</a:t>
            </a:r>
            <a:endParaRPr spc="150" dirty="0">
              <a:solidFill>
                <a:schemeClr val="bg1"/>
              </a:solidFill>
              <a:latin typeface="Calibri bold" pitchFamily="34" charset="0"/>
              <a:cs typeface="Calibri bold" pitchFamily="34" charset="0"/>
            </a:endParaRPr>
          </a:p>
        </p:txBody>
      </p:sp>
      <p:sp>
        <p:nvSpPr>
          <p:cNvPr id="2" name="Rectangle 1"/>
          <p:cNvSpPr/>
          <p:nvPr/>
        </p:nvSpPr>
        <p:spPr>
          <a:xfrm>
            <a:off x="609441" y="3663078"/>
            <a:ext cx="11071516" cy="2031325"/>
          </a:xfrm>
          <a:prstGeom prst="rect">
            <a:avLst/>
          </a:prstGeom>
        </p:spPr>
        <p:txBody>
          <a:bodyPr wrap="square">
            <a:spAutoFit/>
          </a:bodyPr>
          <a:lstStyle/>
          <a:p>
            <a:pPr marL="342900" indent="-342900" algn="just">
              <a:buFont typeface="+mj-lt"/>
              <a:buAutoNum type="arabicPeriod"/>
            </a:pPr>
            <a:r>
              <a:rPr lang="en-US" b="1" dirty="0">
                <a:solidFill>
                  <a:schemeClr val="bg1"/>
                </a:solidFill>
                <a:latin typeface="Calibri Light" pitchFamily="34" charset="0"/>
                <a:cs typeface="Calibri Light" pitchFamily="34" charset="0"/>
              </a:rPr>
              <a:t>LPT has successfully developed specialized projects for aerospace and power grid applications, pressure components for process industries and prototype reactors.</a:t>
            </a:r>
          </a:p>
          <a:p>
            <a:pPr marL="342900" indent="-342900" algn="just">
              <a:buFont typeface="+mj-lt"/>
              <a:buAutoNum type="arabicPeriod"/>
            </a:pPr>
            <a:endParaRPr lang="en-US" b="1" dirty="0">
              <a:solidFill>
                <a:schemeClr val="bg1"/>
              </a:solidFill>
              <a:latin typeface="Calibri Light" pitchFamily="34" charset="0"/>
              <a:cs typeface="Calibri Light" pitchFamily="34" charset="0"/>
            </a:endParaRPr>
          </a:p>
          <a:p>
            <a:pPr marL="342900" indent="-342900" algn="just">
              <a:buFont typeface="+mj-lt"/>
              <a:buAutoNum type="arabicPeriod"/>
            </a:pPr>
            <a:r>
              <a:rPr lang="en-US" b="1" dirty="0">
                <a:solidFill>
                  <a:schemeClr val="bg1"/>
                </a:solidFill>
                <a:latin typeface="Calibri Light" pitchFamily="34" charset="0"/>
                <a:cs typeface="Calibri Light" pitchFamily="34" charset="0"/>
              </a:rPr>
              <a:t>Being inclined to design and innovation we have a special consideration for made to order projects and prototypes. </a:t>
            </a:r>
          </a:p>
          <a:p>
            <a:pPr marL="342900" indent="-342900" algn="just">
              <a:buFont typeface="+mj-lt"/>
              <a:buAutoNum type="arabicPeriod"/>
            </a:pPr>
            <a:endParaRPr lang="en-US" b="1" dirty="0">
              <a:solidFill>
                <a:schemeClr val="bg1"/>
              </a:solidFill>
              <a:latin typeface="Calibri Light" pitchFamily="34" charset="0"/>
              <a:cs typeface="Calibri Light" pitchFamily="34" charset="0"/>
            </a:endParaRPr>
          </a:p>
          <a:p>
            <a:pPr marL="342900" indent="-342900" algn="just">
              <a:buFont typeface="+mj-lt"/>
              <a:buAutoNum type="arabicPeriod"/>
            </a:pPr>
            <a:r>
              <a:rPr lang="en-US" b="1" dirty="0">
                <a:solidFill>
                  <a:schemeClr val="bg1"/>
                </a:solidFill>
                <a:latin typeface="Calibri Light" pitchFamily="34" charset="0"/>
                <a:cs typeface="Calibri Light" pitchFamily="34" charset="0"/>
              </a:rPr>
              <a:t>Our clients can choose to partner with us in research and development or just concentrate on their business while we craft them a state-of-the-art solution.</a:t>
            </a:r>
            <a:endParaRPr lang="en-US" b="1" dirty="0">
              <a:solidFill>
                <a:schemeClr val="bg1"/>
              </a:solidFill>
              <a:effectLst/>
              <a:latin typeface="Calibri Light" pitchFamily="34" charset="0"/>
              <a:cs typeface="Calibri Light" pitchFamily="34" charset="0"/>
            </a:endParaRPr>
          </a:p>
        </p:txBody>
      </p:sp>
      <p:pic>
        <p:nvPicPr>
          <p:cNvPr id="2050" name="Picture 2" descr="Related imag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03147" y="1299358"/>
            <a:ext cx="8397813" cy="22312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8" descr="Related imag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29448" y="1309060"/>
            <a:ext cx="3856230" cy="2232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Footer Placeholder 10"/>
          <p:cNvSpPr>
            <a:spLocks noGrp="1"/>
          </p:cNvSpPr>
          <p:nvPr>
            <p:ph type="ftr" sz="quarter" idx="11"/>
          </p:nvPr>
        </p:nvSpPr>
        <p:spPr>
          <a:xfrm>
            <a:off x="4418012" y="6248400"/>
            <a:ext cx="3859795" cy="365125"/>
          </a:xfrm>
        </p:spPr>
        <p:txBody>
          <a:bodyPr/>
          <a:lstStyle/>
          <a:p>
            <a:r>
              <a:rPr lang="en-US" smtClean="0">
                <a:solidFill>
                  <a:schemeClr val="bg1"/>
                </a:solidFill>
              </a:rPr>
              <a:t>www.lptindia.com</a:t>
            </a:r>
            <a:endParaRPr lang="en-US">
              <a:solidFill>
                <a:schemeClr val="bg1"/>
              </a:solidFill>
            </a:endParaRPr>
          </a:p>
        </p:txBody>
      </p:sp>
      <p:grpSp>
        <p:nvGrpSpPr>
          <p:cNvPr id="13" name="Group 12"/>
          <p:cNvGrpSpPr/>
          <p:nvPr/>
        </p:nvGrpSpPr>
        <p:grpSpPr>
          <a:xfrm>
            <a:off x="11123612" y="228600"/>
            <a:ext cx="863436" cy="1079296"/>
            <a:chOff x="1350274" y="3355413"/>
            <a:chExt cx="1052740" cy="1315926"/>
          </a:xfrm>
        </p:grpSpPr>
        <p:sp>
          <p:nvSpPr>
            <p:cNvPr id="14" name="Rectangle 13"/>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sp>
        <p:nvSpPr>
          <p:cNvPr id="16" name="Date Placeholder 15"/>
          <p:cNvSpPr>
            <a:spLocks noGrp="1"/>
          </p:cNvSpPr>
          <p:nvPr>
            <p:ph type="dt" sz="half" idx="10"/>
          </p:nvPr>
        </p:nvSpPr>
        <p:spPr/>
        <p:txBody>
          <a:bodyPr/>
          <a:lstStyle/>
          <a:p>
            <a:fld id="{DA6E7B25-207B-4BF9-9E14-26AE3533ADA2}" type="datetime1">
              <a:rPr lang="en-US" smtClean="0">
                <a:solidFill>
                  <a:schemeClr val="bg1"/>
                </a:solidFill>
              </a:rPr>
              <a:t>1/14/2020</a:t>
            </a:fld>
            <a:endParaRPr lang="en-US">
              <a:solidFill>
                <a:schemeClr val="bg1"/>
              </a:solidFill>
            </a:endParaRPr>
          </a:p>
        </p:txBody>
      </p:sp>
      <p:sp>
        <p:nvSpPr>
          <p:cNvPr id="17" name="Slide Number Placeholder 16"/>
          <p:cNvSpPr>
            <a:spLocks noGrp="1"/>
          </p:cNvSpPr>
          <p:nvPr>
            <p:ph type="sldNum" sz="quarter" idx="12"/>
          </p:nvPr>
        </p:nvSpPr>
        <p:spPr/>
        <p:txBody>
          <a:bodyPr/>
          <a:lstStyle/>
          <a:p>
            <a:fld id="{B6F15528-21DE-4FAA-801E-634DDDAF4B2B}" type="slidenum">
              <a:rPr lang="en-US" smtClean="0">
                <a:solidFill>
                  <a:schemeClr val="bg1"/>
                </a:solidFill>
              </a:rPr>
              <a:pPr/>
              <a:t>36</a:t>
            </a:fld>
            <a:endParaRPr lang="en-US">
              <a:solidFill>
                <a:schemeClr val="bg1"/>
              </a:solidFill>
            </a:endParaRPr>
          </a:p>
        </p:txBody>
      </p:sp>
    </p:spTree>
    <p:extLst>
      <p:ext uri="{BB962C8B-B14F-4D97-AF65-F5344CB8AC3E}">
        <p14:creationId xmlns:p14="http://schemas.microsoft.com/office/powerpoint/2010/main" val="22342352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Related image"/>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t="14869" r="4438" b="25656"/>
          <a:stretch/>
        </p:blipFill>
        <p:spPr bwMode="auto">
          <a:xfrm>
            <a:off x="6932612" y="1447800"/>
            <a:ext cx="4558813" cy="1592336"/>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17"/>
          <p:cNvSpPr txBox="1">
            <a:spLocks noGrp="1"/>
          </p:cNvSpPr>
          <p:nvPr>
            <p:ph type="title"/>
          </p:nvPr>
        </p:nvSpPr>
        <p:spPr>
          <a:xfrm>
            <a:off x="714401" y="433513"/>
            <a:ext cx="7919350" cy="689932"/>
          </a:xfrm>
          <a:prstGeom prst="rect">
            <a:avLst/>
          </a:prstGeom>
        </p:spPr>
        <p:txBody>
          <a:bodyPr vert="horz" wrap="square" lIns="0" tIns="12700" rIns="0" bIns="0" rtlCol="0">
            <a:spAutoFit/>
          </a:bodyPr>
          <a:lstStyle/>
          <a:p>
            <a:pPr marL="12700" algn="l">
              <a:lnSpc>
                <a:spcPct val="100000"/>
              </a:lnSpc>
              <a:spcBef>
                <a:spcPts val="100"/>
              </a:spcBef>
            </a:pPr>
            <a:r>
              <a:rPr lang="en-IN" spc="110" dirty="0">
                <a:solidFill>
                  <a:schemeClr val="bg1"/>
                </a:solidFill>
                <a:latin typeface="Calibri bold" pitchFamily="34" charset="0"/>
                <a:cs typeface="Calibri bold" pitchFamily="34" charset="0"/>
              </a:rPr>
              <a:t>LPT : Our Capability – Design</a:t>
            </a:r>
            <a:endParaRPr spc="150" dirty="0">
              <a:solidFill>
                <a:schemeClr val="bg1"/>
              </a:solidFill>
              <a:latin typeface="Calibri bold" pitchFamily="34" charset="0"/>
              <a:cs typeface="Calibri bold" pitchFamily="34" charset="0"/>
            </a:endParaRPr>
          </a:p>
        </p:txBody>
      </p:sp>
      <p:sp>
        <p:nvSpPr>
          <p:cNvPr id="17" name="Freeform 16"/>
          <p:cNvSpPr/>
          <p:nvPr/>
        </p:nvSpPr>
        <p:spPr>
          <a:xfrm>
            <a:off x="1262845" y="1321972"/>
            <a:ext cx="1654835" cy="992901"/>
          </a:xfrm>
          <a:custGeom>
            <a:avLst/>
            <a:gdLst>
              <a:gd name="connsiteX0" fmla="*/ 0 w 1654835"/>
              <a:gd name="connsiteY0" fmla="*/ 0 h 992901"/>
              <a:gd name="connsiteX1" fmla="*/ 1654835 w 1654835"/>
              <a:gd name="connsiteY1" fmla="*/ 0 h 992901"/>
              <a:gd name="connsiteX2" fmla="*/ 1654835 w 1654835"/>
              <a:gd name="connsiteY2" fmla="*/ 992901 h 992901"/>
              <a:gd name="connsiteX3" fmla="*/ 0 w 1654835"/>
              <a:gd name="connsiteY3" fmla="*/ 992901 h 992901"/>
              <a:gd name="connsiteX4" fmla="*/ 0 w 1654835"/>
              <a:gd name="connsiteY4" fmla="*/ 0 h 99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4835" h="992901">
                <a:moveTo>
                  <a:pt x="0" y="0"/>
                </a:moveTo>
                <a:lnTo>
                  <a:pt x="1654835" y="0"/>
                </a:lnTo>
                <a:lnTo>
                  <a:pt x="1654835" y="992901"/>
                </a:lnTo>
                <a:lnTo>
                  <a:pt x="0" y="992901"/>
                </a:lnTo>
                <a:lnTo>
                  <a:pt x="0" y="0"/>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600" kern="1200" dirty="0">
                <a:solidFill>
                  <a:schemeClr val="bg1"/>
                </a:solidFill>
                <a:latin typeface="Calibri bold" pitchFamily="34" charset="0"/>
                <a:cs typeface="Calibri bold" pitchFamily="34" charset="0"/>
              </a:rPr>
              <a:t>CFD</a:t>
            </a:r>
          </a:p>
        </p:txBody>
      </p:sp>
      <p:sp>
        <p:nvSpPr>
          <p:cNvPr id="18" name="Freeform 17"/>
          <p:cNvSpPr/>
          <p:nvPr/>
        </p:nvSpPr>
        <p:spPr>
          <a:xfrm>
            <a:off x="3083163" y="1321972"/>
            <a:ext cx="1654835" cy="992901"/>
          </a:xfrm>
          <a:custGeom>
            <a:avLst/>
            <a:gdLst>
              <a:gd name="connsiteX0" fmla="*/ 0 w 1654835"/>
              <a:gd name="connsiteY0" fmla="*/ 0 h 992901"/>
              <a:gd name="connsiteX1" fmla="*/ 1654835 w 1654835"/>
              <a:gd name="connsiteY1" fmla="*/ 0 h 992901"/>
              <a:gd name="connsiteX2" fmla="*/ 1654835 w 1654835"/>
              <a:gd name="connsiteY2" fmla="*/ 992901 h 992901"/>
              <a:gd name="connsiteX3" fmla="*/ 0 w 1654835"/>
              <a:gd name="connsiteY3" fmla="*/ 992901 h 992901"/>
              <a:gd name="connsiteX4" fmla="*/ 0 w 1654835"/>
              <a:gd name="connsiteY4" fmla="*/ 0 h 99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4835" h="992901">
                <a:moveTo>
                  <a:pt x="0" y="0"/>
                </a:moveTo>
                <a:lnTo>
                  <a:pt x="1654835" y="0"/>
                </a:lnTo>
                <a:lnTo>
                  <a:pt x="1654835" y="992901"/>
                </a:lnTo>
                <a:lnTo>
                  <a:pt x="0" y="992901"/>
                </a:lnTo>
                <a:lnTo>
                  <a:pt x="0" y="0"/>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600" kern="1200" dirty="0">
                <a:solidFill>
                  <a:schemeClr val="bg1"/>
                </a:solidFill>
                <a:latin typeface="Calibri bold" pitchFamily="34" charset="0"/>
                <a:cs typeface="Calibri bold" pitchFamily="34" charset="0"/>
              </a:rPr>
              <a:t>Simulation</a:t>
            </a:r>
          </a:p>
        </p:txBody>
      </p:sp>
      <p:sp>
        <p:nvSpPr>
          <p:cNvPr id="19" name="Freeform 18"/>
          <p:cNvSpPr/>
          <p:nvPr/>
        </p:nvSpPr>
        <p:spPr>
          <a:xfrm>
            <a:off x="4903482" y="1321972"/>
            <a:ext cx="1654835" cy="992901"/>
          </a:xfrm>
          <a:custGeom>
            <a:avLst/>
            <a:gdLst>
              <a:gd name="connsiteX0" fmla="*/ 0 w 1654835"/>
              <a:gd name="connsiteY0" fmla="*/ 0 h 992901"/>
              <a:gd name="connsiteX1" fmla="*/ 1654835 w 1654835"/>
              <a:gd name="connsiteY1" fmla="*/ 0 h 992901"/>
              <a:gd name="connsiteX2" fmla="*/ 1654835 w 1654835"/>
              <a:gd name="connsiteY2" fmla="*/ 992901 h 992901"/>
              <a:gd name="connsiteX3" fmla="*/ 0 w 1654835"/>
              <a:gd name="connsiteY3" fmla="*/ 992901 h 992901"/>
              <a:gd name="connsiteX4" fmla="*/ 0 w 1654835"/>
              <a:gd name="connsiteY4" fmla="*/ 0 h 99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4835" h="992901">
                <a:moveTo>
                  <a:pt x="0" y="0"/>
                </a:moveTo>
                <a:lnTo>
                  <a:pt x="1654835" y="0"/>
                </a:lnTo>
                <a:lnTo>
                  <a:pt x="1654835" y="992901"/>
                </a:lnTo>
                <a:lnTo>
                  <a:pt x="0" y="992901"/>
                </a:lnTo>
                <a:lnTo>
                  <a:pt x="0" y="0"/>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600" kern="1200" dirty="0">
                <a:solidFill>
                  <a:schemeClr val="bg1"/>
                </a:solidFill>
                <a:latin typeface="Calibri bold" pitchFamily="34" charset="0"/>
                <a:cs typeface="Calibri bold" pitchFamily="34" charset="0"/>
              </a:rPr>
              <a:t>Kinetics Analysis</a:t>
            </a:r>
          </a:p>
        </p:txBody>
      </p:sp>
      <p:sp>
        <p:nvSpPr>
          <p:cNvPr id="20" name="Freeform 19"/>
          <p:cNvSpPr/>
          <p:nvPr/>
        </p:nvSpPr>
        <p:spPr>
          <a:xfrm>
            <a:off x="1262845" y="2480357"/>
            <a:ext cx="1654835" cy="992901"/>
          </a:xfrm>
          <a:custGeom>
            <a:avLst/>
            <a:gdLst>
              <a:gd name="connsiteX0" fmla="*/ 0 w 1654835"/>
              <a:gd name="connsiteY0" fmla="*/ 0 h 992901"/>
              <a:gd name="connsiteX1" fmla="*/ 1654835 w 1654835"/>
              <a:gd name="connsiteY1" fmla="*/ 0 h 992901"/>
              <a:gd name="connsiteX2" fmla="*/ 1654835 w 1654835"/>
              <a:gd name="connsiteY2" fmla="*/ 992901 h 992901"/>
              <a:gd name="connsiteX3" fmla="*/ 0 w 1654835"/>
              <a:gd name="connsiteY3" fmla="*/ 992901 h 992901"/>
              <a:gd name="connsiteX4" fmla="*/ 0 w 1654835"/>
              <a:gd name="connsiteY4" fmla="*/ 0 h 99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4835" h="992901">
                <a:moveTo>
                  <a:pt x="0" y="0"/>
                </a:moveTo>
                <a:lnTo>
                  <a:pt x="1654835" y="0"/>
                </a:lnTo>
                <a:lnTo>
                  <a:pt x="1654835" y="992901"/>
                </a:lnTo>
                <a:lnTo>
                  <a:pt x="0" y="992901"/>
                </a:lnTo>
                <a:lnTo>
                  <a:pt x="0" y="0"/>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600" kern="1200" dirty="0">
                <a:solidFill>
                  <a:schemeClr val="bg1"/>
                </a:solidFill>
                <a:latin typeface="Calibri bold" pitchFamily="34" charset="0"/>
                <a:cs typeface="Calibri bold" pitchFamily="34" charset="0"/>
              </a:rPr>
              <a:t>Thermal Analysis</a:t>
            </a:r>
          </a:p>
        </p:txBody>
      </p:sp>
      <p:sp>
        <p:nvSpPr>
          <p:cNvPr id="21" name="Freeform 20"/>
          <p:cNvSpPr/>
          <p:nvPr/>
        </p:nvSpPr>
        <p:spPr>
          <a:xfrm>
            <a:off x="3083163" y="2480357"/>
            <a:ext cx="1654835" cy="992901"/>
          </a:xfrm>
          <a:custGeom>
            <a:avLst/>
            <a:gdLst>
              <a:gd name="connsiteX0" fmla="*/ 0 w 1654835"/>
              <a:gd name="connsiteY0" fmla="*/ 0 h 992901"/>
              <a:gd name="connsiteX1" fmla="*/ 1654835 w 1654835"/>
              <a:gd name="connsiteY1" fmla="*/ 0 h 992901"/>
              <a:gd name="connsiteX2" fmla="*/ 1654835 w 1654835"/>
              <a:gd name="connsiteY2" fmla="*/ 992901 h 992901"/>
              <a:gd name="connsiteX3" fmla="*/ 0 w 1654835"/>
              <a:gd name="connsiteY3" fmla="*/ 992901 h 992901"/>
              <a:gd name="connsiteX4" fmla="*/ 0 w 1654835"/>
              <a:gd name="connsiteY4" fmla="*/ 0 h 99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4835" h="992901">
                <a:moveTo>
                  <a:pt x="0" y="0"/>
                </a:moveTo>
                <a:lnTo>
                  <a:pt x="1654835" y="0"/>
                </a:lnTo>
                <a:lnTo>
                  <a:pt x="1654835" y="992901"/>
                </a:lnTo>
                <a:lnTo>
                  <a:pt x="0" y="992901"/>
                </a:lnTo>
                <a:lnTo>
                  <a:pt x="0" y="0"/>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600" kern="1200" dirty="0">
                <a:solidFill>
                  <a:schemeClr val="bg1"/>
                </a:solidFill>
                <a:latin typeface="Calibri bold" pitchFamily="34" charset="0"/>
                <a:cs typeface="Calibri bold" pitchFamily="34" charset="0"/>
              </a:rPr>
              <a:t>Stress Analysis</a:t>
            </a:r>
          </a:p>
        </p:txBody>
      </p:sp>
      <p:sp>
        <p:nvSpPr>
          <p:cNvPr id="22" name="Freeform 21"/>
          <p:cNvSpPr/>
          <p:nvPr/>
        </p:nvSpPr>
        <p:spPr>
          <a:xfrm>
            <a:off x="4903482" y="2480357"/>
            <a:ext cx="1654835" cy="992901"/>
          </a:xfrm>
          <a:custGeom>
            <a:avLst/>
            <a:gdLst>
              <a:gd name="connsiteX0" fmla="*/ 0 w 1654835"/>
              <a:gd name="connsiteY0" fmla="*/ 0 h 992901"/>
              <a:gd name="connsiteX1" fmla="*/ 1654835 w 1654835"/>
              <a:gd name="connsiteY1" fmla="*/ 0 h 992901"/>
              <a:gd name="connsiteX2" fmla="*/ 1654835 w 1654835"/>
              <a:gd name="connsiteY2" fmla="*/ 992901 h 992901"/>
              <a:gd name="connsiteX3" fmla="*/ 0 w 1654835"/>
              <a:gd name="connsiteY3" fmla="*/ 992901 h 992901"/>
              <a:gd name="connsiteX4" fmla="*/ 0 w 1654835"/>
              <a:gd name="connsiteY4" fmla="*/ 0 h 99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4835" h="992901">
                <a:moveTo>
                  <a:pt x="0" y="0"/>
                </a:moveTo>
                <a:lnTo>
                  <a:pt x="1654835" y="0"/>
                </a:lnTo>
                <a:lnTo>
                  <a:pt x="1654835" y="992901"/>
                </a:lnTo>
                <a:lnTo>
                  <a:pt x="0" y="992901"/>
                </a:lnTo>
                <a:lnTo>
                  <a:pt x="0" y="0"/>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400" kern="1200" dirty="0">
                <a:solidFill>
                  <a:schemeClr val="bg1"/>
                </a:solidFill>
                <a:latin typeface="Calibri bold" pitchFamily="34" charset="0"/>
                <a:cs typeface="Calibri bold" pitchFamily="34" charset="0"/>
              </a:rPr>
              <a:t>FEA</a:t>
            </a:r>
          </a:p>
        </p:txBody>
      </p:sp>
      <p:sp>
        <p:nvSpPr>
          <p:cNvPr id="23" name="Freeform 22"/>
          <p:cNvSpPr/>
          <p:nvPr/>
        </p:nvSpPr>
        <p:spPr>
          <a:xfrm>
            <a:off x="1262845" y="3638741"/>
            <a:ext cx="1654835" cy="992901"/>
          </a:xfrm>
          <a:custGeom>
            <a:avLst/>
            <a:gdLst>
              <a:gd name="connsiteX0" fmla="*/ 0 w 1654835"/>
              <a:gd name="connsiteY0" fmla="*/ 0 h 992901"/>
              <a:gd name="connsiteX1" fmla="*/ 1654835 w 1654835"/>
              <a:gd name="connsiteY1" fmla="*/ 0 h 992901"/>
              <a:gd name="connsiteX2" fmla="*/ 1654835 w 1654835"/>
              <a:gd name="connsiteY2" fmla="*/ 992901 h 992901"/>
              <a:gd name="connsiteX3" fmla="*/ 0 w 1654835"/>
              <a:gd name="connsiteY3" fmla="*/ 992901 h 992901"/>
              <a:gd name="connsiteX4" fmla="*/ 0 w 1654835"/>
              <a:gd name="connsiteY4" fmla="*/ 0 h 99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4835" h="992901">
                <a:moveTo>
                  <a:pt x="0" y="0"/>
                </a:moveTo>
                <a:lnTo>
                  <a:pt x="1654835" y="0"/>
                </a:lnTo>
                <a:lnTo>
                  <a:pt x="1654835" y="992901"/>
                </a:lnTo>
                <a:lnTo>
                  <a:pt x="0" y="992901"/>
                </a:lnTo>
                <a:lnTo>
                  <a:pt x="0" y="0"/>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600" kern="1200" dirty="0">
                <a:solidFill>
                  <a:schemeClr val="bg1"/>
                </a:solidFill>
                <a:latin typeface="Calibri bold" pitchFamily="34" charset="0"/>
                <a:cs typeface="Calibri bold" pitchFamily="34" charset="0"/>
              </a:rPr>
              <a:t>Material Analysis</a:t>
            </a:r>
          </a:p>
        </p:txBody>
      </p:sp>
      <p:sp>
        <p:nvSpPr>
          <p:cNvPr id="24" name="Freeform 23"/>
          <p:cNvSpPr/>
          <p:nvPr/>
        </p:nvSpPr>
        <p:spPr>
          <a:xfrm>
            <a:off x="3083163" y="3638741"/>
            <a:ext cx="1654835" cy="992901"/>
          </a:xfrm>
          <a:custGeom>
            <a:avLst/>
            <a:gdLst>
              <a:gd name="connsiteX0" fmla="*/ 0 w 1654835"/>
              <a:gd name="connsiteY0" fmla="*/ 0 h 992901"/>
              <a:gd name="connsiteX1" fmla="*/ 1654835 w 1654835"/>
              <a:gd name="connsiteY1" fmla="*/ 0 h 992901"/>
              <a:gd name="connsiteX2" fmla="*/ 1654835 w 1654835"/>
              <a:gd name="connsiteY2" fmla="*/ 992901 h 992901"/>
              <a:gd name="connsiteX3" fmla="*/ 0 w 1654835"/>
              <a:gd name="connsiteY3" fmla="*/ 992901 h 992901"/>
              <a:gd name="connsiteX4" fmla="*/ 0 w 1654835"/>
              <a:gd name="connsiteY4" fmla="*/ 0 h 99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4835" h="992901">
                <a:moveTo>
                  <a:pt x="0" y="0"/>
                </a:moveTo>
                <a:lnTo>
                  <a:pt x="1654835" y="0"/>
                </a:lnTo>
                <a:lnTo>
                  <a:pt x="1654835" y="992901"/>
                </a:lnTo>
                <a:lnTo>
                  <a:pt x="0" y="992901"/>
                </a:lnTo>
                <a:lnTo>
                  <a:pt x="0" y="0"/>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600" kern="1200" dirty="0">
                <a:solidFill>
                  <a:schemeClr val="bg1"/>
                </a:solidFill>
                <a:latin typeface="Calibri bold" pitchFamily="34" charset="0"/>
                <a:cs typeface="Calibri bold" pitchFamily="34" charset="0"/>
              </a:rPr>
              <a:t>Energy Analysis</a:t>
            </a:r>
          </a:p>
        </p:txBody>
      </p:sp>
      <p:sp>
        <p:nvSpPr>
          <p:cNvPr id="25" name="Freeform 24"/>
          <p:cNvSpPr/>
          <p:nvPr/>
        </p:nvSpPr>
        <p:spPr>
          <a:xfrm>
            <a:off x="4903482" y="3638741"/>
            <a:ext cx="1654835" cy="992901"/>
          </a:xfrm>
          <a:custGeom>
            <a:avLst/>
            <a:gdLst>
              <a:gd name="connsiteX0" fmla="*/ 0 w 1654835"/>
              <a:gd name="connsiteY0" fmla="*/ 0 h 992901"/>
              <a:gd name="connsiteX1" fmla="*/ 1654835 w 1654835"/>
              <a:gd name="connsiteY1" fmla="*/ 0 h 992901"/>
              <a:gd name="connsiteX2" fmla="*/ 1654835 w 1654835"/>
              <a:gd name="connsiteY2" fmla="*/ 992901 h 992901"/>
              <a:gd name="connsiteX3" fmla="*/ 0 w 1654835"/>
              <a:gd name="connsiteY3" fmla="*/ 992901 h 992901"/>
              <a:gd name="connsiteX4" fmla="*/ 0 w 1654835"/>
              <a:gd name="connsiteY4" fmla="*/ 0 h 99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4835" h="992901">
                <a:moveTo>
                  <a:pt x="0" y="0"/>
                </a:moveTo>
                <a:lnTo>
                  <a:pt x="1654835" y="0"/>
                </a:lnTo>
                <a:lnTo>
                  <a:pt x="1654835" y="992901"/>
                </a:lnTo>
                <a:lnTo>
                  <a:pt x="0" y="992901"/>
                </a:lnTo>
                <a:lnTo>
                  <a:pt x="0" y="0"/>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600" kern="1200" dirty="0">
                <a:solidFill>
                  <a:schemeClr val="bg1"/>
                </a:solidFill>
                <a:latin typeface="Calibri bold" pitchFamily="34" charset="0"/>
                <a:cs typeface="Calibri bold" pitchFamily="34" charset="0"/>
              </a:rPr>
              <a:t>Manufacturing Methodology</a:t>
            </a:r>
          </a:p>
        </p:txBody>
      </p:sp>
      <p:sp>
        <p:nvSpPr>
          <p:cNvPr id="26" name="Freeform 25"/>
          <p:cNvSpPr/>
          <p:nvPr/>
        </p:nvSpPr>
        <p:spPr>
          <a:xfrm>
            <a:off x="3083163" y="4797126"/>
            <a:ext cx="1654835" cy="992901"/>
          </a:xfrm>
          <a:custGeom>
            <a:avLst/>
            <a:gdLst>
              <a:gd name="connsiteX0" fmla="*/ 0 w 1654835"/>
              <a:gd name="connsiteY0" fmla="*/ 0 h 992901"/>
              <a:gd name="connsiteX1" fmla="*/ 1654835 w 1654835"/>
              <a:gd name="connsiteY1" fmla="*/ 0 h 992901"/>
              <a:gd name="connsiteX2" fmla="*/ 1654835 w 1654835"/>
              <a:gd name="connsiteY2" fmla="*/ 992901 h 992901"/>
              <a:gd name="connsiteX3" fmla="*/ 0 w 1654835"/>
              <a:gd name="connsiteY3" fmla="*/ 992901 h 992901"/>
              <a:gd name="connsiteX4" fmla="*/ 0 w 1654835"/>
              <a:gd name="connsiteY4" fmla="*/ 0 h 99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4835" h="992901">
                <a:moveTo>
                  <a:pt x="0" y="0"/>
                </a:moveTo>
                <a:lnTo>
                  <a:pt x="1654835" y="0"/>
                </a:lnTo>
                <a:lnTo>
                  <a:pt x="1654835" y="992901"/>
                </a:lnTo>
                <a:lnTo>
                  <a:pt x="0" y="992901"/>
                </a:lnTo>
                <a:lnTo>
                  <a:pt x="0" y="0"/>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600" kern="1200" dirty="0">
                <a:solidFill>
                  <a:schemeClr val="bg1"/>
                </a:solidFill>
                <a:latin typeface="Calibri bold" pitchFamily="34" charset="0"/>
                <a:cs typeface="Calibri bold" pitchFamily="34" charset="0"/>
              </a:rPr>
              <a:t>Problem Solving</a:t>
            </a:r>
          </a:p>
        </p:txBody>
      </p:sp>
      <p:pic>
        <p:nvPicPr>
          <p:cNvPr id="1028" name="Picture 4" descr="Related imag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61212" y="3352800"/>
            <a:ext cx="4291276" cy="1836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Footer Placeholder 9"/>
          <p:cNvSpPr>
            <a:spLocks noGrp="1"/>
          </p:cNvSpPr>
          <p:nvPr>
            <p:ph type="ftr" sz="quarter" idx="11"/>
          </p:nvPr>
        </p:nvSpPr>
        <p:spPr/>
        <p:txBody>
          <a:bodyPr/>
          <a:lstStyle/>
          <a:p>
            <a:r>
              <a:rPr lang="en-US" smtClean="0">
                <a:solidFill>
                  <a:schemeClr val="bg1"/>
                </a:solidFill>
              </a:rPr>
              <a:t>www.lptindia.com</a:t>
            </a:r>
            <a:endParaRPr lang="en-US">
              <a:solidFill>
                <a:schemeClr val="bg1"/>
              </a:solidFill>
            </a:endParaRPr>
          </a:p>
        </p:txBody>
      </p:sp>
      <p:grpSp>
        <p:nvGrpSpPr>
          <p:cNvPr id="11" name="Group 10"/>
          <p:cNvGrpSpPr/>
          <p:nvPr/>
        </p:nvGrpSpPr>
        <p:grpSpPr>
          <a:xfrm>
            <a:off x="11123612" y="228600"/>
            <a:ext cx="863436" cy="1079296"/>
            <a:chOff x="1350274" y="3355413"/>
            <a:chExt cx="1052740" cy="1315926"/>
          </a:xfrm>
        </p:grpSpPr>
        <p:sp>
          <p:nvSpPr>
            <p:cNvPr id="12" name="Rectangle 11"/>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sp>
        <p:nvSpPr>
          <p:cNvPr id="14" name="Date Placeholder 13"/>
          <p:cNvSpPr>
            <a:spLocks noGrp="1"/>
          </p:cNvSpPr>
          <p:nvPr>
            <p:ph type="dt" sz="half" idx="10"/>
          </p:nvPr>
        </p:nvSpPr>
        <p:spPr/>
        <p:txBody>
          <a:bodyPr/>
          <a:lstStyle/>
          <a:p>
            <a:fld id="{DA6E7B25-207B-4BF9-9E14-26AE3533ADA2}" type="datetime1">
              <a:rPr lang="en-US" smtClean="0">
                <a:solidFill>
                  <a:schemeClr val="bg1"/>
                </a:solidFill>
              </a:rPr>
              <a:t>1/14/2020</a:t>
            </a:fld>
            <a:endParaRPr lang="en-US">
              <a:solidFill>
                <a:schemeClr val="bg1"/>
              </a:solidFill>
            </a:endParaRPr>
          </a:p>
        </p:txBody>
      </p:sp>
      <p:sp>
        <p:nvSpPr>
          <p:cNvPr id="15" name="Slide Number Placeholder 14"/>
          <p:cNvSpPr>
            <a:spLocks noGrp="1"/>
          </p:cNvSpPr>
          <p:nvPr>
            <p:ph type="sldNum" sz="quarter" idx="12"/>
          </p:nvPr>
        </p:nvSpPr>
        <p:spPr/>
        <p:txBody>
          <a:bodyPr/>
          <a:lstStyle/>
          <a:p>
            <a:fld id="{B6F15528-21DE-4FAA-801E-634DDDAF4B2B}" type="slidenum">
              <a:rPr lang="en-US" smtClean="0">
                <a:solidFill>
                  <a:schemeClr val="bg1"/>
                </a:solidFill>
              </a:rPr>
              <a:pPr/>
              <a:t>37</a:t>
            </a:fld>
            <a:endParaRPr lang="en-US">
              <a:solidFill>
                <a:schemeClr val="bg1"/>
              </a:solidFill>
            </a:endParaRPr>
          </a:p>
        </p:txBody>
      </p:sp>
    </p:spTree>
    <p:extLst>
      <p:ext uri="{BB962C8B-B14F-4D97-AF65-F5344CB8AC3E}">
        <p14:creationId xmlns:p14="http://schemas.microsoft.com/office/powerpoint/2010/main" val="36913741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17"/>
          <p:cNvSpPr txBox="1">
            <a:spLocks noGrp="1"/>
          </p:cNvSpPr>
          <p:nvPr>
            <p:ph type="title"/>
          </p:nvPr>
        </p:nvSpPr>
        <p:spPr>
          <a:xfrm>
            <a:off x="714401" y="503838"/>
            <a:ext cx="9036659" cy="689932"/>
          </a:xfrm>
          <a:prstGeom prst="rect">
            <a:avLst/>
          </a:prstGeom>
        </p:spPr>
        <p:txBody>
          <a:bodyPr vert="horz" wrap="square" lIns="0" tIns="12700" rIns="0" bIns="0" rtlCol="0">
            <a:spAutoFit/>
          </a:bodyPr>
          <a:lstStyle/>
          <a:p>
            <a:pPr marL="12700">
              <a:lnSpc>
                <a:spcPct val="100000"/>
              </a:lnSpc>
              <a:spcBef>
                <a:spcPts val="100"/>
              </a:spcBef>
            </a:pPr>
            <a:r>
              <a:rPr lang="en-IN" spc="110" dirty="0">
                <a:solidFill>
                  <a:schemeClr val="bg1"/>
                </a:solidFill>
                <a:latin typeface="Calibri bold" pitchFamily="34" charset="0"/>
                <a:cs typeface="Calibri bold" pitchFamily="34" charset="0"/>
              </a:rPr>
              <a:t>LPT : Our Capability – Engineering</a:t>
            </a:r>
            <a:endParaRPr spc="150" dirty="0">
              <a:solidFill>
                <a:schemeClr val="bg1"/>
              </a:solidFill>
              <a:latin typeface="Calibri bold" pitchFamily="34" charset="0"/>
              <a:cs typeface="Calibri bold" pitchFamily="34" charset="0"/>
            </a:endParaRPr>
          </a:p>
        </p:txBody>
      </p:sp>
      <p:sp>
        <p:nvSpPr>
          <p:cNvPr id="2" name="Rectangle 1"/>
          <p:cNvSpPr/>
          <p:nvPr/>
        </p:nvSpPr>
        <p:spPr>
          <a:xfrm>
            <a:off x="406294" y="1449764"/>
            <a:ext cx="11579384" cy="3000821"/>
          </a:xfrm>
          <a:prstGeom prst="rect">
            <a:avLst/>
          </a:prstGeom>
        </p:spPr>
        <p:txBody>
          <a:bodyPr wrap="square">
            <a:spAutoFit/>
          </a:bodyPr>
          <a:lstStyle/>
          <a:p>
            <a:pPr>
              <a:lnSpc>
                <a:spcPct val="150000"/>
              </a:lnSpc>
            </a:pPr>
            <a:r>
              <a:rPr lang="en-IN" dirty="0">
                <a:solidFill>
                  <a:schemeClr val="bg1"/>
                </a:solidFill>
                <a:latin typeface="Calibri bold" pitchFamily="34" charset="0"/>
                <a:cs typeface="Calibri bold" pitchFamily="34" charset="0"/>
              </a:rPr>
              <a:t>We have experience in designing the products meeting the following Mechanical Design Standards</a:t>
            </a:r>
          </a:p>
          <a:p>
            <a:pPr marL="742950" lvl="1" indent="-285750">
              <a:lnSpc>
                <a:spcPct val="150000"/>
              </a:lnSpc>
              <a:buFont typeface="Wingdings" pitchFamily="2" charset="2"/>
              <a:buChar char="v"/>
            </a:pPr>
            <a:r>
              <a:rPr lang="en-IN" dirty="0">
                <a:solidFill>
                  <a:schemeClr val="bg1"/>
                </a:solidFill>
                <a:latin typeface="Calibri bold" pitchFamily="34" charset="0"/>
                <a:cs typeface="Calibri bold" pitchFamily="34" charset="0"/>
              </a:rPr>
              <a:t>ASME Sec. I, III, III NB</a:t>
            </a:r>
          </a:p>
          <a:p>
            <a:pPr marL="742950" lvl="1" indent="-285750">
              <a:lnSpc>
                <a:spcPct val="150000"/>
              </a:lnSpc>
              <a:buFont typeface="Wingdings" pitchFamily="2" charset="2"/>
              <a:buChar char="v"/>
            </a:pPr>
            <a:r>
              <a:rPr lang="en-IN" dirty="0">
                <a:solidFill>
                  <a:schemeClr val="bg1"/>
                </a:solidFill>
                <a:latin typeface="Calibri bold" pitchFamily="34" charset="0"/>
                <a:cs typeface="Calibri bold" pitchFamily="34" charset="0"/>
              </a:rPr>
              <a:t>ASME Sec. VIII Div. 1-3</a:t>
            </a:r>
          </a:p>
          <a:p>
            <a:pPr marL="742950" lvl="1" indent="-285750">
              <a:lnSpc>
                <a:spcPct val="150000"/>
              </a:lnSpc>
              <a:buFont typeface="Wingdings" pitchFamily="2" charset="2"/>
              <a:buChar char="v"/>
            </a:pPr>
            <a:r>
              <a:rPr lang="en-IN" dirty="0">
                <a:solidFill>
                  <a:schemeClr val="bg1"/>
                </a:solidFill>
                <a:latin typeface="Calibri bold" pitchFamily="34" charset="0"/>
                <a:cs typeface="Calibri bold" pitchFamily="34" charset="0"/>
              </a:rPr>
              <a:t>ASME B 31.3API 660</a:t>
            </a:r>
          </a:p>
          <a:p>
            <a:pPr marL="742950" lvl="1" indent="-285750">
              <a:lnSpc>
                <a:spcPct val="150000"/>
              </a:lnSpc>
              <a:buFont typeface="Wingdings" pitchFamily="2" charset="2"/>
              <a:buChar char="v"/>
            </a:pPr>
            <a:r>
              <a:rPr lang="en-IN" dirty="0">
                <a:solidFill>
                  <a:schemeClr val="bg1"/>
                </a:solidFill>
                <a:latin typeface="Calibri bold" pitchFamily="34" charset="0"/>
                <a:cs typeface="Calibri bold" pitchFamily="34" charset="0"/>
              </a:rPr>
              <a:t>AD </a:t>
            </a:r>
            <a:r>
              <a:rPr lang="en-IN" dirty="0" err="1">
                <a:solidFill>
                  <a:schemeClr val="bg1"/>
                </a:solidFill>
                <a:latin typeface="Calibri bold" pitchFamily="34" charset="0"/>
                <a:cs typeface="Calibri bold" pitchFamily="34" charset="0"/>
              </a:rPr>
              <a:t>Merkblatter</a:t>
            </a:r>
            <a:endParaRPr lang="en-IN" dirty="0">
              <a:solidFill>
                <a:schemeClr val="bg1"/>
              </a:solidFill>
              <a:latin typeface="Calibri bold" pitchFamily="34" charset="0"/>
              <a:cs typeface="Calibri bold" pitchFamily="34" charset="0"/>
            </a:endParaRPr>
          </a:p>
          <a:p>
            <a:pPr marL="742950" lvl="1" indent="-285750">
              <a:lnSpc>
                <a:spcPct val="150000"/>
              </a:lnSpc>
              <a:buFont typeface="Wingdings" pitchFamily="2" charset="2"/>
              <a:buChar char="v"/>
            </a:pPr>
            <a:r>
              <a:rPr lang="en-IN" dirty="0">
                <a:solidFill>
                  <a:schemeClr val="bg1"/>
                </a:solidFill>
                <a:latin typeface="Calibri bold" pitchFamily="34" charset="0"/>
                <a:cs typeface="Calibri bold" pitchFamily="34" charset="0"/>
              </a:rPr>
              <a:t>AD 2000AS 1210</a:t>
            </a:r>
          </a:p>
          <a:p>
            <a:pPr marL="742950" lvl="1" indent="-285750">
              <a:lnSpc>
                <a:spcPct val="150000"/>
              </a:lnSpc>
              <a:buFont typeface="Wingdings" pitchFamily="2" charset="2"/>
              <a:buChar char="v"/>
            </a:pPr>
            <a:r>
              <a:rPr lang="en-IN" dirty="0">
                <a:solidFill>
                  <a:schemeClr val="bg1"/>
                </a:solidFill>
                <a:latin typeface="Calibri bold" pitchFamily="34" charset="0"/>
                <a:cs typeface="Calibri bold" pitchFamily="34" charset="0"/>
              </a:rPr>
              <a:t>IS 2825</a:t>
            </a:r>
          </a:p>
        </p:txBody>
      </p:sp>
      <p:pic>
        <p:nvPicPr>
          <p:cNvPr id="8" name="Picture 6" descr="https://www.truecadd.com/images/product-showcase/mechanical-2d3d-drafting/2d-to-3d-cad-conversion.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535758" y="2146418"/>
            <a:ext cx="6195986" cy="34892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Footer Placeholder 9"/>
          <p:cNvSpPr>
            <a:spLocks noGrp="1"/>
          </p:cNvSpPr>
          <p:nvPr>
            <p:ph type="ftr" sz="quarter" idx="11"/>
          </p:nvPr>
        </p:nvSpPr>
        <p:spPr/>
        <p:txBody>
          <a:bodyPr/>
          <a:lstStyle/>
          <a:p>
            <a:r>
              <a:rPr lang="en-US" smtClean="0">
                <a:solidFill>
                  <a:schemeClr val="bg1"/>
                </a:solidFill>
              </a:rPr>
              <a:t>www.lptindia.com</a:t>
            </a:r>
            <a:endParaRPr lang="en-US">
              <a:solidFill>
                <a:schemeClr val="bg1"/>
              </a:solidFill>
            </a:endParaRPr>
          </a:p>
        </p:txBody>
      </p:sp>
      <p:grpSp>
        <p:nvGrpSpPr>
          <p:cNvPr id="11" name="Group 10"/>
          <p:cNvGrpSpPr/>
          <p:nvPr/>
        </p:nvGrpSpPr>
        <p:grpSpPr>
          <a:xfrm>
            <a:off x="11123612" y="228600"/>
            <a:ext cx="863436" cy="1079296"/>
            <a:chOff x="1350274" y="3355413"/>
            <a:chExt cx="1052740" cy="1315926"/>
          </a:xfrm>
        </p:grpSpPr>
        <p:sp>
          <p:nvSpPr>
            <p:cNvPr id="12" name="Rectangle 11"/>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sp>
        <p:nvSpPr>
          <p:cNvPr id="14" name="Date Placeholder 13"/>
          <p:cNvSpPr>
            <a:spLocks noGrp="1"/>
          </p:cNvSpPr>
          <p:nvPr>
            <p:ph type="dt" sz="half" idx="10"/>
          </p:nvPr>
        </p:nvSpPr>
        <p:spPr/>
        <p:txBody>
          <a:bodyPr/>
          <a:lstStyle/>
          <a:p>
            <a:fld id="{DA6E7B25-207B-4BF9-9E14-26AE3533ADA2}" type="datetime1">
              <a:rPr lang="en-US" smtClean="0">
                <a:solidFill>
                  <a:schemeClr val="bg1"/>
                </a:solidFill>
              </a:rPr>
              <a:t>1/14/2020</a:t>
            </a:fld>
            <a:endParaRPr lang="en-US">
              <a:solidFill>
                <a:schemeClr val="bg1"/>
              </a:solidFill>
            </a:endParaRPr>
          </a:p>
        </p:txBody>
      </p:sp>
      <p:sp>
        <p:nvSpPr>
          <p:cNvPr id="15" name="Slide Number Placeholder 14"/>
          <p:cNvSpPr>
            <a:spLocks noGrp="1"/>
          </p:cNvSpPr>
          <p:nvPr>
            <p:ph type="sldNum" sz="quarter" idx="12"/>
          </p:nvPr>
        </p:nvSpPr>
        <p:spPr/>
        <p:txBody>
          <a:bodyPr/>
          <a:lstStyle/>
          <a:p>
            <a:fld id="{B6F15528-21DE-4FAA-801E-634DDDAF4B2B}" type="slidenum">
              <a:rPr lang="en-US" smtClean="0">
                <a:solidFill>
                  <a:schemeClr val="bg1"/>
                </a:solidFill>
              </a:rPr>
              <a:pPr/>
              <a:t>38</a:t>
            </a:fld>
            <a:endParaRPr lang="en-US">
              <a:solidFill>
                <a:schemeClr val="bg1"/>
              </a:solidFill>
            </a:endParaRPr>
          </a:p>
        </p:txBody>
      </p:sp>
    </p:spTree>
    <p:extLst>
      <p:ext uri="{BB962C8B-B14F-4D97-AF65-F5344CB8AC3E}">
        <p14:creationId xmlns:p14="http://schemas.microsoft.com/office/powerpoint/2010/main" val="32349735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95613" y="1609509"/>
            <a:ext cx="4841600" cy="2585323"/>
          </a:xfrm>
          <a:prstGeom prst="rect">
            <a:avLst/>
          </a:prstGeom>
        </p:spPr>
        <p:txBody>
          <a:bodyPr wrap="square">
            <a:spAutoFit/>
          </a:bodyPr>
          <a:lstStyle/>
          <a:p>
            <a:pPr marL="285750" indent="-285750">
              <a:lnSpc>
                <a:spcPct val="150000"/>
              </a:lnSpc>
              <a:buFont typeface="Wingdings" panose="05000000000000000000" pitchFamily="2" charset="2"/>
              <a:buChar char="v"/>
            </a:pPr>
            <a:r>
              <a:rPr lang="en-IN" b="1" cap="all" dirty="0">
                <a:solidFill>
                  <a:schemeClr val="bg1"/>
                </a:solidFill>
                <a:latin typeface="Calibri Light" pitchFamily="34" charset="0"/>
                <a:cs typeface="Calibri Light" pitchFamily="34" charset="0"/>
              </a:rPr>
              <a:t>HEAVY ENGINEERING Components</a:t>
            </a:r>
          </a:p>
          <a:p>
            <a:pPr marL="285750" indent="-285750">
              <a:lnSpc>
                <a:spcPct val="150000"/>
              </a:lnSpc>
              <a:buFont typeface="Wingdings" panose="05000000000000000000" pitchFamily="2" charset="2"/>
              <a:buChar char="v"/>
            </a:pPr>
            <a:r>
              <a:rPr lang="en-IN" b="1" cap="all" dirty="0">
                <a:solidFill>
                  <a:schemeClr val="bg1"/>
                </a:solidFill>
                <a:latin typeface="Calibri Light" pitchFamily="34" charset="0"/>
                <a:cs typeface="Calibri Light" pitchFamily="34" charset="0"/>
              </a:rPr>
              <a:t>CRUSHING MACHINERY PARTS</a:t>
            </a:r>
          </a:p>
          <a:p>
            <a:pPr marL="285750" indent="-285750">
              <a:lnSpc>
                <a:spcPct val="150000"/>
              </a:lnSpc>
              <a:buFont typeface="Wingdings" panose="05000000000000000000" pitchFamily="2" charset="2"/>
              <a:buChar char="v"/>
            </a:pPr>
            <a:r>
              <a:rPr lang="en-IN" b="1" cap="all" dirty="0">
                <a:solidFill>
                  <a:schemeClr val="bg1"/>
                </a:solidFill>
                <a:latin typeface="Calibri Light" pitchFamily="34" charset="0"/>
                <a:cs typeface="Calibri Light" pitchFamily="34" charset="0"/>
              </a:rPr>
              <a:t>SPECIAL PURPOSE MACHINERIES</a:t>
            </a:r>
          </a:p>
          <a:p>
            <a:pPr marL="285750" indent="-285750">
              <a:lnSpc>
                <a:spcPct val="150000"/>
              </a:lnSpc>
              <a:buFont typeface="Wingdings" panose="05000000000000000000" pitchFamily="2" charset="2"/>
              <a:buChar char="v"/>
            </a:pPr>
            <a:r>
              <a:rPr lang="en-IN" b="1" cap="all" dirty="0">
                <a:solidFill>
                  <a:schemeClr val="bg1"/>
                </a:solidFill>
                <a:latin typeface="Calibri Light" pitchFamily="34" charset="0"/>
                <a:cs typeface="Calibri Light" pitchFamily="34" charset="0"/>
              </a:rPr>
              <a:t>PIPING COMPONENTS</a:t>
            </a:r>
          </a:p>
          <a:p>
            <a:pPr marL="285750" indent="-285750">
              <a:lnSpc>
                <a:spcPct val="150000"/>
              </a:lnSpc>
              <a:buFont typeface="Wingdings" panose="05000000000000000000" pitchFamily="2" charset="2"/>
              <a:buChar char="v"/>
            </a:pPr>
            <a:r>
              <a:rPr lang="en-IN" b="1" cap="all" dirty="0">
                <a:solidFill>
                  <a:schemeClr val="bg1"/>
                </a:solidFill>
                <a:latin typeface="Calibri Light" pitchFamily="34" charset="0"/>
                <a:cs typeface="Calibri Light" pitchFamily="34" charset="0"/>
              </a:rPr>
              <a:t>UTILITY PIPING</a:t>
            </a:r>
          </a:p>
          <a:p>
            <a:pPr marL="285750" indent="-285750">
              <a:lnSpc>
                <a:spcPct val="150000"/>
              </a:lnSpc>
              <a:buFont typeface="Wingdings" panose="05000000000000000000" pitchFamily="2" charset="2"/>
              <a:buChar char="v"/>
            </a:pPr>
            <a:r>
              <a:rPr lang="en-IN" b="1" cap="all" dirty="0">
                <a:solidFill>
                  <a:schemeClr val="bg1"/>
                </a:solidFill>
                <a:latin typeface="Calibri Light" pitchFamily="34" charset="0"/>
                <a:cs typeface="Calibri Light" pitchFamily="34" charset="0"/>
              </a:rPr>
              <a:t>DAMPERS</a:t>
            </a:r>
          </a:p>
        </p:txBody>
      </p:sp>
      <p:sp>
        <p:nvSpPr>
          <p:cNvPr id="2" name="Rectangle 1"/>
          <p:cNvSpPr/>
          <p:nvPr/>
        </p:nvSpPr>
        <p:spPr>
          <a:xfrm>
            <a:off x="6324599" y="1600200"/>
            <a:ext cx="4189413" cy="3416320"/>
          </a:xfrm>
          <a:prstGeom prst="rect">
            <a:avLst/>
          </a:prstGeom>
        </p:spPr>
        <p:txBody>
          <a:bodyPr wrap="square">
            <a:spAutoFit/>
          </a:bodyPr>
          <a:lstStyle/>
          <a:p>
            <a:pPr marL="285750" indent="-285750">
              <a:lnSpc>
                <a:spcPct val="150000"/>
              </a:lnSpc>
              <a:buFont typeface="Wingdings" panose="05000000000000000000" pitchFamily="2" charset="2"/>
              <a:buChar char="v"/>
            </a:pPr>
            <a:r>
              <a:rPr lang="en-IN" b="1" cap="all" dirty="0">
                <a:solidFill>
                  <a:schemeClr val="bg1"/>
                </a:solidFill>
                <a:latin typeface="Calibri Light" pitchFamily="34" charset="0"/>
                <a:cs typeface="Calibri Light" pitchFamily="34" charset="0"/>
              </a:rPr>
              <a:t>FANS</a:t>
            </a:r>
          </a:p>
          <a:p>
            <a:pPr marL="285750" indent="-285750">
              <a:lnSpc>
                <a:spcPct val="150000"/>
              </a:lnSpc>
              <a:buFont typeface="Wingdings" panose="05000000000000000000" pitchFamily="2" charset="2"/>
              <a:buChar char="v"/>
            </a:pPr>
            <a:r>
              <a:rPr lang="en-IN" b="1" cap="all" dirty="0">
                <a:solidFill>
                  <a:schemeClr val="bg1"/>
                </a:solidFill>
                <a:latin typeface="Calibri Light" pitchFamily="34" charset="0"/>
                <a:cs typeface="Calibri Light" pitchFamily="34" charset="0"/>
              </a:rPr>
              <a:t>STATIC EQUIPMENT</a:t>
            </a:r>
          </a:p>
          <a:p>
            <a:pPr marL="285750" indent="-285750">
              <a:lnSpc>
                <a:spcPct val="150000"/>
              </a:lnSpc>
              <a:buFont typeface="Wingdings" panose="05000000000000000000" pitchFamily="2" charset="2"/>
              <a:buChar char="v"/>
            </a:pPr>
            <a:r>
              <a:rPr lang="en-IN" b="1" cap="all" dirty="0">
                <a:solidFill>
                  <a:schemeClr val="bg1"/>
                </a:solidFill>
                <a:latin typeface="Calibri Light" pitchFamily="34" charset="0"/>
                <a:cs typeface="Calibri Light" pitchFamily="34" charset="0"/>
              </a:rPr>
              <a:t>DUCTING</a:t>
            </a:r>
          </a:p>
          <a:p>
            <a:pPr marL="285750" indent="-285750">
              <a:lnSpc>
                <a:spcPct val="150000"/>
              </a:lnSpc>
              <a:buFont typeface="Wingdings" panose="05000000000000000000" pitchFamily="2" charset="2"/>
              <a:buChar char="v"/>
            </a:pPr>
            <a:r>
              <a:rPr lang="en-IN" b="1" cap="all" dirty="0">
                <a:solidFill>
                  <a:schemeClr val="bg1"/>
                </a:solidFill>
                <a:latin typeface="Calibri Light" pitchFamily="34" charset="0"/>
                <a:cs typeface="Calibri Light" pitchFamily="34" charset="0"/>
              </a:rPr>
              <a:t>INDUSTRIAL CHIMNEYS</a:t>
            </a:r>
          </a:p>
          <a:p>
            <a:pPr marL="285750" indent="-285750">
              <a:lnSpc>
                <a:spcPct val="150000"/>
              </a:lnSpc>
              <a:buFont typeface="Wingdings" panose="05000000000000000000" pitchFamily="2" charset="2"/>
              <a:buChar char="v"/>
            </a:pPr>
            <a:r>
              <a:rPr lang="en-IN" b="1" cap="all" dirty="0">
                <a:solidFill>
                  <a:schemeClr val="bg1"/>
                </a:solidFill>
                <a:latin typeface="Calibri Light" pitchFamily="34" charset="0"/>
                <a:cs typeface="Calibri Light" pitchFamily="34" charset="0"/>
              </a:rPr>
              <a:t>BATCHING PLANTS</a:t>
            </a:r>
          </a:p>
          <a:p>
            <a:pPr marL="285750" indent="-285750">
              <a:lnSpc>
                <a:spcPct val="150000"/>
              </a:lnSpc>
              <a:buFont typeface="Wingdings" panose="05000000000000000000" pitchFamily="2" charset="2"/>
              <a:buChar char="v"/>
            </a:pPr>
            <a:r>
              <a:rPr lang="en-IN" b="1" cap="all" dirty="0">
                <a:solidFill>
                  <a:schemeClr val="bg1"/>
                </a:solidFill>
                <a:latin typeface="Calibri Light" pitchFamily="34" charset="0"/>
                <a:cs typeface="Calibri Light" pitchFamily="34" charset="0"/>
              </a:rPr>
              <a:t>HEAT EXCHANGERS</a:t>
            </a:r>
          </a:p>
          <a:p>
            <a:pPr marL="285750" indent="-285750">
              <a:lnSpc>
                <a:spcPct val="150000"/>
              </a:lnSpc>
              <a:buFont typeface="Wingdings" panose="05000000000000000000" pitchFamily="2" charset="2"/>
              <a:buChar char="v"/>
            </a:pPr>
            <a:r>
              <a:rPr lang="en-IN" b="1" cap="all" dirty="0">
                <a:solidFill>
                  <a:schemeClr val="bg1"/>
                </a:solidFill>
                <a:latin typeface="Calibri Light" pitchFamily="34" charset="0"/>
                <a:cs typeface="Calibri Light" pitchFamily="34" charset="0"/>
              </a:rPr>
              <a:t>AIR PRE-HEATERS</a:t>
            </a:r>
          </a:p>
          <a:p>
            <a:pPr marL="285750" indent="-285750">
              <a:lnSpc>
                <a:spcPct val="150000"/>
              </a:lnSpc>
              <a:buFont typeface="Wingdings" panose="05000000000000000000" pitchFamily="2" charset="2"/>
              <a:buChar char="v"/>
            </a:pPr>
            <a:r>
              <a:rPr lang="en-IN" b="1" cap="all" dirty="0">
                <a:solidFill>
                  <a:schemeClr val="bg1"/>
                </a:solidFill>
                <a:latin typeface="Calibri Light" pitchFamily="34" charset="0"/>
                <a:cs typeface="Calibri Light" pitchFamily="34" charset="0"/>
              </a:rPr>
              <a:t>MATERIAL HANDLING EQUIPMENT</a:t>
            </a:r>
          </a:p>
        </p:txBody>
      </p:sp>
      <p:sp>
        <p:nvSpPr>
          <p:cNvPr id="10" name="object 17">
            <a:extLst>
              <a:ext uri="{FF2B5EF4-FFF2-40B4-BE49-F238E27FC236}">
                <a16:creationId xmlns:a16="http://schemas.microsoft.com/office/drawing/2014/main" id="{F183B4D4-C5EE-4008-BEA7-8C0F9FD51AF4}"/>
              </a:ext>
            </a:extLst>
          </p:cNvPr>
          <p:cNvSpPr txBox="1">
            <a:spLocks noGrp="1"/>
          </p:cNvSpPr>
          <p:nvPr>
            <p:ph type="title"/>
          </p:nvPr>
        </p:nvSpPr>
        <p:spPr>
          <a:xfrm>
            <a:off x="714401" y="503838"/>
            <a:ext cx="9036659" cy="689932"/>
          </a:xfrm>
          <a:prstGeom prst="rect">
            <a:avLst/>
          </a:prstGeom>
        </p:spPr>
        <p:txBody>
          <a:bodyPr vert="horz" wrap="square" lIns="0" tIns="12700" rIns="0" bIns="0" rtlCol="0">
            <a:spAutoFit/>
          </a:bodyPr>
          <a:lstStyle/>
          <a:p>
            <a:pPr marL="12700" algn="l">
              <a:lnSpc>
                <a:spcPct val="100000"/>
              </a:lnSpc>
              <a:spcBef>
                <a:spcPts val="100"/>
              </a:spcBef>
            </a:pPr>
            <a:r>
              <a:rPr lang="en-IN" spc="110" dirty="0">
                <a:solidFill>
                  <a:schemeClr val="bg1"/>
                </a:solidFill>
                <a:latin typeface="Calibri bold" pitchFamily="34" charset="0"/>
                <a:cs typeface="Calibri bold" pitchFamily="34" charset="0"/>
              </a:rPr>
              <a:t>LPT : Our Capability – Engineering</a:t>
            </a:r>
            <a:endParaRPr spc="150" dirty="0">
              <a:solidFill>
                <a:schemeClr val="bg1"/>
              </a:solidFill>
              <a:latin typeface="Calibri bold" pitchFamily="34" charset="0"/>
              <a:cs typeface="Calibri bold" pitchFamily="34" charset="0"/>
            </a:endParaRPr>
          </a:p>
        </p:txBody>
      </p:sp>
      <p:sp>
        <p:nvSpPr>
          <p:cNvPr id="9" name="Footer Placeholder 8"/>
          <p:cNvSpPr>
            <a:spLocks noGrp="1"/>
          </p:cNvSpPr>
          <p:nvPr>
            <p:ph type="ftr" sz="quarter" idx="11"/>
          </p:nvPr>
        </p:nvSpPr>
        <p:spPr/>
        <p:txBody>
          <a:bodyPr/>
          <a:lstStyle/>
          <a:p>
            <a:r>
              <a:rPr lang="en-US" smtClean="0">
                <a:solidFill>
                  <a:schemeClr val="bg1"/>
                </a:solidFill>
              </a:rPr>
              <a:t>www.lptindia.com</a:t>
            </a:r>
            <a:endParaRPr lang="en-US">
              <a:solidFill>
                <a:schemeClr val="bg1"/>
              </a:solidFill>
            </a:endParaRPr>
          </a:p>
        </p:txBody>
      </p:sp>
      <p:grpSp>
        <p:nvGrpSpPr>
          <p:cNvPr id="11" name="Group 10"/>
          <p:cNvGrpSpPr/>
          <p:nvPr/>
        </p:nvGrpSpPr>
        <p:grpSpPr>
          <a:xfrm>
            <a:off x="11123612" y="228600"/>
            <a:ext cx="863436" cy="1079296"/>
            <a:chOff x="1350274" y="3355413"/>
            <a:chExt cx="1052740" cy="1315926"/>
          </a:xfrm>
        </p:grpSpPr>
        <p:sp>
          <p:nvSpPr>
            <p:cNvPr id="12" name="Rectangle 11"/>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sp>
        <p:nvSpPr>
          <p:cNvPr id="14" name="Date Placeholder 13"/>
          <p:cNvSpPr>
            <a:spLocks noGrp="1"/>
          </p:cNvSpPr>
          <p:nvPr>
            <p:ph type="dt" sz="half" idx="10"/>
          </p:nvPr>
        </p:nvSpPr>
        <p:spPr/>
        <p:txBody>
          <a:bodyPr/>
          <a:lstStyle/>
          <a:p>
            <a:fld id="{DA6E7B25-207B-4BF9-9E14-26AE3533ADA2}" type="datetime1">
              <a:rPr lang="en-US" smtClean="0">
                <a:solidFill>
                  <a:schemeClr val="bg1"/>
                </a:solidFill>
              </a:rPr>
              <a:t>1/14/2020</a:t>
            </a:fld>
            <a:endParaRPr lang="en-US">
              <a:solidFill>
                <a:schemeClr val="bg1"/>
              </a:solidFill>
            </a:endParaRPr>
          </a:p>
        </p:txBody>
      </p:sp>
      <p:sp>
        <p:nvSpPr>
          <p:cNvPr id="15" name="Slide Number Placeholder 14"/>
          <p:cNvSpPr>
            <a:spLocks noGrp="1"/>
          </p:cNvSpPr>
          <p:nvPr>
            <p:ph type="sldNum" sz="quarter" idx="12"/>
          </p:nvPr>
        </p:nvSpPr>
        <p:spPr/>
        <p:txBody>
          <a:bodyPr/>
          <a:lstStyle/>
          <a:p>
            <a:fld id="{B6F15528-21DE-4FAA-801E-634DDDAF4B2B}" type="slidenum">
              <a:rPr lang="en-US" smtClean="0">
                <a:solidFill>
                  <a:schemeClr val="bg1"/>
                </a:solidFill>
              </a:rPr>
              <a:pPr/>
              <a:t>39</a:t>
            </a:fld>
            <a:endParaRPr lang="en-US">
              <a:solidFill>
                <a:schemeClr val="bg1"/>
              </a:solidFill>
            </a:endParaRPr>
          </a:p>
        </p:txBody>
      </p:sp>
    </p:spTree>
    <p:extLst>
      <p:ext uri="{BB962C8B-B14F-4D97-AF65-F5344CB8AC3E}">
        <p14:creationId xmlns:p14="http://schemas.microsoft.com/office/powerpoint/2010/main" val="23206978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9012" y="1295401"/>
            <a:ext cx="3505200" cy="4247317"/>
          </a:xfrm>
          <a:prstGeom prst="rect">
            <a:avLst/>
          </a:prstGeom>
        </p:spPr>
        <p:txBody>
          <a:bodyPr wrap="square">
            <a:spAutoFit/>
          </a:bodyPr>
          <a:lstStyle/>
          <a:p>
            <a:pPr marL="285750" indent="-285750">
              <a:lnSpc>
                <a:spcPct val="150000"/>
              </a:lnSpc>
              <a:buFont typeface="Wingdings" panose="05000000000000000000" pitchFamily="2" charset="2"/>
              <a:buChar char="v"/>
            </a:pPr>
            <a:r>
              <a:rPr lang="en-US" cap="all" dirty="0">
                <a:solidFill>
                  <a:schemeClr val="bg1"/>
                </a:solidFill>
                <a:latin typeface="Calibri bold" pitchFamily="34" charset="0"/>
                <a:cs typeface="Calibri bold" pitchFamily="34" charset="0"/>
              </a:rPr>
              <a:t>STEEL STRUCTURES</a:t>
            </a:r>
          </a:p>
          <a:p>
            <a:pPr marL="285750" indent="-285750">
              <a:lnSpc>
                <a:spcPct val="150000"/>
              </a:lnSpc>
              <a:buFont typeface="Wingdings" panose="05000000000000000000" pitchFamily="2" charset="2"/>
              <a:buChar char="v"/>
            </a:pPr>
            <a:r>
              <a:rPr lang="en-US" cap="all" dirty="0">
                <a:solidFill>
                  <a:schemeClr val="bg1"/>
                </a:solidFill>
                <a:latin typeface="Calibri bold" pitchFamily="34" charset="0"/>
                <a:cs typeface="Calibri bold" pitchFamily="34" charset="0"/>
              </a:rPr>
              <a:t>TOWER STRUCTURES</a:t>
            </a:r>
          </a:p>
          <a:p>
            <a:pPr marL="285750" indent="-285750">
              <a:lnSpc>
                <a:spcPct val="150000"/>
              </a:lnSpc>
              <a:buFont typeface="Wingdings" panose="05000000000000000000" pitchFamily="2" charset="2"/>
              <a:buChar char="v"/>
            </a:pPr>
            <a:r>
              <a:rPr lang="en-US" cap="all" dirty="0">
                <a:solidFill>
                  <a:schemeClr val="bg1"/>
                </a:solidFill>
                <a:latin typeface="Calibri bold" pitchFamily="34" charset="0"/>
                <a:cs typeface="Calibri bold" pitchFamily="34" charset="0"/>
              </a:rPr>
              <a:t>BASE FRAMES</a:t>
            </a:r>
          </a:p>
          <a:p>
            <a:pPr marL="285750" indent="-285750">
              <a:lnSpc>
                <a:spcPct val="150000"/>
              </a:lnSpc>
              <a:buFont typeface="Wingdings" panose="05000000000000000000" pitchFamily="2" charset="2"/>
              <a:buChar char="v"/>
            </a:pPr>
            <a:r>
              <a:rPr lang="en-US" cap="all" dirty="0">
                <a:solidFill>
                  <a:schemeClr val="bg1"/>
                </a:solidFill>
                <a:latin typeface="Calibri bold" pitchFamily="34" charset="0"/>
                <a:cs typeface="Calibri bold" pitchFamily="34" charset="0"/>
              </a:rPr>
              <a:t>SUPPORT STRUCTURES</a:t>
            </a:r>
          </a:p>
          <a:p>
            <a:pPr marL="285750" indent="-285750">
              <a:lnSpc>
                <a:spcPct val="150000"/>
              </a:lnSpc>
              <a:buFont typeface="Wingdings" panose="05000000000000000000" pitchFamily="2" charset="2"/>
              <a:buChar char="v"/>
            </a:pPr>
            <a:r>
              <a:rPr lang="en-US" cap="all" dirty="0">
                <a:solidFill>
                  <a:schemeClr val="bg1"/>
                </a:solidFill>
                <a:latin typeface="Calibri bold" pitchFamily="34" charset="0"/>
                <a:cs typeface="Calibri bold" pitchFamily="34" charset="0"/>
              </a:rPr>
              <a:t>COLUMNS / BEAMS</a:t>
            </a:r>
          </a:p>
          <a:p>
            <a:pPr marL="285750" indent="-285750">
              <a:lnSpc>
                <a:spcPct val="150000"/>
              </a:lnSpc>
              <a:buFont typeface="Wingdings" panose="05000000000000000000" pitchFamily="2" charset="2"/>
              <a:buChar char="v"/>
            </a:pPr>
            <a:r>
              <a:rPr lang="en-US" cap="all" dirty="0">
                <a:solidFill>
                  <a:schemeClr val="bg1"/>
                </a:solidFill>
                <a:latin typeface="Calibri bold" pitchFamily="34" charset="0"/>
                <a:cs typeface="Calibri bold" pitchFamily="34" charset="0"/>
              </a:rPr>
              <a:t>ELEVATED PLATFORMS</a:t>
            </a:r>
          </a:p>
          <a:p>
            <a:pPr marL="285750" indent="-285750">
              <a:lnSpc>
                <a:spcPct val="150000"/>
              </a:lnSpc>
              <a:buFont typeface="Wingdings" panose="05000000000000000000" pitchFamily="2" charset="2"/>
              <a:buChar char="v"/>
            </a:pPr>
            <a:r>
              <a:rPr lang="en-US" cap="all" dirty="0">
                <a:solidFill>
                  <a:schemeClr val="bg1"/>
                </a:solidFill>
                <a:latin typeface="Calibri bold" pitchFamily="34" charset="0"/>
                <a:cs typeface="Calibri bold" pitchFamily="34" charset="0"/>
              </a:rPr>
              <a:t>SKIDS</a:t>
            </a:r>
          </a:p>
          <a:p>
            <a:pPr marL="285750" indent="-285750">
              <a:lnSpc>
                <a:spcPct val="150000"/>
              </a:lnSpc>
              <a:buFont typeface="Wingdings" panose="05000000000000000000" pitchFamily="2" charset="2"/>
              <a:buChar char="v"/>
            </a:pPr>
            <a:r>
              <a:rPr lang="en-US" cap="all" dirty="0">
                <a:solidFill>
                  <a:schemeClr val="bg1"/>
                </a:solidFill>
                <a:latin typeface="Calibri bold" pitchFamily="34" charset="0"/>
                <a:cs typeface="Calibri bold" pitchFamily="34" charset="0"/>
              </a:rPr>
              <a:t>BRIDGES / GIRDERS</a:t>
            </a:r>
          </a:p>
          <a:p>
            <a:pPr marL="285750" indent="-285750">
              <a:lnSpc>
                <a:spcPct val="150000"/>
              </a:lnSpc>
              <a:buFont typeface="Wingdings" panose="05000000000000000000" pitchFamily="2" charset="2"/>
              <a:buChar char="v"/>
            </a:pPr>
            <a:r>
              <a:rPr lang="en-US" cap="all" dirty="0">
                <a:solidFill>
                  <a:schemeClr val="bg1"/>
                </a:solidFill>
                <a:latin typeface="Calibri bold" pitchFamily="34" charset="0"/>
                <a:cs typeface="Calibri bold" pitchFamily="34" charset="0"/>
              </a:rPr>
              <a:t>STAIR CASES</a:t>
            </a:r>
          </a:p>
          <a:p>
            <a:pPr marL="285750" indent="-285750">
              <a:lnSpc>
                <a:spcPct val="150000"/>
              </a:lnSpc>
              <a:buFont typeface="Wingdings" panose="05000000000000000000" pitchFamily="2" charset="2"/>
              <a:buChar char="v"/>
            </a:pPr>
            <a:r>
              <a:rPr lang="en-US" cap="all" dirty="0">
                <a:solidFill>
                  <a:schemeClr val="bg1"/>
                </a:solidFill>
                <a:latin typeface="Calibri bold" pitchFamily="34" charset="0"/>
                <a:cs typeface="Calibri bold" pitchFamily="34" charset="0"/>
              </a:rPr>
              <a:t>PIPE RACKS</a:t>
            </a:r>
            <a:endParaRPr lang="en-US" i="0" cap="all" dirty="0">
              <a:solidFill>
                <a:schemeClr val="bg1"/>
              </a:solidFill>
              <a:effectLst/>
              <a:latin typeface="Calibri bold" pitchFamily="34" charset="0"/>
              <a:cs typeface="Calibri bold" pitchFamily="34" charset="0"/>
            </a:endParaRPr>
          </a:p>
        </p:txBody>
      </p:sp>
      <p:pic>
        <p:nvPicPr>
          <p:cNvPr id="7170" name="Picture 2" descr="https://5.imimg.com/data5/TM/OD/MY-453520/sheet-metal-base-frames-500x500.jpg"/>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t="11200" b="8800"/>
          <a:stretch/>
        </p:blipFill>
        <p:spPr bwMode="auto">
          <a:xfrm>
            <a:off x="4418012" y="1676400"/>
            <a:ext cx="5851170" cy="351161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9" name="object 17">
            <a:extLst>
              <a:ext uri="{FF2B5EF4-FFF2-40B4-BE49-F238E27FC236}">
                <a16:creationId xmlns:a16="http://schemas.microsoft.com/office/drawing/2014/main" id="{97170060-98A2-4D16-9C73-B58FFDBB2E56}"/>
              </a:ext>
            </a:extLst>
          </p:cNvPr>
          <p:cNvSpPr txBox="1">
            <a:spLocks noGrp="1"/>
          </p:cNvSpPr>
          <p:nvPr>
            <p:ph type="title"/>
          </p:nvPr>
        </p:nvSpPr>
        <p:spPr>
          <a:xfrm>
            <a:off x="714401" y="503838"/>
            <a:ext cx="9036659" cy="689932"/>
          </a:xfrm>
          <a:prstGeom prst="rect">
            <a:avLst/>
          </a:prstGeom>
        </p:spPr>
        <p:txBody>
          <a:bodyPr vert="horz" wrap="square" lIns="0" tIns="12700" rIns="0" bIns="0" rtlCol="0">
            <a:spAutoFit/>
          </a:bodyPr>
          <a:lstStyle/>
          <a:p>
            <a:pPr marL="12700">
              <a:lnSpc>
                <a:spcPct val="100000"/>
              </a:lnSpc>
              <a:spcBef>
                <a:spcPts val="100"/>
              </a:spcBef>
            </a:pPr>
            <a:r>
              <a:rPr lang="en-IN" spc="110" dirty="0">
                <a:solidFill>
                  <a:schemeClr val="bg1"/>
                </a:solidFill>
                <a:latin typeface="Calibri bold" pitchFamily="34" charset="0"/>
                <a:cs typeface="Calibri bold" pitchFamily="34" charset="0"/>
              </a:rPr>
              <a:t>LPT : Our Capability – Engineering</a:t>
            </a:r>
            <a:endParaRPr spc="150" dirty="0">
              <a:solidFill>
                <a:schemeClr val="bg1"/>
              </a:solidFill>
              <a:latin typeface="Calibri bold" pitchFamily="34" charset="0"/>
              <a:cs typeface="Calibri bold" pitchFamily="34" charset="0"/>
            </a:endParaRPr>
          </a:p>
        </p:txBody>
      </p:sp>
      <p:sp>
        <p:nvSpPr>
          <p:cNvPr id="8" name="Footer Placeholder 7"/>
          <p:cNvSpPr>
            <a:spLocks noGrp="1"/>
          </p:cNvSpPr>
          <p:nvPr>
            <p:ph type="ftr" sz="quarter" idx="11"/>
          </p:nvPr>
        </p:nvSpPr>
        <p:spPr/>
        <p:txBody>
          <a:bodyPr/>
          <a:lstStyle/>
          <a:p>
            <a:r>
              <a:rPr lang="en-US" smtClean="0">
                <a:solidFill>
                  <a:schemeClr val="bg1"/>
                </a:solidFill>
              </a:rPr>
              <a:t>www.lptindia.com</a:t>
            </a:r>
            <a:endParaRPr lang="en-US">
              <a:solidFill>
                <a:schemeClr val="bg1"/>
              </a:solidFill>
            </a:endParaRPr>
          </a:p>
        </p:txBody>
      </p:sp>
      <p:grpSp>
        <p:nvGrpSpPr>
          <p:cNvPr id="10" name="Group 9"/>
          <p:cNvGrpSpPr/>
          <p:nvPr/>
        </p:nvGrpSpPr>
        <p:grpSpPr>
          <a:xfrm>
            <a:off x="11123612" y="228600"/>
            <a:ext cx="863436" cy="1079296"/>
            <a:chOff x="1350274" y="3355413"/>
            <a:chExt cx="1052740" cy="1315926"/>
          </a:xfrm>
        </p:grpSpPr>
        <p:sp>
          <p:nvSpPr>
            <p:cNvPr id="11" name="Rectangle 10"/>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sp>
        <p:nvSpPr>
          <p:cNvPr id="13" name="Date Placeholder 12"/>
          <p:cNvSpPr>
            <a:spLocks noGrp="1"/>
          </p:cNvSpPr>
          <p:nvPr>
            <p:ph type="dt" sz="half" idx="10"/>
          </p:nvPr>
        </p:nvSpPr>
        <p:spPr/>
        <p:txBody>
          <a:bodyPr/>
          <a:lstStyle/>
          <a:p>
            <a:fld id="{DA6E7B25-207B-4BF9-9E14-26AE3533ADA2}" type="datetime1">
              <a:rPr lang="en-US" smtClean="0">
                <a:solidFill>
                  <a:schemeClr val="bg1"/>
                </a:solidFill>
              </a:rPr>
              <a:t>1/14/2020</a:t>
            </a:fld>
            <a:endParaRPr lang="en-US">
              <a:solidFill>
                <a:schemeClr val="bg1"/>
              </a:solidFill>
            </a:endParaRPr>
          </a:p>
        </p:txBody>
      </p:sp>
      <p:sp>
        <p:nvSpPr>
          <p:cNvPr id="14" name="Slide Number Placeholder 13"/>
          <p:cNvSpPr>
            <a:spLocks noGrp="1"/>
          </p:cNvSpPr>
          <p:nvPr>
            <p:ph type="sldNum" sz="quarter" idx="12"/>
          </p:nvPr>
        </p:nvSpPr>
        <p:spPr/>
        <p:txBody>
          <a:bodyPr/>
          <a:lstStyle/>
          <a:p>
            <a:fld id="{B6F15528-21DE-4FAA-801E-634DDDAF4B2B}" type="slidenum">
              <a:rPr lang="en-US" smtClean="0">
                <a:solidFill>
                  <a:schemeClr val="bg1"/>
                </a:solidFill>
              </a:rPr>
              <a:pPr/>
              <a:t>40</a:t>
            </a:fld>
            <a:endParaRPr lang="en-US">
              <a:solidFill>
                <a:schemeClr val="bg1"/>
              </a:solidFill>
            </a:endParaRPr>
          </a:p>
        </p:txBody>
      </p:sp>
    </p:spTree>
    <p:extLst>
      <p:ext uri="{BB962C8B-B14F-4D97-AF65-F5344CB8AC3E}">
        <p14:creationId xmlns:p14="http://schemas.microsoft.com/office/powerpoint/2010/main" val="1030853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17">
            <a:extLst>
              <a:ext uri="{FF2B5EF4-FFF2-40B4-BE49-F238E27FC236}">
                <a16:creationId xmlns:a16="http://schemas.microsoft.com/office/drawing/2014/main" id="{E6973F6B-6684-48AA-8081-8D643E01A029}"/>
              </a:ext>
            </a:extLst>
          </p:cNvPr>
          <p:cNvSpPr txBox="1">
            <a:spLocks noGrp="1"/>
          </p:cNvSpPr>
          <p:nvPr>
            <p:ph type="title"/>
          </p:nvPr>
        </p:nvSpPr>
        <p:spPr>
          <a:xfrm>
            <a:off x="714401" y="503839"/>
            <a:ext cx="9036659" cy="689932"/>
          </a:xfrm>
          <a:prstGeom prst="rect">
            <a:avLst/>
          </a:prstGeom>
        </p:spPr>
        <p:txBody>
          <a:bodyPr vert="horz" wrap="square" lIns="0" tIns="12700" rIns="0" bIns="0" rtlCol="0">
            <a:spAutoFit/>
          </a:bodyPr>
          <a:lstStyle/>
          <a:p>
            <a:pPr marL="12700" algn="l">
              <a:lnSpc>
                <a:spcPct val="100000"/>
              </a:lnSpc>
              <a:spcBef>
                <a:spcPts val="100"/>
              </a:spcBef>
            </a:pPr>
            <a:r>
              <a:rPr lang="en-IN" spc="110" dirty="0">
                <a:solidFill>
                  <a:schemeClr val="bg1"/>
                </a:solidFill>
                <a:latin typeface="Calibri bold" pitchFamily="34" charset="0"/>
                <a:cs typeface="Calibri bold" pitchFamily="34" charset="0"/>
              </a:rPr>
              <a:t>LPT : Our Capability – Testing</a:t>
            </a:r>
            <a:endParaRPr spc="150" dirty="0">
              <a:solidFill>
                <a:schemeClr val="bg1"/>
              </a:solidFill>
              <a:latin typeface="Calibri bold" pitchFamily="34" charset="0"/>
              <a:cs typeface="Calibri bold" pitchFamily="34" charset="0"/>
            </a:endParaRPr>
          </a:p>
        </p:txBody>
      </p:sp>
      <p:sp>
        <p:nvSpPr>
          <p:cNvPr id="3" name="Rectangle 2"/>
          <p:cNvSpPr/>
          <p:nvPr/>
        </p:nvSpPr>
        <p:spPr>
          <a:xfrm>
            <a:off x="714401" y="1295401"/>
            <a:ext cx="10864983" cy="4247317"/>
          </a:xfrm>
          <a:prstGeom prst="rect">
            <a:avLst/>
          </a:prstGeom>
        </p:spPr>
        <p:txBody>
          <a:bodyPr wrap="square">
            <a:spAutoFit/>
          </a:bodyPr>
          <a:lstStyle/>
          <a:p>
            <a:pPr marL="285750" indent="-285750">
              <a:lnSpc>
                <a:spcPct val="150000"/>
              </a:lnSpc>
              <a:buFont typeface="Wingdings" pitchFamily="2" charset="2"/>
              <a:buChar char="v"/>
            </a:pPr>
            <a:r>
              <a:rPr lang="en-IN" dirty="0">
                <a:solidFill>
                  <a:schemeClr val="bg1"/>
                </a:solidFill>
                <a:latin typeface="Calibri bold" pitchFamily="34" charset="0"/>
                <a:cs typeface="Calibri bold" pitchFamily="34" charset="0"/>
              </a:rPr>
              <a:t>Radiography Enclosure of 100 Curie class (8.5 m x 14.4 m x 6 m).</a:t>
            </a:r>
          </a:p>
          <a:p>
            <a:pPr marL="285750" indent="-285750">
              <a:lnSpc>
                <a:spcPct val="150000"/>
              </a:lnSpc>
              <a:buFont typeface="Wingdings" pitchFamily="2" charset="2"/>
              <a:buChar char="v"/>
            </a:pPr>
            <a:r>
              <a:rPr lang="en-IN" dirty="0">
                <a:solidFill>
                  <a:schemeClr val="bg1"/>
                </a:solidFill>
                <a:latin typeface="Calibri bold" pitchFamily="34" charset="0"/>
                <a:cs typeface="Calibri bold" pitchFamily="34" charset="0"/>
              </a:rPr>
              <a:t>Inspection and testing facilities like Mass Spectrometer and </a:t>
            </a:r>
            <a:r>
              <a:rPr lang="en-IN" dirty="0" err="1">
                <a:solidFill>
                  <a:schemeClr val="bg1"/>
                </a:solidFill>
                <a:latin typeface="Calibri bold" pitchFamily="34" charset="0"/>
                <a:cs typeface="Calibri bold" pitchFamily="34" charset="0"/>
              </a:rPr>
              <a:t>Boroscope</a:t>
            </a:r>
            <a:r>
              <a:rPr lang="en-IN" dirty="0">
                <a:solidFill>
                  <a:schemeClr val="bg1"/>
                </a:solidFill>
                <a:latin typeface="Calibri bold" pitchFamily="34" charset="0"/>
                <a:cs typeface="Calibri bold" pitchFamily="34" charset="0"/>
              </a:rPr>
              <a:t> for internal inspection (</a:t>
            </a:r>
            <a:r>
              <a:rPr lang="nl-NL" dirty="0">
                <a:solidFill>
                  <a:schemeClr val="bg1"/>
                </a:solidFill>
                <a:latin typeface="Calibri bold" pitchFamily="34" charset="0"/>
                <a:cs typeface="Calibri bold" pitchFamily="34" charset="0"/>
              </a:rPr>
              <a:t>DIN-7168 EN-1991 &amp; IS2102:1993</a:t>
            </a:r>
            <a:r>
              <a:rPr lang="en-IN" dirty="0">
                <a:solidFill>
                  <a:schemeClr val="bg1"/>
                </a:solidFill>
                <a:latin typeface="Calibri bold" pitchFamily="34" charset="0"/>
                <a:cs typeface="Calibri bold" pitchFamily="34" charset="0"/>
              </a:rPr>
              <a:t>).</a:t>
            </a:r>
          </a:p>
          <a:p>
            <a:pPr marL="285750" indent="-285750">
              <a:lnSpc>
                <a:spcPct val="150000"/>
              </a:lnSpc>
              <a:buFont typeface="Wingdings" pitchFamily="2" charset="2"/>
              <a:buChar char="v"/>
            </a:pPr>
            <a:r>
              <a:rPr lang="en-IN" dirty="0">
                <a:solidFill>
                  <a:schemeClr val="bg1"/>
                </a:solidFill>
                <a:latin typeface="Calibri bold" pitchFamily="34" charset="0"/>
                <a:cs typeface="Calibri bold" pitchFamily="34" charset="0"/>
              </a:rPr>
              <a:t>Leak Test under Differential Air Pressure.</a:t>
            </a:r>
          </a:p>
          <a:p>
            <a:pPr marL="285750" indent="-285750">
              <a:lnSpc>
                <a:spcPct val="150000"/>
              </a:lnSpc>
              <a:buFont typeface="Wingdings" pitchFamily="2" charset="2"/>
              <a:buChar char="v"/>
            </a:pPr>
            <a:r>
              <a:rPr lang="en-IN" dirty="0">
                <a:solidFill>
                  <a:schemeClr val="bg1"/>
                </a:solidFill>
                <a:latin typeface="Calibri bold" pitchFamily="34" charset="0"/>
                <a:cs typeface="Calibri bold" pitchFamily="34" charset="0"/>
              </a:rPr>
              <a:t>Special Technique to check error profile in Gears.</a:t>
            </a:r>
          </a:p>
          <a:p>
            <a:pPr marL="285750" indent="-285750">
              <a:lnSpc>
                <a:spcPct val="150000"/>
              </a:lnSpc>
              <a:buFont typeface="Wingdings" pitchFamily="2" charset="2"/>
              <a:buChar char="v"/>
            </a:pPr>
            <a:r>
              <a:rPr lang="en-IN" dirty="0">
                <a:solidFill>
                  <a:schemeClr val="bg1"/>
                </a:solidFill>
                <a:latin typeface="Calibri bold" pitchFamily="34" charset="0"/>
                <a:cs typeface="Calibri bold" pitchFamily="34" charset="0"/>
              </a:rPr>
              <a:t>In-house Chemical (</a:t>
            </a:r>
            <a:r>
              <a:rPr lang="nl-NL" dirty="0">
                <a:solidFill>
                  <a:schemeClr val="bg1"/>
                </a:solidFill>
                <a:latin typeface="Calibri bold" pitchFamily="34" charset="0"/>
                <a:cs typeface="Calibri bold" pitchFamily="34" charset="0"/>
              </a:rPr>
              <a:t>ASTM A751</a:t>
            </a:r>
            <a:r>
              <a:rPr lang="en-IN" dirty="0">
                <a:solidFill>
                  <a:schemeClr val="bg1"/>
                </a:solidFill>
                <a:latin typeface="Calibri bold" pitchFamily="34" charset="0"/>
                <a:cs typeface="Calibri bold" pitchFamily="34" charset="0"/>
              </a:rPr>
              <a:t>) &amp; Mechanical testing laboratory (</a:t>
            </a:r>
            <a:r>
              <a:rPr lang="nl-NL" dirty="0">
                <a:solidFill>
                  <a:schemeClr val="bg1"/>
                </a:solidFill>
                <a:latin typeface="Calibri bold" pitchFamily="34" charset="0"/>
                <a:cs typeface="Calibri bold" pitchFamily="34" charset="0"/>
              </a:rPr>
              <a:t>ASTM-D-2794</a:t>
            </a:r>
            <a:r>
              <a:rPr lang="en-IN" dirty="0">
                <a:solidFill>
                  <a:schemeClr val="bg1"/>
                </a:solidFill>
                <a:latin typeface="Calibri bold" pitchFamily="34" charset="0"/>
                <a:cs typeface="Calibri bold" pitchFamily="34" charset="0"/>
              </a:rPr>
              <a:t>).</a:t>
            </a:r>
          </a:p>
          <a:p>
            <a:pPr marL="285750" indent="-285750">
              <a:lnSpc>
                <a:spcPct val="150000"/>
              </a:lnSpc>
              <a:buFont typeface="Wingdings" pitchFamily="2" charset="2"/>
              <a:buChar char="v"/>
            </a:pPr>
            <a:r>
              <a:rPr lang="en-IN" dirty="0">
                <a:solidFill>
                  <a:schemeClr val="bg1"/>
                </a:solidFill>
                <a:latin typeface="Calibri bold" pitchFamily="34" charset="0"/>
                <a:cs typeface="Calibri bold" pitchFamily="34" charset="0"/>
              </a:rPr>
              <a:t>Salt Spray (</a:t>
            </a:r>
            <a:r>
              <a:rPr lang="nl-NL" dirty="0">
                <a:solidFill>
                  <a:schemeClr val="bg1"/>
                </a:solidFill>
                <a:latin typeface="Calibri bold" pitchFamily="34" charset="0"/>
                <a:cs typeface="Calibri bold" pitchFamily="34" charset="0"/>
              </a:rPr>
              <a:t>ASTM-B-117</a:t>
            </a:r>
            <a:r>
              <a:rPr lang="en-IN" dirty="0">
                <a:solidFill>
                  <a:schemeClr val="bg1"/>
                </a:solidFill>
                <a:latin typeface="Calibri bold" pitchFamily="34" charset="0"/>
                <a:cs typeface="Calibri bold" pitchFamily="34" charset="0"/>
              </a:rPr>
              <a:t>) &amp; Conical Test (</a:t>
            </a:r>
            <a:r>
              <a:rPr lang="nl-NL" dirty="0">
                <a:solidFill>
                  <a:schemeClr val="bg1"/>
                </a:solidFill>
                <a:latin typeface="Calibri bold" pitchFamily="34" charset="0"/>
                <a:cs typeface="Calibri bold" pitchFamily="34" charset="0"/>
              </a:rPr>
              <a:t>ASTM-D-522</a:t>
            </a:r>
            <a:r>
              <a:rPr lang="en-IN" dirty="0">
                <a:solidFill>
                  <a:schemeClr val="bg1"/>
                </a:solidFill>
                <a:latin typeface="Calibri bold" pitchFamily="34" charset="0"/>
                <a:cs typeface="Calibri bold" pitchFamily="34" charset="0"/>
              </a:rPr>
              <a:t>), Cross Cut Test (</a:t>
            </a:r>
            <a:r>
              <a:rPr lang="nl-NL" dirty="0">
                <a:solidFill>
                  <a:schemeClr val="bg1"/>
                </a:solidFill>
                <a:latin typeface="Calibri bold" pitchFamily="34" charset="0"/>
                <a:cs typeface="Calibri bold" pitchFamily="34" charset="0"/>
              </a:rPr>
              <a:t>IS-101</a:t>
            </a:r>
            <a:r>
              <a:rPr lang="en-IN" dirty="0">
                <a:solidFill>
                  <a:schemeClr val="bg1"/>
                </a:solidFill>
                <a:latin typeface="Calibri bold" pitchFamily="34" charset="0"/>
                <a:cs typeface="Calibri bold" pitchFamily="34" charset="0"/>
              </a:rPr>
              <a:t>) for Special Processes (</a:t>
            </a:r>
            <a:r>
              <a:rPr lang="nl-NL" dirty="0">
                <a:solidFill>
                  <a:schemeClr val="bg1"/>
                </a:solidFill>
                <a:latin typeface="Calibri bold" pitchFamily="34" charset="0"/>
                <a:cs typeface="Calibri bold" pitchFamily="34" charset="0"/>
              </a:rPr>
              <a:t>ASTM B 1654</a:t>
            </a:r>
            <a:r>
              <a:rPr lang="en-IN" dirty="0">
                <a:solidFill>
                  <a:schemeClr val="bg1"/>
                </a:solidFill>
                <a:latin typeface="Calibri bold" pitchFamily="34" charset="0"/>
                <a:cs typeface="Calibri bold" pitchFamily="34" charset="0"/>
              </a:rPr>
              <a:t>).</a:t>
            </a:r>
          </a:p>
          <a:p>
            <a:pPr marL="285750" indent="-285750">
              <a:lnSpc>
                <a:spcPct val="150000"/>
              </a:lnSpc>
              <a:buFont typeface="Wingdings" pitchFamily="2" charset="2"/>
              <a:buChar char="v"/>
            </a:pPr>
            <a:r>
              <a:rPr lang="en-IN" dirty="0">
                <a:solidFill>
                  <a:schemeClr val="bg1"/>
                </a:solidFill>
                <a:latin typeface="Calibri bold" pitchFamily="34" charset="0"/>
                <a:cs typeface="Calibri bold" pitchFamily="34" charset="0"/>
              </a:rPr>
              <a:t>PMI Alloy Analyser.</a:t>
            </a:r>
          </a:p>
          <a:p>
            <a:pPr marL="285750" indent="-285750">
              <a:lnSpc>
                <a:spcPct val="150000"/>
              </a:lnSpc>
              <a:buFont typeface="Wingdings" pitchFamily="2" charset="2"/>
              <a:buChar char="v"/>
            </a:pPr>
            <a:r>
              <a:rPr lang="en-IN" dirty="0">
                <a:solidFill>
                  <a:schemeClr val="bg1"/>
                </a:solidFill>
                <a:latin typeface="Calibri bold" pitchFamily="34" charset="0"/>
                <a:cs typeface="Calibri bold" pitchFamily="34" charset="0"/>
              </a:rPr>
              <a:t>Qualified Level-II &amp; Level-III personnel available to handle all NDT procedures.</a:t>
            </a:r>
          </a:p>
        </p:txBody>
      </p:sp>
      <p:sp>
        <p:nvSpPr>
          <p:cNvPr id="9" name="Footer Placeholder 8"/>
          <p:cNvSpPr>
            <a:spLocks noGrp="1"/>
          </p:cNvSpPr>
          <p:nvPr>
            <p:ph type="ftr" sz="quarter" idx="11"/>
          </p:nvPr>
        </p:nvSpPr>
        <p:spPr/>
        <p:txBody>
          <a:bodyPr/>
          <a:lstStyle/>
          <a:p>
            <a:r>
              <a:rPr lang="en-US" smtClean="0">
                <a:solidFill>
                  <a:schemeClr val="bg1"/>
                </a:solidFill>
              </a:rPr>
              <a:t>www.lptindia.com</a:t>
            </a:r>
            <a:endParaRPr lang="en-US">
              <a:solidFill>
                <a:schemeClr val="bg1"/>
              </a:solidFill>
            </a:endParaRPr>
          </a:p>
        </p:txBody>
      </p:sp>
      <p:grpSp>
        <p:nvGrpSpPr>
          <p:cNvPr id="10" name="Group 9"/>
          <p:cNvGrpSpPr/>
          <p:nvPr/>
        </p:nvGrpSpPr>
        <p:grpSpPr>
          <a:xfrm>
            <a:off x="11123612" y="228600"/>
            <a:ext cx="863436" cy="1079296"/>
            <a:chOff x="1350274" y="3355413"/>
            <a:chExt cx="1052740" cy="1315926"/>
          </a:xfrm>
        </p:grpSpPr>
        <p:sp>
          <p:nvSpPr>
            <p:cNvPr id="11" name="Rectangle 10"/>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sp>
        <p:nvSpPr>
          <p:cNvPr id="13" name="Date Placeholder 12"/>
          <p:cNvSpPr>
            <a:spLocks noGrp="1"/>
          </p:cNvSpPr>
          <p:nvPr>
            <p:ph type="dt" sz="half" idx="10"/>
          </p:nvPr>
        </p:nvSpPr>
        <p:spPr/>
        <p:txBody>
          <a:bodyPr/>
          <a:lstStyle/>
          <a:p>
            <a:fld id="{DA6E7B25-207B-4BF9-9E14-26AE3533ADA2}" type="datetime1">
              <a:rPr lang="en-US" smtClean="0">
                <a:solidFill>
                  <a:schemeClr val="bg1"/>
                </a:solidFill>
              </a:rPr>
              <a:t>1/14/2020</a:t>
            </a:fld>
            <a:endParaRPr lang="en-US">
              <a:solidFill>
                <a:schemeClr val="bg1"/>
              </a:solidFill>
            </a:endParaRPr>
          </a:p>
        </p:txBody>
      </p:sp>
      <p:sp>
        <p:nvSpPr>
          <p:cNvPr id="14" name="Slide Number Placeholder 13"/>
          <p:cNvSpPr>
            <a:spLocks noGrp="1"/>
          </p:cNvSpPr>
          <p:nvPr>
            <p:ph type="sldNum" sz="quarter" idx="12"/>
          </p:nvPr>
        </p:nvSpPr>
        <p:spPr/>
        <p:txBody>
          <a:bodyPr/>
          <a:lstStyle/>
          <a:p>
            <a:fld id="{B6F15528-21DE-4FAA-801E-634DDDAF4B2B}" type="slidenum">
              <a:rPr lang="en-US" smtClean="0">
                <a:solidFill>
                  <a:schemeClr val="bg1"/>
                </a:solidFill>
              </a:rPr>
              <a:pPr/>
              <a:t>41</a:t>
            </a:fld>
            <a:endParaRPr lang="en-US">
              <a:solidFill>
                <a:schemeClr val="bg1"/>
              </a:solidFill>
            </a:endParaRPr>
          </a:p>
        </p:txBody>
      </p:sp>
    </p:spTree>
    <p:extLst>
      <p:ext uri="{BB962C8B-B14F-4D97-AF65-F5344CB8AC3E}">
        <p14:creationId xmlns:p14="http://schemas.microsoft.com/office/powerpoint/2010/main" val="33295968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p:cNvSpPr/>
          <p:nvPr/>
        </p:nvSpPr>
        <p:spPr>
          <a:xfrm>
            <a:off x="8380412" y="990600"/>
            <a:ext cx="13716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ttps://encrypted-tbn0.gstatic.com/images?q=tbn:ANd9GcRbXAgwOspZBbnXkg68Ai6swb6IYacPSE0qIo-19BWu7OtjXYIig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94012" y="1219200"/>
            <a:ext cx="1581848" cy="648000"/>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
          <p:cNvSpPr txBox="1">
            <a:spLocks noGrp="1"/>
          </p:cNvSpPr>
          <p:nvPr>
            <p:ph type="title"/>
          </p:nvPr>
        </p:nvSpPr>
        <p:spPr>
          <a:xfrm>
            <a:off x="379412" y="304800"/>
            <a:ext cx="7292134" cy="689932"/>
          </a:xfrm>
          <a:prstGeom prst="rect">
            <a:avLst/>
          </a:prstGeom>
        </p:spPr>
        <p:txBody>
          <a:bodyPr vert="horz" wrap="square" lIns="0" tIns="12700" rIns="0" bIns="0" rtlCol="0">
            <a:spAutoFit/>
          </a:bodyPr>
          <a:lstStyle/>
          <a:p>
            <a:pPr marL="12700" algn="l">
              <a:lnSpc>
                <a:spcPct val="100000"/>
              </a:lnSpc>
              <a:spcBef>
                <a:spcPts val="100"/>
              </a:spcBef>
            </a:pPr>
            <a:r>
              <a:rPr lang="en-US" spc="135" dirty="0">
                <a:solidFill>
                  <a:schemeClr val="bg1"/>
                </a:solidFill>
                <a:latin typeface="Calibri bold" pitchFamily="34" charset="0"/>
                <a:cs typeface="Calibri bold" pitchFamily="34" charset="0"/>
              </a:rPr>
              <a:t>LPT : </a:t>
            </a:r>
            <a:r>
              <a:rPr spc="135" dirty="0">
                <a:solidFill>
                  <a:schemeClr val="bg1"/>
                </a:solidFill>
                <a:latin typeface="Calibri bold" pitchFamily="34" charset="0"/>
                <a:cs typeface="Calibri bold" pitchFamily="34" charset="0"/>
              </a:rPr>
              <a:t>Achievements</a:t>
            </a:r>
          </a:p>
        </p:txBody>
      </p:sp>
      <p:sp>
        <p:nvSpPr>
          <p:cNvPr id="3" name="object 3"/>
          <p:cNvSpPr/>
          <p:nvPr/>
        </p:nvSpPr>
        <p:spPr>
          <a:xfrm>
            <a:off x="5313820" y="2921889"/>
            <a:ext cx="1562201" cy="1171194"/>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latin typeface="Arial" panose="020B0604020202020204" pitchFamily="34" charset="0"/>
              <a:cs typeface="Arial" panose="020B0604020202020204" pitchFamily="34" charset="0"/>
            </a:endParaRPr>
          </a:p>
        </p:txBody>
      </p:sp>
      <p:sp>
        <p:nvSpPr>
          <p:cNvPr id="7" name="object 7"/>
          <p:cNvSpPr/>
          <p:nvPr/>
        </p:nvSpPr>
        <p:spPr>
          <a:xfrm>
            <a:off x="6577155" y="2819780"/>
            <a:ext cx="394444" cy="326390"/>
          </a:xfrm>
          <a:custGeom>
            <a:avLst/>
            <a:gdLst/>
            <a:ahLst/>
            <a:cxnLst/>
            <a:rect l="l" t="t" r="r" b="b"/>
            <a:pathLst>
              <a:path w="295910" h="326389">
                <a:moveTo>
                  <a:pt x="47117" y="0"/>
                </a:moveTo>
                <a:lnTo>
                  <a:pt x="96774" y="62357"/>
                </a:lnTo>
                <a:lnTo>
                  <a:pt x="0" y="139573"/>
                </a:lnTo>
                <a:lnTo>
                  <a:pt x="148971" y="326390"/>
                </a:lnTo>
                <a:lnTo>
                  <a:pt x="245745" y="249174"/>
                </a:lnTo>
                <a:lnTo>
                  <a:pt x="288106" y="249174"/>
                </a:lnTo>
                <a:lnTo>
                  <a:pt x="268097" y="78486"/>
                </a:lnTo>
                <a:lnTo>
                  <a:pt x="47117" y="0"/>
                </a:lnTo>
                <a:close/>
              </a:path>
              <a:path w="295910" h="326389">
                <a:moveTo>
                  <a:pt x="288106" y="249174"/>
                </a:moveTo>
                <a:lnTo>
                  <a:pt x="245745" y="249174"/>
                </a:lnTo>
                <a:lnTo>
                  <a:pt x="295401" y="311404"/>
                </a:lnTo>
                <a:lnTo>
                  <a:pt x="288106" y="249174"/>
                </a:lnTo>
                <a:close/>
              </a:path>
            </a:pathLst>
          </a:custGeom>
          <a:solidFill>
            <a:schemeClr val="accent6"/>
          </a:solid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8" name="object 8"/>
          <p:cNvSpPr/>
          <p:nvPr/>
        </p:nvSpPr>
        <p:spPr>
          <a:xfrm>
            <a:off x="6624188" y="1887150"/>
            <a:ext cx="1405101" cy="1054100"/>
          </a:xfrm>
          <a:custGeom>
            <a:avLst/>
            <a:gdLst/>
            <a:ahLst/>
            <a:cxnLst/>
            <a:rect l="l" t="t" r="r" b="b"/>
            <a:pathLst>
              <a:path w="1054100" h="1054100">
                <a:moveTo>
                  <a:pt x="526923" y="0"/>
                </a:moveTo>
                <a:lnTo>
                  <a:pt x="478970" y="2153"/>
                </a:lnTo>
                <a:lnTo>
                  <a:pt x="432222" y="8491"/>
                </a:lnTo>
                <a:lnTo>
                  <a:pt x="386864" y="18825"/>
                </a:lnTo>
                <a:lnTo>
                  <a:pt x="343084" y="32971"/>
                </a:lnTo>
                <a:lnTo>
                  <a:pt x="301067" y="50742"/>
                </a:lnTo>
                <a:lnTo>
                  <a:pt x="260999" y="71952"/>
                </a:lnTo>
                <a:lnTo>
                  <a:pt x="223066" y="96414"/>
                </a:lnTo>
                <a:lnTo>
                  <a:pt x="187455" y="123943"/>
                </a:lnTo>
                <a:lnTo>
                  <a:pt x="154352" y="154352"/>
                </a:lnTo>
                <a:lnTo>
                  <a:pt x="123943" y="187455"/>
                </a:lnTo>
                <a:lnTo>
                  <a:pt x="96414" y="223066"/>
                </a:lnTo>
                <a:lnTo>
                  <a:pt x="71952" y="260999"/>
                </a:lnTo>
                <a:lnTo>
                  <a:pt x="50742" y="301067"/>
                </a:lnTo>
                <a:lnTo>
                  <a:pt x="32971" y="343084"/>
                </a:lnTo>
                <a:lnTo>
                  <a:pt x="18825" y="386864"/>
                </a:lnTo>
                <a:lnTo>
                  <a:pt x="8491" y="432222"/>
                </a:lnTo>
                <a:lnTo>
                  <a:pt x="2153" y="478970"/>
                </a:lnTo>
                <a:lnTo>
                  <a:pt x="0" y="526923"/>
                </a:lnTo>
                <a:lnTo>
                  <a:pt x="2153" y="574875"/>
                </a:lnTo>
                <a:lnTo>
                  <a:pt x="8491" y="621623"/>
                </a:lnTo>
                <a:lnTo>
                  <a:pt x="18825" y="666981"/>
                </a:lnTo>
                <a:lnTo>
                  <a:pt x="32971" y="710761"/>
                </a:lnTo>
                <a:lnTo>
                  <a:pt x="50742" y="752778"/>
                </a:lnTo>
                <a:lnTo>
                  <a:pt x="71952" y="792846"/>
                </a:lnTo>
                <a:lnTo>
                  <a:pt x="96414" y="830779"/>
                </a:lnTo>
                <a:lnTo>
                  <a:pt x="123943" y="866390"/>
                </a:lnTo>
                <a:lnTo>
                  <a:pt x="154352" y="899493"/>
                </a:lnTo>
                <a:lnTo>
                  <a:pt x="187455" y="929902"/>
                </a:lnTo>
                <a:lnTo>
                  <a:pt x="223066" y="957431"/>
                </a:lnTo>
                <a:lnTo>
                  <a:pt x="260999" y="981893"/>
                </a:lnTo>
                <a:lnTo>
                  <a:pt x="301067" y="1003103"/>
                </a:lnTo>
                <a:lnTo>
                  <a:pt x="343084" y="1020874"/>
                </a:lnTo>
                <a:lnTo>
                  <a:pt x="386864" y="1035020"/>
                </a:lnTo>
                <a:lnTo>
                  <a:pt x="432222" y="1045354"/>
                </a:lnTo>
                <a:lnTo>
                  <a:pt x="478970" y="1051692"/>
                </a:lnTo>
                <a:lnTo>
                  <a:pt x="526923" y="1053845"/>
                </a:lnTo>
                <a:lnTo>
                  <a:pt x="574875" y="1051692"/>
                </a:lnTo>
                <a:lnTo>
                  <a:pt x="621623" y="1045354"/>
                </a:lnTo>
                <a:lnTo>
                  <a:pt x="666981" y="1035020"/>
                </a:lnTo>
                <a:lnTo>
                  <a:pt x="710761" y="1020874"/>
                </a:lnTo>
                <a:lnTo>
                  <a:pt x="752778" y="1003103"/>
                </a:lnTo>
                <a:lnTo>
                  <a:pt x="792846" y="981893"/>
                </a:lnTo>
                <a:lnTo>
                  <a:pt x="830779" y="957431"/>
                </a:lnTo>
                <a:lnTo>
                  <a:pt x="866390" y="929902"/>
                </a:lnTo>
                <a:lnTo>
                  <a:pt x="899493" y="899493"/>
                </a:lnTo>
                <a:lnTo>
                  <a:pt x="929902" y="866390"/>
                </a:lnTo>
                <a:lnTo>
                  <a:pt x="957431" y="830779"/>
                </a:lnTo>
                <a:lnTo>
                  <a:pt x="981893" y="792846"/>
                </a:lnTo>
                <a:lnTo>
                  <a:pt x="1003103" y="752778"/>
                </a:lnTo>
                <a:lnTo>
                  <a:pt x="1020874" y="710761"/>
                </a:lnTo>
                <a:lnTo>
                  <a:pt x="1035020" y="666981"/>
                </a:lnTo>
                <a:lnTo>
                  <a:pt x="1045354" y="621623"/>
                </a:lnTo>
                <a:lnTo>
                  <a:pt x="1051692" y="574875"/>
                </a:lnTo>
                <a:lnTo>
                  <a:pt x="1053846" y="526923"/>
                </a:lnTo>
                <a:lnTo>
                  <a:pt x="1051692" y="478970"/>
                </a:lnTo>
                <a:lnTo>
                  <a:pt x="1045354" y="432222"/>
                </a:lnTo>
                <a:lnTo>
                  <a:pt x="1035020" y="386864"/>
                </a:lnTo>
                <a:lnTo>
                  <a:pt x="1020874" y="343084"/>
                </a:lnTo>
                <a:lnTo>
                  <a:pt x="1003103" y="301067"/>
                </a:lnTo>
                <a:lnTo>
                  <a:pt x="981893" y="260999"/>
                </a:lnTo>
                <a:lnTo>
                  <a:pt x="957431" y="223066"/>
                </a:lnTo>
                <a:lnTo>
                  <a:pt x="929902" y="187455"/>
                </a:lnTo>
                <a:lnTo>
                  <a:pt x="899493" y="154352"/>
                </a:lnTo>
                <a:lnTo>
                  <a:pt x="866390" y="123943"/>
                </a:lnTo>
                <a:lnTo>
                  <a:pt x="830779" y="96414"/>
                </a:lnTo>
                <a:lnTo>
                  <a:pt x="792846" y="71952"/>
                </a:lnTo>
                <a:lnTo>
                  <a:pt x="752778" y="50742"/>
                </a:lnTo>
                <a:lnTo>
                  <a:pt x="710761" y="32971"/>
                </a:lnTo>
                <a:lnTo>
                  <a:pt x="666981" y="18825"/>
                </a:lnTo>
                <a:lnTo>
                  <a:pt x="621623" y="8491"/>
                </a:lnTo>
                <a:lnTo>
                  <a:pt x="574875" y="2153"/>
                </a:lnTo>
                <a:lnTo>
                  <a:pt x="526923" y="0"/>
                </a:lnTo>
                <a:close/>
              </a:path>
            </a:pathLst>
          </a:custGeom>
          <a:solidFill>
            <a:schemeClr val="accent6"/>
          </a:solid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0" name="object 10"/>
          <p:cNvSpPr txBox="1"/>
          <p:nvPr/>
        </p:nvSpPr>
        <p:spPr>
          <a:xfrm>
            <a:off x="6805428" y="2275750"/>
            <a:ext cx="975449" cy="258404"/>
          </a:xfrm>
          <a:prstGeom prst="rect">
            <a:avLst/>
          </a:prstGeom>
        </p:spPr>
        <p:txBody>
          <a:bodyPr vert="horz" wrap="square" lIns="0" tIns="12065" rIns="0" bIns="0" rtlCol="0">
            <a:spAutoFit/>
          </a:bodyPr>
          <a:lstStyle/>
          <a:p>
            <a:pPr marL="12700" algn="ctr">
              <a:spcBef>
                <a:spcPts val="95"/>
              </a:spcBef>
            </a:pPr>
            <a:r>
              <a:rPr lang="en-US" sz="1600" b="1" spc="-100" dirty="0">
                <a:latin typeface="Calibri bold" pitchFamily="34" charset="0"/>
                <a:cs typeface="Calibri bold" pitchFamily="34" charset="0"/>
              </a:rPr>
              <a:t>Textile</a:t>
            </a:r>
            <a:endParaRPr sz="1600" b="1" dirty="0">
              <a:latin typeface="Calibri bold" pitchFamily="34" charset="0"/>
              <a:cs typeface="Calibri bold" pitchFamily="34" charset="0"/>
            </a:endParaRPr>
          </a:p>
        </p:txBody>
      </p:sp>
      <p:sp>
        <p:nvSpPr>
          <p:cNvPr id="14" name="object 14"/>
          <p:cNvSpPr/>
          <p:nvPr/>
        </p:nvSpPr>
        <p:spPr>
          <a:xfrm rot="19589323">
            <a:off x="6833386" y="3725857"/>
            <a:ext cx="478242" cy="274955"/>
          </a:xfrm>
          <a:custGeom>
            <a:avLst/>
            <a:gdLst/>
            <a:ahLst/>
            <a:cxnLst/>
            <a:rect l="l" t="t" r="r" b="b"/>
            <a:pathLst>
              <a:path w="358775" h="274954">
                <a:moveTo>
                  <a:pt x="233299" y="0"/>
                </a:moveTo>
                <a:lnTo>
                  <a:pt x="18034" y="103632"/>
                </a:lnTo>
                <a:lnTo>
                  <a:pt x="71754" y="215265"/>
                </a:lnTo>
                <a:lnTo>
                  <a:pt x="0" y="249809"/>
                </a:lnTo>
                <a:lnTo>
                  <a:pt x="233045" y="274955"/>
                </a:lnTo>
                <a:lnTo>
                  <a:pt x="336824" y="111633"/>
                </a:lnTo>
                <a:lnTo>
                  <a:pt x="287020" y="111633"/>
                </a:lnTo>
                <a:lnTo>
                  <a:pt x="233299" y="0"/>
                </a:lnTo>
                <a:close/>
              </a:path>
              <a:path w="358775" h="274954">
                <a:moveTo>
                  <a:pt x="358775" y="77089"/>
                </a:moveTo>
                <a:lnTo>
                  <a:pt x="287020" y="111633"/>
                </a:lnTo>
                <a:lnTo>
                  <a:pt x="336824" y="111633"/>
                </a:lnTo>
                <a:lnTo>
                  <a:pt x="358775" y="77089"/>
                </a:lnTo>
                <a:close/>
              </a:path>
            </a:pathLst>
          </a:custGeom>
          <a:solidFill>
            <a:srgbClr val="5CCA4A"/>
          </a:solid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5" name="object 15"/>
          <p:cNvSpPr/>
          <p:nvPr/>
        </p:nvSpPr>
        <p:spPr>
          <a:xfrm>
            <a:off x="7268993" y="3649668"/>
            <a:ext cx="1405101" cy="1054735"/>
          </a:xfrm>
          <a:custGeom>
            <a:avLst/>
            <a:gdLst/>
            <a:ahLst/>
            <a:cxnLst/>
            <a:rect l="l" t="t" r="r" b="b"/>
            <a:pathLst>
              <a:path w="1054100" h="1054735">
                <a:moveTo>
                  <a:pt x="526923" y="0"/>
                </a:moveTo>
                <a:lnTo>
                  <a:pt x="478970" y="2155"/>
                </a:lnTo>
                <a:lnTo>
                  <a:pt x="432222" y="8495"/>
                </a:lnTo>
                <a:lnTo>
                  <a:pt x="386864" y="18836"/>
                </a:lnTo>
                <a:lnTo>
                  <a:pt x="343084" y="32990"/>
                </a:lnTo>
                <a:lnTo>
                  <a:pt x="301067" y="50772"/>
                </a:lnTo>
                <a:lnTo>
                  <a:pt x="260999" y="71994"/>
                </a:lnTo>
                <a:lnTo>
                  <a:pt x="223066" y="96472"/>
                </a:lnTo>
                <a:lnTo>
                  <a:pt x="187455" y="124018"/>
                </a:lnTo>
                <a:lnTo>
                  <a:pt x="154352" y="154447"/>
                </a:lnTo>
                <a:lnTo>
                  <a:pt x="123943" y="187573"/>
                </a:lnTo>
                <a:lnTo>
                  <a:pt x="96414" y="223208"/>
                </a:lnTo>
                <a:lnTo>
                  <a:pt x="71952" y="261168"/>
                </a:lnTo>
                <a:lnTo>
                  <a:pt x="50742" y="301265"/>
                </a:lnTo>
                <a:lnTo>
                  <a:pt x="32971" y="343314"/>
                </a:lnTo>
                <a:lnTo>
                  <a:pt x="18825" y="387129"/>
                </a:lnTo>
                <a:lnTo>
                  <a:pt x="8491" y="432523"/>
                </a:lnTo>
                <a:lnTo>
                  <a:pt x="2153" y="479310"/>
                </a:lnTo>
                <a:lnTo>
                  <a:pt x="0" y="527304"/>
                </a:lnTo>
                <a:lnTo>
                  <a:pt x="2153" y="575297"/>
                </a:lnTo>
                <a:lnTo>
                  <a:pt x="8491" y="622084"/>
                </a:lnTo>
                <a:lnTo>
                  <a:pt x="18825" y="667478"/>
                </a:lnTo>
                <a:lnTo>
                  <a:pt x="32971" y="711293"/>
                </a:lnTo>
                <a:lnTo>
                  <a:pt x="50742" y="753342"/>
                </a:lnTo>
                <a:lnTo>
                  <a:pt x="71952" y="793439"/>
                </a:lnTo>
                <a:lnTo>
                  <a:pt x="96414" y="831399"/>
                </a:lnTo>
                <a:lnTo>
                  <a:pt x="123943" y="867034"/>
                </a:lnTo>
                <a:lnTo>
                  <a:pt x="154352" y="900160"/>
                </a:lnTo>
                <a:lnTo>
                  <a:pt x="187455" y="930589"/>
                </a:lnTo>
                <a:lnTo>
                  <a:pt x="223066" y="958135"/>
                </a:lnTo>
                <a:lnTo>
                  <a:pt x="260999" y="982613"/>
                </a:lnTo>
                <a:lnTo>
                  <a:pt x="301067" y="1003835"/>
                </a:lnTo>
                <a:lnTo>
                  <a:pt x="343084" y="1021617"/>
                </a:lnTo>
                <a:lnTo>
                  <a:pt x="386864" y="1035771"/>
                </a:lnTo>
                <a:lnTo>
                  <a:pt x="432222" y="1046112"/>
                </a:lnTo>
                <a:lnTo>
                  <a:pt x="478970" y="1052452"/>
                </a:lnTo>
                <a:lnTo>
                  <a:pt x="526923" y="1054608"/>
                </a:lnTo>
                <a:lnTo>
                  <a:pt x="574875" y="1052452"/>
                </a:lnTo>
                <a:lnTo>
                  <a:pt x="621623" y="1046112"/>
                </a:lnTo>
                <a:lnTo>
                  <a:pt x="666981" y="1035771"/>
                </a:lnTo>
                <a:lnTo>
                  <a:pt x="710761" y="1021617"/>
                </a:lnTo>
                <a:lnTo>
                  <a:pt x="752778" y="1003835"/>
                </a:lnTo>
                <a:lnTo>
                  <a:pt x="792846" y="982613"/>
                </a:lnTo>
                <a:lnTo>
                  <a:pt x="830779" y="958135"/>
                </a:lnTo>
                <a:lnTo>
                  <a:pt x="866390" y="930589"/>
                </a:lnTo>
                <a:lnTo>
                  <a:pt x="899493" y="900160"/>
                </a:lnTo>
                <a:lnTo>
                  <a:pt x="929902" y="867034"/>
                </a:lnTo>
                <a:lnTo>
                  <a:pt x="957431" y="831399"/>
                </a:lnTo>
                <a:lnTo>
                  <a:pt x="981893" y="793439"/>
                </a:lnTo>
                <a:lnTo>
                  <a:pt x="1003103" y="753342"/>
                </a:lnTo>
                <a:lnTo>
                  <a:pt x="1020874" y="711293"/>
                </a:lnTo>
                <a:lnTo>
                  <a:pt x="1035020" y="667478"/>
                </a:lnTo>
                <a:lnTo>
                  <a:pt x="1045354" y="622084"/>
                </a:lnTo>
                <a:lnTo>
                  <a:pt x="1051692" y="575297"/>
                </a:lnTo>
                <a:lnTo>
                  <a:pt x="1053846" y="527304"/>
                </a:lnTo>
                <a:lnTo>
                  <a:pt x="1051692" y="479310"/>
                </a:lnTo>
                <a:lnTo>
                  <a:pt x="1045354" y="432523"/>
                </a:lnTo>
                <a:lnTo>
                  <a:pt x="1035020" y="387129"/>
                </a:lnTo>
                <a:lnTo>
                  <a:pt x="1020874" y="343314"/>
                </a:lnTo>
                <a:lnTo>
                  <a:pt x="1003103" y="301265"/>
                </a:lnTo>
                <a:lnTo>
                  <a:pt x="981893" y="261168"/>
                </a:lnTo>
                <a:lnTo>
                  <a:pt x="957431" y="223208"/>
                </a:lnTo>
                <a:lnTo>
                  <a:pt x="929902" y="187573"/>
                </a:lnTo>
                <a:lnTo>
                  <a:pt x="899493" y="154447"/>
                </a:lnTo>
                <a:lnTo>
                  <a:pt x="866390" y="124018"/>
                </a:lnTo>
                <a:lnTo>
                  <a:pt x="830779" y="96472"/>
                </a:lnTo>
                <a:lnTo>
                  <a:pt x="792846" y="71994"/>
                </a:lnTo>
                <a:lnTo>
                  <a:pt x="752778" y="50772"/>
                </a:lnTo>
                <a:lnTo>
                  <a:pt x="710761" y="32990"/>
                </a:lnTo>
                <a:lnTo>
                  <a:pt x="666981" y="18836"/>
                </a:lnTo>
                <a:lnTo>
                  <a:pt x="621623" y="8495"/>
                </a:lnTo>
                <a:lnTo>
                  <a:pt x="574875" y="2155"/>
                </a:lnTo>
                <a:lnTo>
                  <a:pt x="526923" y="0"/>
                </a:lnTo>
                <a:close/>
              </a:path>
            </a:pathLst>
          </a:custGeom>
          <a:solidFill>
            <a:srgbClr val="5CCA4A"/>
          </a:solid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6" name="object 16"/>
          <p:cNvSpPr txBox="1"/>
          <p:nvPr/>
        </p:nvSpPr>
        <p:spPr>
          <a:xfrm>
            <a:off x="7235622" y="4007005"/>
            <a:ext cx="1405101" cy="294311"/>
          </a:xfrm>
          <a:prstGeom prst="rect">
            <a:avLst/>
          </a:prstGeom>
        </p:spPr>
        <p:txBody>
          <a:bodyPr vert="horz" wrap="square" lIns="0" tIns="50165" rIns="0" bIns="0" rtlCol="0">
            <a:spAutoFit/>
          </a:bodyPr>
          <a:lstStyle/>
          <a:p>
            <a:pPr marL="12700" marR="5080" indent="42545" algn="ctr">
              <a:spcBef>
                <a:spcPts val="395"/>
              </a:spcBef>
            </a:pPr>
            <a:r>
              <a:rPr lang="en-US" sz="1600" b="1" spc="-65" dirty="0">
                <a:latin typeface="Calibri bold" pitchFamily="34" charset="0"/>
                <a:cs typeface="Calibri bold" pitchFamily="34" charset="0"/>
              </a:rPr>
              <a:t>Automotive</a:t>
            </a:r>
            <a:endParaRPr sz="1600" b="1" dirty="0">
              <a:latin typeface="Calibri bold" pitchFamily="34" charset="0"/>
              <a:cs typeface="Calibri bold" pitchFamily="34" charset="0"/>
            </a:endParaRPr>
          </a:p>
        </p:txBody>
      </p:sp>
      <p:sp>
        <p:nvSpPr>
          <p:cNvPr id="17" name="object 17"/>
          <p:cNvSpPr/>
          <p:nvPr/>
        </p:nvSpPr>
        <p:spPr>
          <a:xfrm rot="20008018">
            <a:off x="5870537" y="4201061"/>
            <a:ext cx="478242" cy="274955"/>
          </a:xfrm>
          <a:custGeom>
            <a:avLst/>
            <a:gdLst/>
            <a:ahLst/>
            <a:cxnLst/>
            <a:rect l="l" t="t" r="r" b="b"/>
            <a:pathLst>
              <a:path w="358775" h="274954">
                <a:moveTo>
                  <a:pt x="0" y="77089"/>
                </a:moveTo>
                <a:lnTo>
                  <a:pt x="125729" y="274955"/>
                </a:lnTo>
                <a:lnTo>
                  <a:pt x="358775" y="249809"/>
                </a:lnTo>
                <a:lnTo>
                  <a:pt x="287020" y="215265"/>
                </a:lnTo>
                <a:lnTo>
                  <a:pt x="336890" y="111633"/>
                </a:lnTo>
                <a:lnTo>
                  <a:pt x="71754" y="111633"/>
                </a:lnTo>
                <a:lnTo>
                  <a:pt x="0" y="77089"/>
                </a:lnTo>
                <a:close/>
              </a:path>
              <a:path w="358775" h="274954">
                <a:moveTo>
                  <a:pt x="125475" y="0"/>
                </a:moveTo>
                <a:lnTo>
                  <a:pt x="71754" y="111633"/>
                </a:lnTo>
                <a:lnTo>
                  <a:pt x="336890" y="111633"/>
                </a:lnTo>
                <a:lnTo>
                  <a:pt x="340740" y="103632"/>
                </a:lnTo>
                <a:lnTo>
                  <a:pt x="125475" y="0"/>
                </a:lnTo>
                <a:close/>
              </a:path>
            </a:pathLst>
          </a:custGeom>
          <a:solidFill>
            <a:srgbClr val="FF0000"/>
          </a:solid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8" name="object 18"/>
          <p:cNvSpPr/>
          <p:nvPr/>
        </p:nvSpPr>
        <p:spPr>
          <a:xfrm>
            <a:off x="5424231" y="4583993"/>
            <a:ext cx="1405101" cy="1054735"/>
          </a:xfrm>
          <a:custGeom>
            <a:avLst/>
            <a:gdLst/>
            <a:ahLst/>
            <a:cxnLst/>
            <a:rect l="l" t="t" r="r" b="b"/>
            <a:pathLst>
              <a:path w="1054100" h="1054735">
                <a:moveTo>
                  <a:pt x="526923" y="0"/>
                </a:moveTo>
                <a:lnTo>
                  <a:pt x="478970" y="2155"/>
                </a:lnTo>
                <a:lnTo>
                  <a:pt x="432222" y="8495"/>
                </a:lnTo>
                <a:lnTo>
                  <a:pt x="386864" y="18836"/>
                </a:lnTo>
                <a:lnTo>
                  <a:pt x="343084" y="32990"/>
                </a:lnTo>
                <a:lnTo>
                  <a:pt x="301067" y="50772"/>
                </a:lnTo>
                <a:lnTo>
                  <a:pt x="260999" y="71994"/>
                </a:lnTo>
                <a:lnTo>
                  <a:pt x="223066" y="96472"/>
                </a:lnTo>
                <a:lnTo>
                  <a:pt x="187455" y="124018"/>
                </a:lnTo>
                <a:lnTo>
                  <a:pt x="154352" y="154447"/>
                </a:lnTo>
                <a:lnTo>
                  <a:pt x="123943" y="187573"/>
                </a:lnTo>
                <a:lnTo>
                  <a:pt x="96414" y="223208"/>
                </a:lnTo>
                <a:lnTo>
                  <a:pt x="71952" y="261168"/>
                </a:lnTo>
                <a:lnTo>
                  <a:pt x="50742" y="301265"/>
                </a:lnTo>
                <a:lnTo>
                  <a:pt x="32971" y="343314"/>
                </a:lnTo>
                <a:lnTo>
                  <a:pt x="18825" y="387129"/>
                </a:lnTo>
                <a:lnTo>
                  <a:pt x="8491" y="432523"/>
                </a:lnTo>
                <a:lnTo>
                  <a:pt x="2153" y="479310"/>
                </a:lnTo>
                <a:lnTo>
                  <a:pt x="0" y="527304"/>
                </a:lnTo>
                <a:lnTo>
                  <a:pt x="2153" y="575297"/>
                </a:lnTo>
                <a:lnTo>
                  <a:pt x="8491" y="622084"/>
                </a:lnTo>
                <a:lnTo>
                  <a:pt x="18825" y="667478"/>
                </a:lnTo>
                <a:lnTo>
                  <a:pt x="32971" y="711293"/>
                </a:lnTo>
                <a:lnTo>
                  <a:pt x="50742" y="753342"/>
                </a:lnTo>
                <a:lnTo>
                  <a:pt x="71952" y="793439"/>
                </a:lnTo>
                <a:lnTo>
                  <a:pt x="96414" y="831399"/>
                </a:lnTo>
                <a:lnTo>
                  <a:pt x="123943" y="867034"/>
                </a:lnTo>
                <a:lnTo>
                  <a:pt x="154352" y="900160"/>
                </a:lnTo>
                <a:lnTo>
                  <a:pt x="187455" y="930589"/>
                </a:lnTo>
                <a:lnTo>
                  <a:pt x="223066" y="958135"/>
                </a:lnTo>
                <a:lnTo>
                  <a:pt x="260999" y="982613"/>
                </a:lnTo>
                <a:lnTo>
                  <a:pt x="301067" y="1003835"/>
                </a:lnTo>
                <a:lnTo>
                  <a:pt x="343084" y="1021617"/>
                </a:lnTo>
                <a:lnTo>
                  <a:pt x="386864" y="1035771"/>
                </a:lnTo>
                <a:lnTo>
                  <a:pt x="432222" y="1046112"/>
                </a:lnTo>
                <a:lnTo>
                  <a:pt x="478970" y="1052452"/>
                </a:lnTo>
                <a:lnTo>
                  <a:pt x="526923" y="1054608"/>
                </a:lnTo>
                <a:lnTo>
                  <a:pt x="574875" y="1052452"/>
                </a:lnTo>
                <a:lnTo>
                  <a:pt x="621623" y="1046112"/>
                </a:lnTo>
                <a:lnTo>
                  <a:pt x="666981" y="1035771"/>
                </a:lnTo>
                <a:lnTo>
                  <a:pt x="710761" y="1021617"/>
                </a:lnTo>
                <a:lnTo>
                  <a:pt x="752778" y="1003835"/>
                </a:lnTo>
                <a:lnTo>
                  <a:pt x="792846" y="982613"/>
                </a:lnTo>
                <a:lnTo>
                  <a:pt x="830779" y="958135"/>
                </a:lnTo>
                <a:lnTo>
                  <a:pt x="866390" y="930589"/>
                </a:lnTo>
                <a:lnTo>
                  <a:pt x="899493" y="900160"/>
                </a:lnTo>
                <a:lnTo>
                  <a:pt x="929902" y="867034"/>
                </a:lnTo>
                <a:lnTo>
                  <a:pt x="957431" y="831399"/>
                </a:lnTo>
                <a:lnTo>
                  <a:pt x="981893" y="793439"/>
                </a:lnTo>
                <a:lnTo>
                  <a:pt x="1003103" y="753342"/>
                </a:lnTo>
                <a:lnTo>
                  <a:pt x="1020874" y="711293"/>
                </a:lnTo>
                <a:lnTo>
                  <a:pt x="1035020" y="667478"/>
                </a:lnTo>
                <a:lnTo>
                  <a:pt x="1045354" y="622084"/>
                </a:lnTo>
                <a:lnTo>
                  <a:pt x="1051692" y="575297"/>
                </a:lnTo>
                <a:lnTo>
                  <a:pt x="1053846" y="527304"/>
                </a:lnTo>
                <a:lnTo>
                  <a:pt x="1051692" y="479310"/>
                </a:lnTo>
                <a:lnTo>
                  <a:pt x="1045354" y="432523"/>
                </a:lnTo>
                <a:lnTo>
                  <a:pt x="1035020" y="387129"/>
                </a:lnTo>
                <a:lnTo>
                  <a:pt x="1020874" y="343314"/>
                </a:lnTo>
                <a:lnTo>
                  <a:pt x="1003103" y="301265"/>
                </a:lnTo>
                <a:lnTo>
                  <a:pt x="981893" y="261168"/>
                </a:lnTo>
                <a:lnTo>
                  <a:pt x="957431" y="223208"/>
                </a:lnTo>
                <a:lnTo>
                  <a:pt x="929902" y="187573"/>
                </a:lnTo>
                <a:lnTo>
                  <a:pt x="899493" y="154447"/>
                </a:lnTo>
                <a:lnTo>
                  <a:pt x="866390" y="124018"/>
                </a:lnTo>
                <a:lnTo>
                  <a:pt x="830779" y="96472"/>
                </a:lnTo>
                <a:lnTo>
                  <a:pt x="792846" y="71994"/>
                </a:lnTo>
                <a:lnTo>
                  <a:pt x="752778" y="50772"/>
                </a:lnTo>
                <a:lnTo>
                  <a:pt x="710761" y="32990"/>
                </a:lnTo>
                <a:lnTo>
                  <a:pt x="666981" y="18836"/>
                </a:lnTo>
                <a:lnTo>
                  <a:pt x="621623" y="8495"/>
                </a:lnTo>
                <a:lnTo>
                  <a:pt x="574875" y="2155"/>
                </a:lnTo>
                <a:lnTo>
                  <a:pt x="526923" y="0"/>
                </a:lnTo>
                <a:close/>
              </a:path>
            </a:pathLst>
          </a:custGeom>
          <a:solidFill>
            <a:srgbClr val="DD1C0D"/>
          </a:solid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9" name="object 19"/>
          <p:cNvSpPr txBox="1"/>
          <p:nvPr/>
        </p:nvSpPr>
        <p:spPr>
          <a:xfrm>
            <a:off x="5401617" y="4993362"/>
            <a:ext cx="1450329" cy="291105"/>
          </a:xfrm>
          <a:prstGeom prst="rect">
            <a:avLst/>
          </a:prstGeom>
        </p:spPr>
        <p:txBody>
          <a:bodyPr vert="horz" wrap="square" lIns="0" tIns="44450" rIns="0" bIns="0" rtlCol="0">
            <a:spAutoFit/>
          </a:bodyPr>
          <a:lstStyle/>
          <a:p>
            <a:pPr marL="12700" marR="5080" algn="ctr">
              <a:spcBef>
                <a:spcPts val="350"/>
              </a:spcBef>
            </a:pPr>
            <a:r>
              <a:rPr lang="en-US" sz="1600" b="1" spc="-75" dirty="0">
                <a:latin typeface="Calibri bold" pitchFamily="34" charset="0"/>
                <a:cs typeface="Calibri bold" pitchFamily="34" charset="0"/>
              </a:rPr>
              <a:t>Banking</a:t>
            </a:r>
            <a:endParaRPr sz="1600" b="1" dirty="0">
              <a:latin typeface="Calibri bold" pitchFamily="34" charset="0"/>
              <a:cs typeface="Calibri bold" pitchFamily="34" charset="0"/>
            </a:endParaRPr>
          </a:p>
        </p:txBody>
      </p:sp>
      <p:sp>
        <p:nvSpPr>
          <p:cNvPr id="20" name="object 20"/>
          <p:cNvSpPr/>
          <p:nvPr/>
        </p:nvSpPr>
        <p:spPr>
          <a:xfrm>
            <a:off x="4908205" y="3659636"/>
            <a:ext cx="358047" cy="388620"/>
          </a:xfrm>
          <a:custGeom>
            <a:avLst/>
            <a:gdLst/>
            <a:ahLst/>
            <a:cxnLst/>
            <a:rect l="l" t="t" r="r" b="b"/>
            <a:pathLst>
              <a:path w="268604" h="388620">
                <a:moveTo>
                  <a:pt x="76453" y="0"/>
                </a:moveTo>
                <a:lnTo>
                  <a:pt x="0" y="221614"/>
                </a:lnTo>
                <a:lnTo>
                  <a:pt x="165100" y="388238"/>
                </a:lnTo>
                <a:lnTo>
                  <a:pt x="147320" y="310514"/>
                </a:lnTo>
                <a:lnTo>
                  <a:pt x="268097" y="282955"/>
                </a:lnTo>
                <a:lnTo>
                  <a:pt x="221292" y="77597"/>
                </a:lnTo>
                <a:lnTo>
                  <a:pt x="94234" y="77597"/>
                </a:lnTo>
                <a:lnTo>
                  <a:pt x="76453" y="0"/>
                </a:lnTo>
                <a:close/>
              </a:path>
              <a:path w="268604" h="388620">
                <a:moveTo>
                  <a:pt x="215011" y="50037"/>
                </a:moveTo>
                <a:lnTo>
                  <a:pt x="94234" y="77597"/>
                </a:lnTo>
                <a:lnTo>
                  <a:pt x="221292" y="77597"/>
                </a:lnTo>
                <a:lnTo>
                  <a:pt x="215011" y="50037"/>
                </a:lnTo>
                <a:close/>
              </a:path>
            </a:pathLst>
          </a:custGeom>
          <a:solidFill>
            <a:srgbClr val="00B0F0"/>
          </a:solid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21" name="object 21"/>
          <p:cNvSpPr/>
          <p:nvPr/>
        </p:nvSpPr>
        <p:spPr>
          <a:xfrm>
            <a:off x="3405254" y="3486937"/>
            <a:ext cx="1405101" cy="1054735"/>
          </a:xfrm>
          <a:custGeom>
            <a:avLst/>
            <a:gdLst/>
            <a:ahLst/>
            <a:cxnLst/>
            <a:rect l="l" t="t" r="r" b="b"/>
            <a:pathLst>
              <a:path w="1054100" h="1054735">
                <a:moveTo>
                  <a:pt x="526923" y="0"/>
                </a:moveTo>
                <a:lnTo>
                  <a:pt x="478970" y="2155"/>
                </a:lnTo>
                <a:lnTo>
                  <a:pt x="432222" y="8495"/>
                </a:lnTo>
                <a:lnTo>
                  <a:pt x="386864" y="18836"/>
                </a:lnTo>
                <a:lnTo>
                  <a:pt x="343084" y="32990"/>
                </a:lnTo>
                <a:lnTo>
                  <a:pt x="301067" y="50772"/>
                </a:lnTo>
                <a:lnTo>
                  <a:pt x="260999" y="71994"/>
                </a:lnTo>
                <a:lnTo>
                  <a:pt x="223066" y="96472"/>
                </a:lnTo>
                <a:lnTo>
                  <a:pt x="187455" y="124018"/>
                </a:lnTo>
                <a:lnTo>
                  <a:pt x="154352" y="154447"/>
                </a:lnTo>
                <a:lnTo>
                  <a:pt x="123943" y="187573"/>
                </a:lnTo>
                <a:lnTo>
                  <a:pt x="96414" y="223208"/>
                </a:lnTo>
                <a:lnTo>
                  <a:pt x="71952" y="261168"/>
                </a:lnTo>
                <a:lnTo>
                  <a:pt x="50742" y="301265"/>
                </a:lnTo>
                <a:lnTo>
                  <a:pt x="32971" y="343314"/>
                </a:lnTo>
                <a:lnTo>
                  <a:pt x="18825" y="387129"/>
                </a:lnTo>
                <a:lnTo>
                  <a:pt x="8491" y="432523"/>
                </a:lnTo>
                <a:lnTo>
                  <a:pt x="2153" y="479310"/>
                </a:lnTo>
                <a:lnTo>
                  <a:pt x="0" y="527303"/>
                </a:lnTo>
                <a:lnTo>
                  <a:pt x="2153" y="575297"/>
                </a:lnTo>
                <a:lnTo>
                  <a:pt x="8491" y="622084"/>
                </a:lnTo>
                <a:lnTo>
                  <a:pt x="18825" y="667478"/>
                </a:lnTo>
                <a:lnTo>
                  <a:pt x="32971" y="711293"/>
                </a:lnTo>
                <a:lnTo>
                  <a:pt x="50742" y="753342"/>
                </a:lnTo>
                <a:lnTo>
                  <a:pt x="71952" y="793439"/>
                </a:lnTo>
                <a:lnTo>
                  <a:pt x="96414" y="831399"/>
                </a:lnTo>
                <a:lnTo>
                  <a:pt x="123943" y="867034"/>
                </a:lnTo>
                <a:lnTo>
                  <a:pt x="154352" y="900160"/>
                </a:lnTo>
                <a:lnTo>
                  <a:pt x="187455" y="930589"/>
                </a:lnTo>
                <a:lnTo>
                  <a:pt x="223066" y="958135"/>
                </a:lnTo>
                <a:lnTo>
                  <a:pt x="260999" y="982613"/>
                </a:lnTo>
                <a:lnTo>
                  <a:pt x="301067" y="1003835"/>
                </a:lnTo>
                <a:lnTo>
                  <a:pt x="343084" y="1021617"/>
                </a:lnTo>
                <a:lnTo>
                  <a:pt x="386864" y="1035771"/>
                </a:lnTo>
                <a:lnTo>
                  <a:pt x="432222" y="1046112"/>
                </a:lnTo>
                <a:lnTo>
                  <a:pt x="478970" y="1052452"/>
                </a:lnTo>
                <a:lnTo>
                  <a:pt x="526923" y="1054607"/>
                </a:lnTo>
                <a:lnTo>
                  <a:pt x="574875" y="1052452"/>
                </a:lnTo>
                <a:lnTo>
                  <a:pt x="621623" y="1046112"/>
                </a:lnTo>
                <a:lnTo>
                  <a:pt x="666981" y="1035771"/>
                </a:lnTo>
                <a:lnTo>
                  <a:pt x="710761" y="1021617"/>
                </a:lnTo>
                <a:lnTo>
                  <a:pt x="752778" y="1003835"/>
                </a:lnTo>
                <a:lnTo>
                  <a:pt x="792846" y="982613"/>
                </a:lnTo>
                <a:lnTo>
                  <a:pt x="830779" y="958135"/>
                </a:lnTo>
                <a:lnTo>
                  <a:pt x="866390" y="930589"/>
                </a:lnTo>
                <a:lnTo>
                  <a:pt x="899493" y="900160"/>
                </a:lnTo>
                <a:lnTo>
                  <a:pt x="929902" y="867034"/>
                </a:lnTo>
                <a:lnTo>
                  <a:pt x="957431" y="831399"/>
                </a:lnTo>
                <a:lnTo>
                  <a:pt x="981893" y="793439"/>
                </a:lnTo>
                <a:lnTo>
                  <a:pt x="1003103" y="753342"/>
                </a:lnTo>
                <a:lnTo>
                  <a:pt x="1020874" y="711293"/>
                </a:lnTo>
                <a:lnTo>
                  <a:pt x="1035020" y="667478"/>
                </a:lnTo>
                <a:lnTo>
                  <a:pt x="1045354" y="622084"/>
                </a:lnTo>
                <a:lnTo>
                  <a:pt x="1051692" y="575297"/>
                </a:lnTo>
                <a:lnTo>
                  <a:pt x="1053846" y="527303"/>
                </a:lnTo>
                <a:lnTo>
                  <a:pt x="1051692" y="479310"/>
                </a:lnTo>
                <a:lnTo>
                  <a:pt x="1045354" y="432523"/>
                </a:lnTo>
                <a:lnTo>
                  <a:pt x="1035020" y="387129"/>
                </a:lnTo>
                <a:lnTo>
                  <a:pt x="1020874" y="343314"/>
                </a:lnTo>
                <a:lnTo>
                  <a:pt x="1003103" y="301265"/>
                </a:lnTo>
                <a:lnTo>
                  <a:pt x="981893" y="261168"/>
                </a:lnTo>
                <a:lnTo>
                  <a:pt x="957431" y="223208"/>
                </a:lnTo>
                <a:lnTo>
                  <a:pt x="929902" y="187573"/>
                </a:lnTo>
                <a:lnTo>
                  <a:pt x="899493" y="154447"/>
                </a:lnTo>
                <a:lnTo>
                  <a:pt x="866390" y="124018"/>
                </a:lnTo>
                <a:lnTo>
                  <a:pt x="830779" y="96472"/>
                </a:lnTo>
                <a:lnTo>
                  <a:pt x="792846" y="71994"/>
                </a:lnTo>
                <a:lnTo>
                  <a:pt x="752778" y="50772"/>
                </a:lnTo>
                <a:lnTo>
                  <a:pt x="710761" y="32990"/>
                </a:lnTo>
                <a:lnTo>
                  <a:pt x="666981" y="18836"/>
                </a:lnTo>
                <a:lnTo>
                  <a:pt x="621623" y="8495"/>
                </a:lnTo>
                <a:lnTo>
                  <a:pt x="574875" y="2155"/>
                </a:lnTo>
                <a:lnTo>
                  <a:pt x="526923" y="0"/>
                </a:lnTo>
                <a:close/>
              </a:path>
            </a:pathLst>
          </a:custGeom>
          <a:solidFill>
            <a:srgbClr val="00B0F0"/>
          </a:solid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22" name="object 22"/>
          <p:cNvSpPr txBox="1"/>
          <p:nvPr/>
        </p:nvSpPr>
        <p:spPr>
          <a:xfrm>
            <a:off x="3417650" y="3712448"/>
            <a:ext cx="1293708" cy="546945"/>
          </a:xfrm>
          <a:prstGeom prst="rect">
            <a:avLst/>
          </a:prstGeom>
        </p:spPr>
        <p:txBody>
          <a:bodyPr vert="horz" wrap="square" lIns="0" tIns="53975" rIns="0" bIns="0" rtlCol="0">
            <a:spAutoFit/>
          </a:bodyPr>
          <a:lstStyle/>
          <a:p>
            <a:pPr marL="59055" marR="5080" indent="-46990" algn="ctr">
              <a:spcBef>
                <a:spcPts val="425"/>
              </a:spcBef>
            </a:pPr>
            <a:r>
              <a:rPr lang="en-US" sz="1600" b="1" spc="-55" dirty="0">
                <a:latin typeface="Calibri bold" pitchFamily="34" charset="0"/>
                <a:cs typeface="Calibri bold" pitchFamily="34" charset="0"/>
              </a:rPr>
              <a:t>Renewable Energy</a:t>
            </a:r>
            <a:endParaRPr sz="1600" b="1" dirty="0">
              <a:latin typeface="Calibri bold" pitchFamily="34" charset="0"/>
              <a:cs typeface="Calibri bold" pitchFamily="34" charset="0"/>
            </a:endParaRPr>
          </a:p>
        </p:txBody>
      </p:sp>
      <p:sp>
        <p:nvSpPr>
          <p:cNvPr id="23" name="object 23"/>
          <p:cNvSpPr/>
          <p:nvPr/>
        </p:nvSpPr>
        <p:spPr>
          <a:xfrm>
            <a:off x="5265375" y="2737796"/>
            <a:ext cx="394444" cy="326390"/>
          </a:xfrm>
          <a:custGeom>
            <a:avLst/>
            <a:gdLst/>
            <a:ahLst/>
            <a:cxnLst/>
            <a:rect l="l" t="t" r="r" b="b"/>
            <a:pathLst>
              <a:path w="295910" h="326389">
                <a:moveTo>
                  <a:pt x="208004" y="249174"/>
                </a:moveTo>
                <a:lnTo>
                  <a:pt x="49656" y="249174"/>
                </a:lnTo>
                <a:lnTo>
                  <a:pt x="146430" y="326390"/>
                </a:lnTo>
                <a:lnTo>
                  <a:pt x="208004" y="249174"/>
                </a:lnTo>
                <a:close/>
              </a:path>
              <a:path w="295910" h="326389">
                <a:moveTo>
                  <a:pt x="248284" y="0"/>
                </a:moveTo>
                <a:lnTo>
                  <a:pt x="27304" y="78486"/>
                </a:lnTo>
                <a:lnTo>
                  <a:pt x="0" y="311404"/>
                </a:lnTo>
                <a:lnTo>
                  <a:pt x="49656" y="249174"/>
                </a:lnTo>
                <a:lnTo>
                  <a:pt x="208004" y="249174"/>
                </a:lnTo>
                <a:lnTo>
                  <a:pt x="295401" y="139573"/>
                </a:lnTo>
                <a:lnTo>
                  <a:pt x="198627" y="62357"/>
                </a:lnTo>
                <a:lnTo>
                  <a:pt x="248284" y="0"/>
                </a:lnTo>
                <a:close/>
              </a:path>
            </a:pathLst>
          </a:custGeom>
          <a:solidFill>
            <a:srgbClr val="7030A0"/>
          </a:solid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24" name="object 24"/>
          <p:cNvSpPr/>
          <p:nvPr/>
        </p:nvSpPr>
        <p:spPr>
          <a:xfrm>
            <a:off x="4101947" y="1848487"/>
            <a:ext cx="1405101" cy="1054100"/>
          </a:xfrm>
          <a:custGeom>
            <a:avLst/>
            <a:gdLst/>
            <a:ahLst/>
            <a:cxnLst/>
            <a:rect l="l" t="t" r="r" b="b"/>
            <a:pathLst>
              <a:path w="1054100" h="1054100">
                <a:moveTo>
                  <a:pt x="526923" y="0"/>
                </a:moveTo>
                <a:lnTo>
                  <a:pt x="478970" y="2153"/>
                </a:lnTo>
                <a:lnTo>
                  <a:pt x="432222" y="8491"/>
                </a:lnTo>
                <a:lnTo>
                  <a:pt x="386864" y="18825"/>
                </a:lnTo>
                <a:lnTo>
                  <a:pt x="343084" y="32971"/>
                </a:lnTo>
                <a:lnTo>
                  <a:pt x="301067" y="50742"/>
                </a:lnTo>
                <a:lnTo>
                  <a:pt x="260999" y="71952"/>
                </a:lnTo>
                <a:lnTo>
                  <a:pt x="223066" y="96414"/>
                </a:lnTo>
                <a:lnTo>
                  <a:pt x="187455" y="123943"/>
                </a:lnTo>
                <a:lnTo>
                  <a:pt x="154352" y="154352"/>
                </a:lnTo>
                <a:lnTo>
                  <a:pt x="123943" y="187455"/>
                </a:lnTo>
                <a:lnTo>
                  <a:pt x="96414" y="223066"/>
                </a:lnTo>
                <a:lnTo>
                  <a:pt x="71952" y="260999"/>
                </a:lnTo>
                <a:lnTo>
                  <a:pt x="50742" y="301067"/>
                </a:lnTo>
                <a:lnTo>
                  <a:pt x="32971" y="343084"/>
                </a:lnTo>
                <a:lnTo>
                  <a:pt x="18825" y="386864"/>
                </a:lnTo>
                <a:lnTo>
                  <a:pt x="8491" y="432222"/>
                </a:lnTo>
                <a:lnTo>
                  <a:pt x="2153" y="478970"/>
                </a:lnTo>
                <a:lnTo>
                  <a:pt x="0" y="526923"/>
                </a:lnTo>
                <a:lnTo>
                  <a:pt x="2153" y="574875"/>
                </a:lnTo>
                <a:lnTo>
                  <a:pt x="8491" y="621623"/>
                </a:lnTo>
                <a:lnTo>
                  <a:pt x="18825" y="666981"/>
                </a:lnTo>
                <a:lnTo>
                  <a:pt x="32971" y="710761"/>
                </a:lnTo>
                <a:lnTo>
                  <a:pt x="50742" y="752778"/>
                </a:lnTo>
                <a:lnTo>
                  <a:pt x="71952" y="792846"/>
                </a:lnTo>
                <a:lnTo>
                  <a:pt x="96414" y="830779"/>
                </a:lnTo>
                <a:lnTo>
                  <a:pt x="123943" y="866390"/>
                </a:lnTo>
                <a:lnTo>
                  <a:pt x="154352" y="899493"/>
                </a:lnTo>
                <a:lnTo>
                  <a:pt x="187455" y="929902"/>
                </a:lnTo>
                <a:lnTo>
                  <a:pt x="223066" y="957431"/>
                </a:lnTo>
                <a:lnTo>
                  <a:pt x="260999" y="981893"/>
                </a:lnTo>
                <a:lnTo>
                  <a:pt x="301067" y="1003103"/>
                </a:lnTo>
                <a:lnTo>
                  <a:pt x="343084" y="1020874"/>
                </a:lnTo>
                <a:lnTo>
                  <a:pt x="386864" y="1035020"/>
                </a:lnTo>
                <a:lnTo>
                  <a:pt x="432222" y="1045354"/>
                </a:lnTo>
                <a:lnTo>
                  <a:pt x="478970" y="1051692"/>
                </a:lnTo>
                <a:lnTo>
                  <a:pt x="526923" y="1053845"/>
                </a:lnTo>
                <a:lnTo>
                  <a:pt x="574875" y="1051692"/>
                </a:lnTo>
                <a:lnTo>
                  <a:pt x="621623" y="1045354"/>
                </a:lnTo>
                <a:lnTo>
                  <a:pt x="666981" y="1035020"/>
                </a:lnTo>
                <a:lnTo>
                  <a:pt x="710761" y="1020874"/>
                </a:lnTo>
                <a:lnTo>
                  <a:pt x="752778" y="1003103"/>
                </a:lnTo>
                <a:lnTo>
                  <a:pt x="792846" y="981893"/>
                </a:lnTo>
                <a:lnTo>
                  <a:pt x="830779" y="957431"/>
                </a:lnTo>
                <a:lnTo>
                  <a:pt x="866390" y="929902"/>
                </a:lnTo>
                <a:lnTo>
                  <a:pt x="899493" y="899493"/>
                </a:lnTo>
                <a:lnTo>
                  <a:pt x="929902" y="866390"/>
                </a:lnTo>
                <a:lnTo>
                  <a:pt x="957431" y="830779"/>
                </a:lnTo>
                <a:lnTo>
                  <a:pt x="981893" y="792846"/>
                </a:lnTo>
                <a:lnTo>
                  <a:pt x="1003103" y="752778"/>
                </a:lnTo>
                <a:lnTo>
                  <a:pt x="1020874" y="710761"/>
                </a:lnTo>
                <a:lnTo>
                  <a:pt x="1035020" y="666981"/>
                </a:lnTo>
                <a:lnTo>
                  <a:pt x="1045354" y="621623"/>
                </a:lnTo>
                <a:lnTo>
                  <a:pt x="1051692" y="574875"/>
                </a:lnTo>
                <a:lnTo>
                  <a:pt x="1053846" y="526923"/>
                </a:lnTo>
                <a:lnTo>
                  <a:pt x="1051692" y="478970"/>
                </a:lnTo>
                <a:lnTo>
                  <a:pt x="1045354" y="432222"/>
                </a:lnTo>
                <a:lnTo>
                  <a:pt x="1035020" y="386864"/>
                </a:lnTo>
                <a:lnTo>
                  <a:pt x="1020874" y="343084"/>
                </a:lnTo>
                <a:lnTo>
                  <a:pt x="1003103" y="301067"/>
                </a:lnTo>
                <a:lnTo>
                  <a:pt x="981893" y="260999"/>
                </a:lnTo>
                <a:lnTo>
                  <a:pt x="957431" y="223066"/>
                </a:lnTo>
                <a:lnTo>
                  <a:pt x="929902" y="187455"/>
                </a:lnTo>
                <a:lnTo>
                  <a:pt x="899493" y="154352"/>
                </a:lnTo>
                <a:lnTo>
                  <a:pt x="866390" y="123943"/>
                </a:lnTo>
                <a:lnTo>
                  <a:pt x="830779" y="96414"/>
                </a:lnTo>
                <a:lnTo>
                  <a:pt x="792846" y="71952"/>
                </a:lnTo>
                <a:lnTo>
                  <a:pt x="752778" y="50742"/>
                </a:lnTo>
                <a:lnTo>
                  <a:pt x="710761" y="32971"/>
                </a:lnTo>
                <a:lnTo>
                  <a:pt x="666981" y="18825"/>
                </a:lnTo>
                <a:lnTo>
                  <a:pt x="621623" y="8491"/>
                </a:lnTo>
                <a:lnTo>
                  <a:pt x="574875" y="2153"/>
                </a:lnTo>
                <a:lnTo>
                  <a:pt x="526923" y="0"/>
                </a:lnTo>
                <a:close/>
              </a:path>
            </a:pathLst>
          </a:custGeom>
          <a:solidFill>
            <a:srgbClr val="7030A0"/>
          </a:solidFill>
          <a:ln>
            <a:solidFill>
              <a:schemeClr val="bg1"/>
            </a:solidFill>
          </a:ln>
        </p:spPr>
        <p:txBody>
          <a:bodyPr wrap="square" lIns="0" tIns="0" rIns="0" bIns="0" rtlCol="0"/>
          <a:lstStyle/>
          <a:p>
            <a:endParaRPr dirty="0">
              <a:solidFill>
                <a:schemeClr val="accent4">
                  <a:lumMod val="75000"/>
                </a:schemeClr>
              </a:solidFill>
              <a:latin typeface="Arial" panose="020B0604020202020204" pitchFamily="34" charset="0"/>
              <a:cs typeface="Arial" panose="020B0604020202020204" pitchFamily="34" charset="0"/>
            </a:endParaRPr>
          </a:p>
        </p:txBody>
      </p:sp>
      <p:sp>
        <p:nvSpPr>
          <p:cNvPr id="26" name="object 26"/>
          <p:cNvSpPr txBox="1"/>
          <p:nvPr/>
        </p:nvSpPr>
        <p:spPr>
          <a:xfrm>
            <a:off x="4152736" y="2210353"/>
            <a:ext cx="1354313" cy="310598"/>
          </a:xfrm>
          <a:prstGeom prst="rect">
            <a:avLst/>
          </a:prstGeom>
        </p:spPr>
        <p:txBody>
          <a:bodyPr vert="horz" wrap="square" lIns="0" tIns="53975" rIns="0" bIns="0" rtlCol="0">
            <a:spAutoFit/>
          </a:bodyPr>
          <a:lstStyle/>
          <a:p>
            <a:pPr marL="12700" marR="5080" indent="77470" algn="ctr">
              <a:spcBef>
                <a:spcPts val="425"/>
              </a:spcBef>
            </a:pPr>
            <a:r>
              <a:rPr lang="en-US" sz="1600" b="1" dirty="0">
                <a:latin typeface="Calibri bold" pitchFamily="34" charset="0"/>
                <a:cs typeface="Calibri bold" pitchFamily="34" charset="0"/>
              </a:rPr>
              <a:t>Healthcare</a:t>
            </a:r>
            <a:endParaRPr sz="1600" b="1" dirty="0">
              <a:latin typeface="Calibri bold" pitchFamily="34" charset="0"/>
              <a:cs typeface="Calibri bold" pitchFamily="34" charset="0"/>
            </a:endParaRPr>
          </a:p>
        </p:txBody>
      </p:sp>
      <p:sp>
        <p:nvSpPr>
          <p:cNvPr id="28" name="object 28"/>
          <p:cNvSpPr txBox="1"/>
          <p:nvPr/>
        </p:nvSpPr>
        <p:spPr>
          <a:xfrm>
            <a:off x="8335545" y="2197232"/>
            <a:ext cx="3395096" cy="339195"/>
          </a:xfrm>
          <a:prstGeom prst="rect">
            <a:avLst/>
          </a:prstGeom>
        </p:spPr>
        <p:txBody>
          <a:bodyPr vert="horz" wrap="square" lIns="0" tIns="31115" rIns="0" bIns="0" rtlCol="0">
            <a:spAutoFit/>
          </a:bodyPr>
          <a:lstStyle/>
          <a:p>
            <a:pPr marL="287020" marR="5080" indent="-274320">
              <a:lnSpc>
                <a:spcPts val="1190"/>
              </a:lnSpc>
              <a:spcBef>
                <a:spcPts val="245"/>
              </a:spcBef>
            </a:pPr>
            <a:r>
              <a:rPr sz="1200" b="1" i="1" spc="-215" dirty="0">
                <a:solidFill>
                  <a:schemeClr val="bg1"/>
                </a:solidFill>
                <a:latin typeface="Calibri Light" pitchFamily="34" charset="0"/>
                <a:cs typeface="Calibri Light" pitchFamily="34" charset="0"/>
              </a:rPr>
              <a:t> </a:t>
            </a:r>
            <a:r>
              <a:rPr lang="en-IN" sz="1200" b="1" i="1" spc="-215" dirty="0">
                <a:solidFill>
                  <a:schemeClr val="bg1"/>
                </a:solidFill>
                <a:latin typeface="Calibri Light" pitchFamily="34" charset="0"/>
                <a:cs typeface="Calibri Light" pitchFamily="34" charset="0"/>
              </a:rPr>
              <a:t>         </a:t>
            </a:r>
            <a:r>
              <a:rPr lang="en-US" sz="1200" b="1" i="1" spc="40" dirty="0">
                <a:solidFill>
                  <a:schemeClr val="bg1"/>
                </a:solidFill>
                <a:latin typeface="Calibri Light" pitchFamily="34" charset="0"/>
                <a:cs typeface="Calibri Light" pitchFamily="34" charset="0"/>
              </a:rPr>
              <a:t>Over 100 Million Spindles equipped with LPT Products spinning High Quality Yarn</a:t>
            </a:r>
            <a:endParaRPr sz="1200" b="1" i="1" dirty="0">
              <a:solidFill>
                <a:schemeClr val="bg1"/>
              </a:solidFill>
              <a:latin typeface="Calibri Light" pitchFamily="34" charset="0"/>
              <a:cs typeface="Calibri Light" pitchFamily="34" charset="0"/>
            </a:endParaRPr>
          </a:p>
        </p:txBody>
      </p:sp>
      <p:sp>
        <p:nvSpPr>
          <p:cNvPr id="31" name="object 31"/>
          <p:cNvSpPr txBox="1"/>
          <p:nvPr/>
        </p:nvSpPr>
        <p:spPr>
          <a:xfrm>
            <a:off x="8953008" y="3886891"/>
            <a:ext cx="2958956" cy="626454"/>
          </a:xfrm>
          <a:prstGeom prst="rect">
            <a:avLst/>
          </a:prstGeom>
        </p:spPr>
        <p:txBody>
          <a:bodyPr vert="horz" wrap="square" lIns="0" tIns="71755" rIns="0" bIns="0" rtlCol="0">
            <a:spAutoFit/>
          </a:bodyPr>
          <a:lstStyle/>
          <a:p>
            <a:pPr marL="12700">
              <a:lnSpc>
                <a:spcPct val="100000"/>
              </a:lnSpc>
              <a:spcBef>
                <a:spcPts val="565"/>
              </a:spcBef>
              <a:tabLst>
                <a:tab pos="286385" algn="l"/>
              </a:tabLst>
            </a:pPr>
            <a:r>
              <a:rPr lang="en-IN" sz="1200" b="1" i="1" spc="-215" dirty="0">
                <a:solidFill>
                  <a:schemeClr val="bg1"/>
                </a:solidFill>
                <a:latin typeface="Calibri Light" pitchFamily="34" charset="0"/>
                <a:cs typeface="Calibri Light" pitchFamily="34" charset="0"/>
              </a:rPr>
              <a:t>	</a:t>
            </a:r>
            <a:r>
              <a:rPr lang="en-IN" sz="1200" b="1" i="1" spc="55" dirty="0">
                <a:solidFill>
                  <a:schemeClr val="bg1"/>
                </a:solidFill>
                <a:latin typeface="Calibri Light" pitchFamily="34" charset="0"/>
                <a:cs typeface="Calibri Light" pitchFamily="34" charset="0"/>
              </a:rPr>
              <a:t>Supplying Parts for Automotive occupant Safety for more than 5 years at “0” PPM</a:t>
            </a:r>
          </a:p>
        </p:txBody>
      </p:sp>
      <p:sp>
        <p:nvSpPr>
          <p:cNvPr id="34" name="object 34"/>
          <p:cNvSpPr txBox="1"/>
          <p:nvPr/>
        </p:nvSpPr>
        <p:spPr>
          <a:xfrm>
            <a:off x="411975" y="3915640"/>
            <a:ext cx="2633294" cy="381515"/>
          </a:xfrm>
          <a:prstGeom prst="rect">
            <a:avLst/>
          </a:prstGeom>
        </p:spPr>
        <p:txBody>
          <a:bodyPr vert="horz" wrap="square" lIns="0" tIns="12065" rIns="0" bIns="0" rtlCol="0">
            <a:spAutoFit/>
          </a:bodyPr>
          <a:lstStyle/>
          <a:p>
            <a:pPr marL="286385" marR="5715" indent="-274320">
              <a:lnSpc>
                <a:spcPct val="100000"/>
              </a:lnSpc>
              <a:spcBef>
                <a:spcPts val="95"/>
              </a:spcBef>
            </a:pPr>
            <a:r>
              <a:rPr lang="en-IN" sz="1200" b="1" i="1" spc="-215" dirty="0">
                <a:solidFill>
                  <a:schemeClr val="bg1"/>
                </a:solidFill>
                <a:latin typeface="Calibri Light" pitchFamily="34" charset="0"/>
                <a:cs typeface="Calibri Light" pitchFamily="34" charset="0"/>
              </a:rPr>
              <a:t>	</a:t>
            </a:r>
            <a:r>
              <a:rPr lang="en-US" sz="1200" b="1" i="1" spc="30" dirty="0">
                <a:solidFill>
                  <a:schemeClr val="bg1"/>
                </a:solidFill>
                <a:latin typeface="Calibri Light" pitchFamily="34" charset="0"/>
                <a:cs typeface="Calibri Light" pitchFamily="34" charset="0"/>
              </a:rPr>
              <a:t>More than 200+ Inverter panels supplied in the last 2 Years.</a:t>
            </a:r>
            <a:endParaRPr sz="1200" b="1" i="1" dirty="0">
              <a:solidFill>
                <a:schemeClr val="bg1"/>
              </a:solidFill>
              <a:latin typeface="Calibri Light" pitchFamily="34" charset="0"/>
              <a:cs typeface="Calibri Light" pitchFamily="34" charset="0"/>
            </a:endParaRPr>
          </a:p>
        </p:txBody>
      </p:sp>
      <p:sp>
        <p:nvSpPr>
          <p:cNvPr id="36" name="object 36"/>
          <p:cNvSpPr txBox="1"/>
          <p:nvPr/>
        </p:nvSpPr>
        <p:spPr>
          <a:xfrm>
            <a:off x="505414" y="1846176"/>
            <a:ext cx="3039588" cy="459100"/>
          </a:xfrm>
          <a:prstGeom prst="rect">
            <a:avLst/>
          </a:prstGeom>
        </p:spPr>
        <p:txBody>
          <a:bodyPr vert="horz" wrap="square" lIns="0" tIns="88900" rIns="0" bIns="0" rtlCol="0">
            <a:spAutoFit/>
          </a:bodyPr>
          <a:lstStyle/>
          <a:p>
            <a:pPr marL="12700">
              <a:lnSpc>
                <a:spcPct val="100000"/>
              </a:lnSpc>
              <a:spcBef>
                <a:spcPts val="700"/>
              </a:spcBef>
              <a:tabLst>
                <a:tab pos="286385" algn="l"/>
              </a:tabLst>
            </a:pPr>
            <a:r>
              <a:rPr sz="1200" b="1" i="1" spc="-215" dirty="0">
                <a:solidFill>
                  <a:schemeClr val="bg1"/>
                </a:solidFill>
                <a:latin typeface="Calibri Light" pitchFamily="34" charset="0"/>
                <a:cs typeface="Calibri Light" pitchFamily="34" charset="0"/>
              </a:rPr>
              <a:t>	</a:t>
            </a:r>
            <a:r>
              <a:rPr lang="en-IN" sz="1200" b="1" i="1" spc="45" dirty="0">
                <a:solidFill>
                  <a:schemeClr val="bg1"/>
                </a:solidFill>
                <a:latin typeface="Calibri Light" pitchFamily="34" charset="0"/>
                <a:cs typeface="Calibri Light" pitchFamily="34" charset="0"/>
              </a:rPr>
              <a:t>Installed More than 1000+ MR &amp; DR Scan Tables in US &amp; EUROPE Market</a:t>
            </a:r>
            <a:endParaRPr sz="1200" b="1" i="1" dirty="0">
              <a:solidFill>
                <a:schemeClr val="bg1"/>
              </a:solidFill>
              <a:latin typeface="Calibri Light" pitchFamily="34" charset="0"/>
              <a:cs typeface="Calibri Light" pitchFamily="34" charset="0"/>
            </a:endParaRPr>
          </a:p>
        </p:txBody>
      </p:sp>
      <p:sp>
        <p:nvSpPr>
          <p:cNvPr id="37" name="object 37"/>
          <p:cNvSpPr/>
          <p:nvPr/>
        </p:nvSpPr>
        <p:spPr>
          <a:xfrm>
            <a:off x="406802" y="2514600"/>
            <a:ext cx="3250353" cy="228600"/>
          </a:xfrm>
          <a:custGeom>
            <a:avLst/>
            <a:gdLst/>
            <a:ahLst/>
            <a:cxnLst/>
            <a:rect l="l" t="t" r="r" b="b"/>
            <a:pathLst>
              <a:path w="2438400" h="228600">
                <a:moveTo>
                  <a:pt x="2438400" y="0"/>
                </a:moveTo>
                <a:lnTo>
                  <a:pt x="1219200" y="0"/>
                </a:lnTo>
                <a:lnTo>
                  <a:pt x="1219200" y="228600"/>
                </a:lnTo>
                <a:lnTo>
                  <a:pt x="0" y="228600"/>
                </a:lnTo>
              </a:path>
            </a:pathLst>
          </a:custGeom>
          <a:ln w="9906">
            <a:solidFill>
              <a:schemeClr val="bg1"/>
            </a:solidFill>
            <a:prstDash val="sysDash"/>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30" name="object 34"/>
          <p:cNvSpPr txBox="1"/>
          <p:nvPr/>
        </p:nvSpPr>
        <p:spPr>
          <a:xfrm>
            <a:off x="4421435" y="5728386"/>
            <a:ext cx="3334152" cy="381515"/>
          </a:xfrm>
          <a:prstGeom prst="rect">
            <a:avLst/>
          </a:prstGeom>
        </p:spPr>
        <p:txBody>
          <a:bodyPr vert="horz" wrap="square" lIns="0" tIns="12065" rIns="0" bIns="0" rtlCol="0">
            <a:spAutoFit/>
          </a:bodyPr>
          <a:lstStyle/>
          <a:p>
            <a:pPr marL="286385" marR="5715" indent="-274320">
              <a:lnSpc>
                <a:spcPct val="100000"/>
              </a:lnSpc>
              <a:spcBef>
                <a:spcPts val="95"/>
              </a:spcBef>
            </a:pPr>
            <a:r>
              <a:rPr lang="en-IN" sz="1200" b="1" i="1" spc="-215" dirty="0">
                <a:solidFill>
                  <a:schemeClr val="bg1"/>
                </a:solidFill>
                <a:latin typeface="Calibri Light" pitchFamily="34" charset="0"/>
                <a:cs typeface="Calibri Light" pitchFamily="34" charset="0"/>
              </a:rPr>
              <a:t>	</a:t>
            </a:r>
            <a:r>
              <a:rPr lang="en-US" sz="1200" b="1" i="1" spc="30" dirty="0">
                <a:solidFill>
                  <a:schemeClr val="bg1"/>
                </a:solidFill>
                <a:latin typeface="Calibri Light" pitchFamily="34" charset="0"/>
                <a:cs typeface="Calibri Light" pitchFamily="34" charset="0"/>
              </a:rPr>
              <a:t>Successfully installed More than 3500+ ATM Machines in the last 2 Years.</a:t>
            </a:r>
            <a:endParaRPr sz="1200" b="1" i="1" dirty="0">
              <a:solidFill>
                <a:schemeClr val="bg1"/>
              </a:solidFill>
              <a:latin typeface="Calibri Light" pitchFamily="34" charset="0"/>
              <a:cs typeface="Calibri Light" pitchFamily="34" charset="0"/>
            </a:endParaRPr>
          </a:p>
        </p:txBody>
      </p:sp>
      <p:sp>
        <p:nvSpPr>
          <p:cNvPr id="33" name="object 37"/>
          <p:cNvSpPr/>
          <p:nvPr/>
        </p:nvSpPr>
        <p:spPr>
          <a:xfrm>
            <a:off x="8831193" y="3604183"/>
            <a:ext cx="3250353" cy="228600"/>
          </a:xfrm>
          <a:custGeom>
            <a:avLst/>
            <a:gdLst/>
            <a:ahLst/>
            <a:cxnLst/>
            <a:rect l="l" t="t" r="r" b="b"/>
            <a:pathLst>
              <a:path w="2438400" h="228600">
                <a:moveTo>
                  <a:pt x="2438400" y="0"/>
                </a:moveTo>
                <a:lnTo>
                  <a:pt x="1219200" y="0"/>
                </a:lnTo>
                <a:lnTo>
                  <a:pt x="1219200" y="228600"/>
                </a:lnTo>
                <a:lnTo>
                  <a:pt x="0" y="228600"/>
                </a:lnTo>
              </a:path>
            </a:pathLst>
          </a:custGeom>
          <a:ln>
            <a:solidFill>
              <a:schemeClr val="bg1"/>
            </a:solidFill>
          </a:ln>
        </p:spPr>
        <p:style>
          <a:lnRef idx="1">
            <a:schemeClr val="accent2"/>
          </a:lnRef>
          <a:fillRef idx="0">
            <a:schemeClr val="accent2"/>
          </a:fillRef>
          <a:effectRef idx="0">
            <a:schemeClr val="accent2"/>
          </a:effectRef>
          <a:fontRef idx="minor">
            <a:schemeClr val="tx1"/>
          </a:fontRef>
        </p:style>
        <p:txBody>
          <a:bodyPr wrap="square" lIns="0" tIns="0" rIns="0" bIns="0" rtlCol="0"/>
          <a:lstStyle/>
          <a:p>
            <a:endParaRPr>
              <a:latin typeface="Arial" panose="020B0604020202020204" pitchFamily="34" charset="0"/>
              <a:cs typeface="Arial" panose="020B0604020202020204" pitchFamily="34" charset="0"/>
            </a:endParaRPr>
          </a:p>
        </p:txBody>
      </p:sp>
      <p:pic>
        <p:nvPicPr>
          <p:cNvPr id="2052" name="Picture 4" descr="https://ui-ex.com/images/fabricating-clipart-textile-industry-5.gi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456612" y="1066800"/>
            <a:ext cx="1199688" cy="10080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clipartstation.com/wp-content/uploads/2018/10/seat-belt-clipart.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568596" y="2952853"/>
            <a:ext cx="996940" cy="8640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clipartstation.com/wp-content/uploads/2017/11/atm-clipart-4.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350388" y="5223478"/>
            <a:ext cx="1010080" cy="93600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Related image"/>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12588" y="2910000"/>
            <a:ext cx="2469005" cy="864000"/>
          </a:xfrm>
          <a:prstGeom prst="rect">
            <a:avLst/>
          </a:prstGeom>
          <a:noFill/>
          <a:extLst>
            <a:ext uri="{909E8E84-426E-40DD-AFC4-6F175D3DCCD1}">
              <a14:hiddenFill xmlns:a14="http://schemas.microsoft.com/office/drawing/2010/main">
                <a:solidFill>
                  <a:srgbClr val="FFFFFF"/>
                </a:solidFill>
              </a14:hiddenFill>
            </a:ext>
          </a:extLst>
        </p:spPr>
      </p:pic>
      <p:sp>
        <p:nvSpPr>
          <p:cNvPr id="38" name="Footer Placeholder 37"/>
          <p:cNvSpPr>
            <a:spLocks noGrp="1"/>
          </p:cNvSpPr>
          <p:nvPr>
            <p:ph type="ftr" sz="quarter" idx="11"/>
          </p:nvPr>
        </p:nvSpPr>
        <p:spPr/>
        <p:txBody>
          <a:bodyPr/>
          <a:lstStyle/>
          <a:p>
            <a:r>
              <a:rPr lang="en-US" smtClean="0">
                <a:solidFill>
                  <a:schemeClr val="bg1"/>
                </a:solidFill>
              </a:rPr>
              <a:t>www.lptindia.com</a:t>
            </a:r>
            <a:endParaRPr lang="en-US">
              <a:solidFill>
                <a:schemeClr val="bg1"/>
              </a:solidFill>
            </a:endParaRPr>
          </a:p>
        </p:txBody>
      </p:sp>
      <p:grpSp>
        <p:nvGrpSpPr>
          <p:cNvPr id="39" name="Group 38"/>
          <p:cNvGrpSpPr/>
          <p:nvPr/>
        </p:nvGrpSpPr>
        <p:grpSpPr>
          <a:xfrm>
            <a:off x="11123612" y="228600"/>
            <a:ext cx="863436" cy="1079296"/>
            <a:chOff x="1350274" y="3355413"/>
            <a:chExt cx="1052740" cy="1315926"/>
          </a:xfrm>
        </p:grpSpPr>
        <p:sp>
          <p:nvSpPr>
            <p:cNvPr id="40" name="Rectangle 39"/>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sp>
        <p:nvSpPr>
          <p:cNvPr id="42" name="Date Placeholder 41"/>
          <p:cNvSpPr>
            <a:spLocks noGrp="1"/>
          </p:cNvSpPr>
          <p:nvPr>
            <p:ph type="dt" sz="half" idx="10"/>
          </p:nvPr>
        </p:nvSpPr>
        <p:spPr/>
        <p:txBody>
          <a:bodyPr/>
          <a:lstStyle/>
          <a:p>
            <a:fld id="{DA6E7B25-207B-4BF9-9E14-26AE3533ADA2}" type="datetime1">
              <a:rPr lang="en-US" smtClean="0">
                <a:solidFill>
                  <a:schemeClr val="bg1"/>
                </a:solidFill>
              </a:rPr>
              <a:t>1/14/2020</a:t>
            </a:fld>
            <a:endParaRPr lang="en-US">
              <a:solidFill>
                <a:schemeClr val="bg1"/>
              </a:solidFill>
            </a:endParaRPr>
          </a:p>
        </p:txBody>
      </p:sp>
      <p:sp>
        <p:nvSpPr>
          <p:cNvPr id="43" name="Slide Number Placeholder 42"/>
          <p:cNvSpPr>
            <a:spLocks noGrp="1"/>
          </p:cNvSpPr>
          <p:nvPr>
            <p:ph type="sldNum" sz="quarter" idx="12"/>
          </p:nvPr>
        </p:nvSpPr>
        <p:spPr/>
        <p:txBody>
          <a:bodyPr/>
          <a:lstStyle/>
          <a:p>
            <a:fld id="{B6F15528-21DE-4FAA-801E-634DDDAF4B2B}" type="slidenum">
              <a:rPr lang="en-US" smtClean="0">
                <a:solidFill>
                  <a:schemeClr val="bg1"/>
                </a:solidFill>
              </a:rPr>
              <a:pPr/>
              <a:t>42</a:t>
            </a:fld>
            <a:endParaRPr lang="en-US">
              <a:solidFill>
                <a:schemeClr val="bg1"/>
              </a:solidFill>
            </a:endParaRPr>
          </a:p>
        </p:txBody>
      </p:sp>
    </p:spTree>
    <p:extLst>
      <p:ext uri="{BB962C8B-B14F-4D97-AF65-F5344CB8AC3E}">
        <p14:creationId xmlns:p14="http://schemas.microsoft.com/office/powerpoint/2010/main" val="6848205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0" name="Picture 16" descr="Related imag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122612" y="5257800"/>
            <a:ext cx="1439625" cy="11562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5" name="Picture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94212" y="2895600"/>
            <a:ext cx="3599484" cy="146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bject 2"/>
          <p:cNvSpPr/>
          <p:nvPr/>
        </p:nvSpPr>
        <p:spPr>
          <a:xfrm>
            <a:off x="605377" y="6432041"/>
            <a:ext cx="160825" cy="191770"/>
          </a:xfrm>
          <a:custGeom>
            <a:avLst/>
            <a:gdLst/>
            <a:ahLst/>
            <a:cxnLst/>
            <a:rect l="l" t="t" r="r" b="b"/>
            <a:pathLst>
              <a:path w="120650" h="191770">
                <a:moveTo>
                  <a:pt x="0" y="0"/>
                </a:moveTo>
                <a:lnTo>
                  <a:pt x="0" y="191262"/>
                </a:lnTo>
                <a:lnTo>
                  <a:pt x="120396" y="95631"/>
                </a:lnTo>
                <a:lnTo>
                  <a:pt x="0" y="0"/>
                </a:lnTo>
                <a:close/>
              </a:path>
            </a:pathLst>
          </a:custGeom>
          <a:solidFill>
            <a:srgbClr val="9FB8CD"/>
          </a:solidFill>
        </p:spPr>
        <p:txBody>
          <a:bodyPr wrap="square" lIns="0" tIns="0" rIns="0" bIns="0" rtlCol="0"/>
          <a:lstStyle/>
          <a:p>
            <a:endParaRPr>
              <a:solidFill>
                <a:schemeClr val="bg1"/>
              </a:solidFill>
              <a:latin typeface="Arial" panose="020B0604020202020204" pitchFamily="34" charset="0"/>
              <a:cs typeface="Arial" panose="020B0604020202020204" pitchFamily="34" charset="0"/>
            </a:endParaRPr>
          </a:p>
        </p:txBody>
      </p:sp>
      <p:sp>
        <p:nvSpPr>
          <p:cNvPr id="4" name="object 4"/>
          <p:cNvSpPr txBox="1"/>
          <p:nvPr/>
        </p:nvSpPr>
        <p:spPr>
          <a:xfrm>
            <a:off x="7220697" y="1993266"/>
            <a:ext cx="1351880" cy="358047"/>
          </a:xfrm>
          <a:prstGeom prst="rect">
            <a:avLst/>
          </a:prstGeom>
        </p:spPr>
        <p:txBody>
          <a:bodyPr vert="horz" wrap="square" lIns="0" tIns="31750" rIns="0" bIns="0" rtlCol="0">
            <a:spAutoFit/>
          </a:bodyPr>
          <a:lstStyle/>
          <a:p>
            <a:pPr marL="187960" marR="5080" indent="-175260" algn="ctr">
              <a:lnSpc>
                <a:spcPts val="1060"/>
              </a:lnSpc>
              <a:spcBef>
                <a:spcPts val="250"/>
              </a:spcBef>
            </a:pPr>
            <a:r>
              <a:rPr lang="en-US" sz="1200" spc="25" dirty="0">
                <a:solidFill>
                  <a:schemeClr val="bg1"/>
                </a:solidFill>
                <a:latin typeface="Calibri Light" pitchFamily="34" charset="0"/>
                <a:cs typeface="Calibri Light" pitchFamily="34" charset="0"/>
              </a:rPr>
              <a:t>Affordable</a:t>
            </a:r>
          </a:p>
          <a:p>
            <a:pPr marL="187960" marR="5080" indent="-175260" algn="ctr">
              <a:lnSpc>
                <a:spcPts val="1060"/>
              </a:lnSpc>
              <a:spcBef>
                <a:spcPts val="250"/>
              </a:spcBef>
            </a:pPr>
            <a:r>
              <a:rPr lang="en-US" sz="1200" spc="25" dirty="0">
                <a:solidFill>
                  <a:schemeClr val="bg1"/>
                </a:solidFill>
                <a:latin typeface="Calibri Light" pitchFamily="34" charset="0"/>
                <a:cs typeface="Calibri Light" pitchFamily="34" charset="0"/>
              </a:rPr>
              <a:t>         Cost</a:t>
            </a:r>
            <a:endParaRPr sz="1200" dirty="0">
              <a:solidFill>
                <a:schemeClr val="bg1"/>
              </a:solidFill>
              <a:latin typeface="Calibri Light" pitchFamily="34" charset="0"/>
              <a:cs typeface="Calibri Light" pitchFamily="34" charset="0"/>
            </a:endParaRPr>
          </a:p>
        </p:txBody>
      </p:sp>
      <p:sp>
        <p:nvSpPr>
          <p:cNvPr id="5" name="object 5"/>
          <p:cNvSpPr/>
          <p:nvPr/>
        </p:nvSpPr>
        <p:spPr>
          <a:xfrm>
            <a:off x="8114032" y="2357120"/>
            <a:ext cx="893001" cy="914400"/>
          </a:xfrm>
          <a:custGeom>
            <a:avLst/>
            <a:gdLst/>
            <a:ahLst/>
            <a:cxnLst/>
            <a:rect l="l" t="t" r="r" b="b"/>
            <a:pathLst>
              <a:path w="669925" h="914400">
                <a:moveTo>
                  <a:pt x="117220" y="0"/>
                </a:moveTo>
                <a:lnTo>
                  <a:pt x="0" y="111759"/>
                </a:lnTo>
                <a:lnTo>
                  <a:pt x="34467" y="148995"/>
                </a:lnTo>
                <a:lnTo>
                  <a:pt x="67802" y="187150"/>
                </a:lnTo>
                <a:lnTo>
                  <a:pt x="99988" y="226198"/>
                </a:lnTo>
                <a:lnTo>
                  <a:pt x="131010" y="266112"/>
                </a:lnTo>
                <a:lnTo>
                  <a:pt x="160851" y="306866"/>
                </a:lnTo>
                <a:lnTo>
                  <a:pt x="189494" y="348432"/>
                </a:lnTo>
                <a:lnTo>
                  <a:pt x="216924" y="390784"/>
                </a:lnTo>
                <a:lnTo>
                  <a:pt x="243125" y="433895"/>
                </a:lnTo>
                <a:lnTo>
                  <a:pt x="268080" y="477738"/>
                </a:lnTo>
                <a:lnTo>
                  <a:pt x="291773" y="522287"/>
                </a:lnTo>
                <a:lnTo>
                  <a:pt x="314188" y="567514"/>
                </a:lnTo>
                <a:lnTo>
                  <a:pt x="335309" y="613394"/>
                </a:lnTo>
                <a:lnTo>
                  <a:pt x="355120" y="659898"/>
                </a:lnTo>
                <a:lnTo>
                  <a:pt x="373603" y="707001"/>
                </a:lnTo>
                <a:lnTo>
                  <a:pt x="390744" y="754675"/>
                </a:lnTo>
                <a:lnTo>
                  <a:pt x="406526" y="802893"/>
                </a:lnTo>
                <a:lnTo>
                  <a:pt x="301498" y="827024"/>
                </a:lnTo>
                <a:lnTo>
                  <a:pt x="520318" y="914145"/>
                </a:lnTo>
                <a:lnTo>
                  <a:pt x="648791" y="766571"/>
                </a:lnTo>
                <a:lnTo>
                  <a:pt x="564768" y="766571"/>
                </a:lnTo>
                <a:lnTo>
                  <a:pt x="549598" y="718985"/>
                </a:lnTo>
                <a:lnTo>
                  <a:pt x="533219" y="671872"/>
                </a:lnTo>
                <a:lnTo>
                  <a:pt x="515645" y="625254"/>
                </a:lnTo>
                <a:lnTo>
                  <a:pt x="496888" y="579152"/>
                </a:lnTo>
                <a:lnTo>
                  <a:pt x="476962" y="533588"/>
                </a:lnTo>
                <a:lnTo>
                  <a:pt x="455878" y="488583"/>
                </a:lnTo>
                <a:lnTo>
                  <a:pt x="433649" y="444159"/>
                </a:lnTo>
                <a:lnTo>
                  <a:pt x="410289" y="400337"/>
                </a:lnTo>
                <a:lnTo>
                  <a:pt x="385810" y="357139"/>
                </a:lnTo>
                <a:lnTo>
                  <a:pt x="360224" y="314587"/>
                </a:lnTo>
                <a:lnTo>
                  <a:pt x="333544" y="272703"/>
                </a:lnTo>
                <a:lnTo>
                  <a:pt x="305783" y="231506"/>
                </a:lnTo>
                <a:lnTo>
                  <a:pt x="276953" y="191021"/>
                </a:lnTo>
                <a:lnTo>
                  <a:pt x="247067" y="151266"/>
                </a:lnTo>
                <a:lnTo>
                  <a:pt x="216139" y="112266"/>
                </a:lnTo>
                <a:lnTo>
                  <a:pt x="184180" y="74040"/>
                </a:lnTo>
                <a:lnTo>
                  <a:pt x="151203" y="36611"/>
                </a:lnTo>
                <a:lnTo>
                  <a:pt x="117220" y="0"/>
                </a:lnTo>
                <a:close/>
              </a:path>
              <a:path w="669925" h="914400">
                <a:moveTo>
                  <a:pt x="669797" y="742441"/>
                </a:moveTo>
                <a:lnTo>
                  <a:pt x="564768" y="766571"/>
                </a:lnTo>
                <a:lnTo>
                  <a:pt x="648791" y="766571"/>
                </a:lnTo>
                <a:lnTo>
                  <a:pt x="669797" y="742441"/>
                </a:lnTo>
                <a:close/>
              </a:path>
            </a:pathLst>
          </a:custGeom>
          <a:solidFill>
            <a:schemeClr val="accent6">
              <a:lumMod val="60000"/>
              <a:lumOff val="40000"/>
            </a:schemeClr>
          </a:solid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6" name="object 6"/>
          <p:cNvSpPr txBox="1"/>
          <p:nvPr/>
        </p:nvSpPr>
        <p:spPr>
          <a:xfrm>
            <a:off x="8330669" y="3447289"/>
            <a:ext cx="1351880" cy="314189"/>
          </a:xfrm>
          <a:prstGeom prst="rect">
            <a:avLst/>
          </a:prstGeom>
        </p:spPr>
        <p:txBody>
          <a:bodyPr vert="horz" wrap="square" lIns="0" tIns="31750" rIns="0" bIns="0" rtlCol="0">
            <a:spAutoFit/>
          </a:bodyPr>
          <a:lstStyle/>
          <a:p>
            <a:pPr marL="12065" marR="5080" algn="ctr">
              <a:lnSpc>
                <a:spcPts val="1060"/>
              </a:lnSpc>
              <a:spcBef>
                <a:spcPts val="250"/>
              </a:spcBef>
            </a:pPr>
            <a:r>
              <a:rPr lang="en-US" sz="1200" spc="25" dirty="0">
                <a:solidFill>
                  <a:schemeClr val="bg1"/>
                </a:solidFill>
                <a:latin typeface="Calibri Light" pitchFamily="34" charset="0"/>
                <a:cs typeface="Calibri Light" pitchFamily="34" charset="0"/>
              </a:rPr>
              <a:t>On time Delivery Every time</a:t>
            </a:r>
            <a:endParaRPr sz="1200" dirty="0">
              <a:solidFill>
                <a:schemeClr val="bg1"/>
              </a:solidFill>
              <a:latin typeface="Calibri Light" pitchFamily="34" charset="0"/>
              <a:cs typeface="Calibri Light" pitchFamily="34" charset="0"/>
            </a:endParaRPr>
          </a:p>
        </p:txBody>
      </p:sp>
      <p:sp>
        <p:nvSpPr>
          <p:cNvPr id="7" name="object 7"/>
          <p:cNvSpPr/>
          <p:nvPr/>
        </p:nvSpPr>
        <p:spPr>
          <a:xfrm>
            <a:off x="8128254" y="4077589"/>
            <a:ext cx="784656" cy="906780"/>
          </a:xfrm>
          <a:custGeom>
            <a:avLst/>
            <a:gdLst/>
            <a:ahLst/>
            <a:cxnLst/>
            <a:rect l="l" t="t" r="r" b="b"/>
            <a:pathLst>
              <a:path w="588645" h="906779">
                <a:moveTo>
                  <a:pt x="0" y="645794"/>
                </a:moveTo>
                <a:lnTo>
                  <a:pt x="47879" y="876427"/>
                </a:lnTo>
                <a:lnTo>
                  <a:pt x="273558" y="906526"/>
                </a:lnTo>
                <a:lnTo>
                  <a:pt x="195580" y="832104"/>
                </a:lnTo>
                <a:lnTo>
                  <a:pt x="226930" y="793221"/>
                </a:lnTo>
                <a:lnTo>
                  <a:pt x="257221" y="753591"/>
                </a:lnTo>
                <a:lnTo>
                  <a:pt x="281479" y="720090"/>
                </a:lnTo>
                <a:lnTo>
                  <a:pt x="77977" y="720090"/>
                </a:lnTo>
                <a:lnTo>
                  <a:pt x="0" y="645794"/>
                </a:lnTo>
                <a:close/>
              </a:path>
              <a:path w="588645" h="906779">
                <a:moveTo>
                  <a:pt x="430783" y="0"/>
                </a:moveTo>
                <a:lnTo>
                  <a:pt x="418701" y="49294"/>
                </a:lnTo>
                <a:lnTo>
                  <a:pt x="405227" y="98147"/>
                </a:lnTo>
                <a:lnTo>
                  <a:pt x="390374" y="146531"/>
                </a:lnTo>
                <a:lnTo>
                  <a:pt x="374157" y="194417"/>
                </a:lnTo>
                <a:lnTo>
                  <a:pt x="356589" y="241777"/>
                </a:lnTo>
                <a:lnTo>
                  <a:pt x="337683" y="288585"/>
                </a:lnTo>
                <a:lnTo>
                  <a:pt x="317452" y="334811"/>
                </a:lnTo>
                <a:lnTo>
                  <a:pt x="295910" y="380428"/>
                </a:lnTo>
                <a:lnTo>
                  <a:pt x="273070" y="425408"/>
                </a:lnTo>
                <a:lnTo>
                  <a:pt x="248945" y="469723"/>
                </a:lnTo>
                <a:lnTo>
                  <a:pt x="223550" y="513346"/>
                </a:lnTo>
                <a:lnTo>
                  <a:pt x="196897" y="556248"/>
                </a:lnTo>
                <a:lnTo>
                  <a:pt x="169000" y="598401"/>
                </a:lnTo>
                <a:lnTo>
                  <a:pt x="139872" y="639777"/>
                </a:lnTo>
                <a:lnTo>
                  <a:pt x="109527" y="680350"/>
                </a:lnTo>
                <a:lnTo>
                  <a:pt x="77977" y="720090"/>
                </a:lnTo>
                <a:lnTo>
                  <a:pt x="281479" y="720090"/>
                </a:lnTo>
                <a:lnTo>
                  <a:pt x="314578" y="672182"/>
                </a:lnTo>
                <a:lnTo>
                  <a:pt x="341622" y="630448"/>
                </a:lnTo>
                <a:lnTo>
                  <a:pt x="367561" y="588057"/>
                </a:lnTo>
                <a:lnTo>
                  <a:pt x="392385" y="545031"/>
                </a:lnTo>
                <a:lnTo>
                  <a:pt x="416082" y="501394"/>
                </a:lnTo>
                <a:lnTo>
                  <a:pt x="438642" y="457168"/>
                </a:lnTo>
                <a:lnTo>
                  <a:pt x="460052" y="412375"/>
                </a:lnTo>
                <a:lnTo>
                  <a:pt x="480303" y="367037"/>
                </a:lnTo>
                <a:lnTo>
                  <a:pt x="499382" y="321178"/>
                </a:lnTo>
                <a:lnTo>
                  <a:pt x="517280" y="274819"/>
                </a:lnTo>
                <a:lnTo>
                  <a:pt x="533984" y="227983"/>
                </a:lnTo>
                <a:lnTo>
                  <a:pt x="549483" y="180693"/>
                </a:lnTo>
                <a:lnTo>
                  <a:pt x="563767" y="132971"/>
                </a:lnTo>
                <a:lnTo>
                  <a:pt x="576825" y="84840"/>
                </a:lnTo>
                <a:lnTo>
                  <a:pt x="588645" y="36322"/>
                </a:lnTo>
                <a:lnTo>
                  <a:pt x="430783" y="0"/>
                </a:lnTo>
                <a:close/>
              </a:path>
            </a:pathLst>
          </a:custGeom>
          <a:solidFill>
            <a:schemeClr val="accent6">
              <a:lumMod val="60000"/>
              <a:lumOff val="40000"/>
            </a:schemeClr>
          </a:solid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8" name="object 8"/>
          <p:cNvSpPr txBox="1"/>
          <p:nvPr/>
        </p:nvSpPr>
        <p:spPr>
          <a:xfrm>
            <a:off x="4383482" y="2145446"/>
            <a:ext cx="1616626" cy="320215"/>
          </a:xfrm>
          <a:prstGeom prst="rect">
            <a:avLst/>
          </a:prstGeom>
        </p:spPr>
        <p:txBody>
          <a:bodyPr vert="horz" wrap="square" lIns="0" tIns="32384" rIns="0" bIns="0" rtlCol="0">
            <a:spAutoFit/>
          </a:bodyPr>
          <a:lstStyle/>
          <a:p>
            <a:pPr marL="12700" marR="5080" indent="153670" algn="ctr">
              <a:lnSpc>
                <a:spcPts val="1060"/>
              </a:lnSpc>
              <a:spcBef>
                <a:spcPts val="254"/>
              </a:spcBef>
            </a:pPr>
            <a:r>
              <a:rPr lang="en-US" sz="1200" spc="15" dirty="0">
                <a:solidFill>
                  <a:schemeClr val="bg1"/>
                </a:solidFill>
                <a:latin typeface="Calibri Light" pitchFamily="34" charset="0"/>
                <a:cs typeface="Calibri Light" pitchFamily="34" charset="0"/>
              </a:rPr>
              <a:t>Hi Skilled Workmanship</a:t>
            </a:r>
            <a:endParaRPr sz="1200" dirty="0">
              <a:solidFill>
                <a:schemeClr val="bg1"/>
              </a:solidFill>
              <a:latin typeface="Calibri Light" pitchFamily="34" charset="0"/>
              <a:cs typeface="Calibri Light" pitchFamily="34" charset="0"/>
            </a:endParaRPr>
          </a:p>
        </p:txBody>
      </p:sp>
      <p:sp>
        <p:nvSpPr>
          <p:cNvPr id="9" name="object 9"/>
          <p:cNvSpPr/>
          <p:nvPr/>
        </p:nvSpPr>
        <p:spPr>
          <a:xfrm>
            <a:off x="5737551" y="5304028"/>
            <a:ext cx="1385631" cy="363220"/>
          </a:xfrm>
          <a:custGeom>
            <a:avLst/>
            <a:gdLst/>
            <a:ahLst/>
            <a:cxnLst/>
            <a:rect l="l" t="t" r="r" b="b"/>
            <a:pathLst>
              <a:path w="1039495" h="363220">
                <a:moveTo>
                  <a:pt x="182244" y="0"/>
                </a:moveTo>
                <a:lnTo>
                  <a:pt x="0" y="149225"/>
                </a:lnTo>
                <a:lnTo>
                  <a:pt x="77850" y="363169"/>
                </a:lnTo>
                <a:lnTo>
                  <a:pt x="107695" y="259588"/>
                </a:lnTo>
                <a:lnTo>
                  <a:pt x="908672" y="259588"/>
                </a:lnTo>
                <a:lnTo>
                  <a:pt x="943076" y="252068"/>
                </a:lnTo>
                <a:lnTo>
                  <a:pt x="991348" y="240204"/>
                </a:lnTo>
                <a:lnTo>
                  <a:pt x="1039367" y="227076"/>
                </a:lnTo>
                <a:lnTo>
                  <a:pt x="1014318" y="139899"/>
                </a:lnTo>
                <a:lnTo>
                  <a:pt x="500608" y="139899"/>
                </a:lnTo>
                <a:lnTo>
                  <a:pt x="450664" y="138959"/>
                </a:lnTo>
                <a:lnTo>
                  <a:pt x="400743" y="136601"/>
                </a:lnTo>
                <a:lnTo>
                  <a:pt x="350874" y="132824"/>
                </a:lnTo>
                <a:lnTo>
                  <a:pt x="301088" y="127626"/>
                </a:lnTo>
                <a:lnTo>
                  <a:pt x="251415" y="121008"/>
                </a:lnTo>
                <a:lnTo>
                  <a:pt x="201884" y="112968"/>
                </a:lnTo>
                <a:lnTo>
                  <a:pt x="152526" y="103505"/>
                </a:lnTo>
                <a:lnTo>
                  <a:pt x="182244" y="0"/>
                </a:lnTo>
                <a:close/>
              </a:path>
              <a:path w="1039495" h="363220">
                <a:moveTo>
                  <a:pt x="908672" y="259588"/>
                </a:moveTo>
                <a:lnTo>
                  <a:pt x="107695" y="259588"/>
                </a:lnTo>
                <a:lnTo>
                  <a:pt x="156494" y="269336"/>
                </a:lnTo>
                <a:lnTo>
                  <a:pt x="205458" y="277806"/>
                </a:lnTo>
                <a:lnTo>
                  <a:pt x="254563" y="284999"/>
                </a:lnTo>
                <a:lnTo>
                  <a:pt x="303785" y="290916"/>
                </a:lnTo>
                <a:lnTo>
                  <a:pt x="353098" y="295557"/>
                </a:lnTo>
                <a:lnTo>
                  <a:pt x="402478" y="298924"/>
                </a:lnTo>
                <a:lnTo>
                  <a:pt x="451901" y="301017"/>
                </a:lnTo>
                <a:lnTo>
                  <a:pt x="501342" y="301837"/>
                </a:lnTo>
                <a:lnTo>
                  <a:pt x="550777" y="301384"/>
                </a:lnTo>
                <a:lnTo>
                  <a:pt x="600181" y="299661"/>
                </a:lnTo>
                <a:lnTo>
                  <a:pt x="649529" y="296667"/>
                </a:lnTo>
                <a:lnTo>
                  <a:pt x="698797" y="292403"/>
                </a:lnTo>
                <a:lnTo>
                  <a:pt x="747960" y="286871"/>
                </a:lnTo>
                <a:lnTo>
                  <a:pt x="796994" y="280070"/>
                </a:lnTo>
                <a:lnTo>
                  <a:pt x="845875" y="272002"/>
                </a:lnTo>
                <a:lnTo>
                  <a:pt x="894577" y="262668"/>
                </a:lnTo>
                <a:lnTo>
                  <a:pt x="908672" y="259588"/>
                </a:lnTo>
                <a:close/>
              </a:path>
              <a:path w="1039495" h="363220">
                <a:moveTo>
                  <a:pt x="994663" y="71501"/>
                </a:moveTo>
                <a:lnTo>
                  <a:pt x="946150" y="84692"/>
                </a:lnTo>
                <a:lnTo>
                  <a:pt x="897357" y="96474"/>
                </a:lnTo>
                <a:lnTo>
                  <a:pt x="848317" y="106846"/>
                </a:lnTo>
                <a:lnTo>
                  <a:pt x="799058" y="115808"/>
                </a:lnTo>
                <a:lnTo>
                  <a:pt x="749611" y="123358"/>
                </a:lnTo>
                <a:lnTo>
                  <a:pt x="700006" y="129495"/>
                </a:lnTo>
                <a:lnTo>
                  <a:pt x="650273" y="134219"/>
                </a:lnTo>
                <a:lnTo>
                  <a:pt x="600443" y="137528"/>
                </a:lnTo>
                <a:lnTo>
                  <a:pt x="550544" y="139422"/>
                </a:lnTo>
                <a:lnTo>
                  <a:pt x="500608" y="139899"/>
                </a:lnTo>
                <a:lnTo>
                  <a:pt x="1014318" y="139899"/>
                </a:lnTo>
                <a:lnTo>
                  <a:pt x="994663" y="71501"/>
                </a:lnTo>
                <a:close/>
              </a:path>
            </a:pathLst>
          </a:custGeom>
          <a:solidFill>
            <a:schemeClr val="accent6">
              <a:lumMod val="60000"/>
              <a:lumOff val="40000"/>
            </a:schemeClr>
          </a:solid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0" name="object 10"/>
          <p:cNvSpPr txBox="1"/>
          <p:nvPr/>
        </p:nvSpPr>
        <p:spPr>
          <a:xfrm>
            <a:off x="4435624" y="5095372"/>
            <a:ext cx="1544335" cy="173765"/>
          </a:xfrm>
          <a:prstGeom prst="rect">
            <a:avLst/>
          </a:prstGeom>
        </p:spPr>
        <p:txBody>
          <a:bodyPr vert="horz" wrap="square" lIns="0" tIns="32384" rIns="0" bIns="0" rtlCol="0">
            <a:spAutoFit/>
          </a:bodyPr>
          <a:lstStyle/>
          <a:p>
            <a:pPr marL="12700" marR="5080" indent="48260" algn="ctr">
              <a:lnSpc>
                <a:spcPts val="1060"/>
              </a:lnSpc>
              <a:spcBef>
                <a:spcPts val="254"/>
              </a:spcBef>
            </a:pPr>
            <a:r>
              <a:rPr lang="en-IN" sz="1200" spc="15" dirty="0">
                <a:solidFill>
                  <a:schemeClr val="bg1"/>
                </a:solidFill>
                <a:latin typeface="Calibri Light" pitchFamily="34" charset="0"/>
                <a:cs typeface="Calibri Light" pitchFamily="34" charset="0"/>
              </a:rPr>
              <a:t>Competitive Lead-time</a:t>
            </a:r>
            <a:endParaRPr sz="1200" dirty="0">
              <a:solidFill>
                <a:schemeClr val="bg1"/>
              </a:solidFill>
              <a:latin typeface="Calibri Light" pitchFamily="34" charset="0"/>
              <a:cs typeface="Calibri Light" pitchFamily="34" charset="0"/>
            </a:endParaRPr>
          </a:p>
        </p:txBody>
      </p:sp>
      <p:sp>
        <p:nvSpPr>
          <p:cNvPr id="11" name="object 11"/>
          <p:cNvSpPr/>
          <p:nvPr/>
        </p:nvSpPr>
        <p:spPr>
          <a:xfrm>
            <a:off x="3823906" y="4095750"/>
            <a:ext cx="893001" cy="914400"/>
          </a:xfrm>
          <a:custGeom>
            <a:avLst/>
            <a:gdLst/>
            <a:ahLst/>
            <a:cxnLst/>
            <a:rect l="l" t="t" r="r" b="b"/>
            <a:pathLst>
              <a:path w="669925" h="914400">
                <a:moveTo>
                  <a:pt x="275159" y="147574"/>
                </a:moveTo>
                <a:lnTo>
                  <a:pt x="105029" y="147574"/>
                </a:lnTo>
                <a:lnTo>
                  <a:pt x="120199" y="195160"/>
                </a:lnTo>
                <a:lnTo>
                  <a:pt x="136578" y="242273"/>
                </a:lnTo>
                <a:lnTo>
                  <a:pt x="154152" y="288891"/>
                </a:lnTo>
                <a:lnTo>
                  <a:pt x="172909" y="334993"/>
                </a:lnTo>
                <a:lnTo>
                  <a:pt x="192835" y="380557"/>
                </a:lnTo>
                <a:lnTo>
                  <a:pt x="213919" y="425562"/>
                </a:lnTo>
                <a:lnTo>
                  <a:pt x="236148" y="469986"/>
                </a:lnTo>
                <a:lnTo>
                  <a:pt x="259508" y="513808"/>
                </a:lnTo>
                <a:lnTo>
                  <a:pt x="283987" y="557006"/>
                </a:lnTo>
                <a:lnTo>
                  <a:pt x="309573" y="599558"/>
                </a:lnTo>
                <a:lnTo>
                  <a:pt x="336253" y="641442"/>
                </a:lnTo>
                <a:lnTo>
                  <a:pt x="364014" y="682639"/>
                </a:lnTo>
                <a:lnTo>
                  <a:pt x="392844" y="723124"/>
                </a:lnTo>
                <a:lnTo>
                  <a:pt x="422730" y="762879"/>
                </a:lnTo>
                <a:lnTo>
                  <a:pt x="453658" y="801879"/>
                </a:lnTo>
                <a:lnTo>
                  <a:pt x="485617" y="840105"/>
                </a:lnTo>
                <a:lnTo>
                  <a:pt x="518594" y="877534"/>
                </a:lnTo>
                <a:lnTo>
                  <a:pt x="552576" y="914145"/>
                </a:lnTo>
                <a:lnTo>
                  <a:pt x="669798" y="802386"/>
                </a:lnTo>
                <a:lnTo>
                  <a:pt x="635330" y="765150"/>
                </a:lnTo>
                <a:lnTo>
                  <a:pt x="601995" y="726995"/>
                </a:lnTo>
                <a:lnTo>
                  <a:pt x="569809" y="687947"/>
                </a:lnTo>
                <a:lnTo>
                  <a:pt x="538787" y="648033"/>
                </a:lnTo>
                <a:lnTo>
                  <a:pt x="508946" y="607279"/>
                </a:lnTo>
                <a:lnTo>
                  <a:pt x="480303" y="565713"/>
                </a:lnTo>
                <a:lnTo>
                  <a:pt x="452873" y="523361"/>
                </a:lnTo>
                <a:lnTo>
                  <a:pt x="426672" y="480250"/>
                </a:lnTo>
                <a:lnTo>
                  <a:pt x="401717" y="436407"/>
                </a:lnTo>
                <a:lnTo>
                  <a:pt x="378024" y="391858"/>
                </a:lnTo>
                <a:lnTo>
                  <a:pt x="355609" y="346631"/>
                </a:lnTo>
                <a:lnTo>
                  <a:pt x="334488" y="300751"/>
                </a:lnTo>
                <a:lnTo>
                  <a:pt x="314677" y="254247"/>
                </a:lnTo>
                <a:lnTo>
                  <a:pt x="296194" y="207144"/>
                </a:lnTo>
                <a:lnTo>
                  <a:pt x="279053" y="159470"/>
                </a:lnTo>
                <a:lnTo>
                  <a:pt x="275159" y="147574"/>
                </a:lnTo>
                <a:close/>
              </a:path>
              <a:path w="669925" h="914400">
                <a:moveTo>
                  <a:pt x="149479" y="0"/>
                </a:moveTo>
                <a:lnTo>
                  <a:pt x="0" y="171704"/>
                </a:lnTo>
                <a:lnTo>
                  <a:pt x="105029" y="147574"/>
                </a:lnTo>
                <a:lnTo>
                  <a:pt x="275159" y="147574"/>
                </a:lnTo>
                <a:lnTo>
                  <a:pt x="263271" y="111251"/>
                </a:lnTo>
                <a:lnTo>
                  <a:pt x="368300" y="87122"/>
                </a:lnTo>
                <a:lnTo>
                  <a:pt x="149479" y="0"/>
                </a:lnTo>
                <a:close/>
              </a:path>
            </a:pathLst>
          </a:custGeom>
          <a:solidFill>
            <a:srgbClr val="717BA2"/>
          </a:solidFill>
        </p:spPr>
        <p:txBody>
          <a:bodyPr wrap="square" lIns="0" tIns="0" rIns="0" bIns="0" rtlCol="0"/>
          <a:lstStyle/>
          <a:p>
            <a:endParaRPr>
              <a:latin typeface="Arial" panose="020B0604020202020204" pitchFamily="34" charset="0"/>
              <a:cs typeface="Arial" panose="020B0604020202020204" pitchFamily="34" charset="0"/>
            </a:endParaRPr>
          </a:p>
        </p:txBody>
      </p:sp>
      <p:sp>
        <p:nvSpPr>
          <p:cNvPr id="12" name="object 12"/>
          <p:cNvSpPr/>
          <p:nvPr/>
        </p:nvSpPr>
        <p:spPr>
          <a:xfrm>
            <a:off x="3823906" y="4095750"/>
            <a:ext cx="893001" cy="914400"/>
          </a:xfrm>
          <a:custGeom>
            <a:avLst/>
            <a:gdLst/>
            <a:ahLst/>
            <a:cxnLst/>
            <a:rect l="l" t="t" r="r" b="b"/>
            <a:pathLst>
              <a:path w="669925" h="914400">
                <a:moveTo>
                  <a:pt x="552576" y="914145"/>
                </a:moveTo>
                <a:lnTo>
                  <a:pt x="518594" y="877534"/>
                </a:lnTo>
                <a:lnTo>
                  <a:pt x="485617" y="840105"/>
                </a:lnTo>
                <a:lnTo>
                  <a:pt x="453658" y="801879"/>
                </a:lnTo>
                <a:lnTo>
                  <a:pt x="422730" y="762879"/>
                </a:lnTo>
                <a:lnTo>
                  <a:pt x="392844" y="723124"/>
                </a:lnTo>
                <a:lnTo>
                  <a:pt x="364014" y="682639"/>
                </a:lnTo>
                <a:lnTo>
                  <a:pt x="336253" y="641442"/>
                </a:lnTo>
                <a:lnTo>
                  <a:pt x="309573" y="599558"/>
                </a:lnTo>
                <a:lnTo>
                  <a:pt x="283987" y="557006"/>
                </a:lnTo>
                <a:lnTo>
                  <a:pt x="259508" y="513808"/>
                </a:lnTo>
                <a:lnTo>
                  <a:pt x="236148" y="469986"/>
                </a:lnTo>
                <a:lnTo>
                  <a:pt x="213919" y="425562"/>
                </a:lnTo>
                <a:lnTo>
                  <a:pt x="192835" y="380557"/>
                </a:lnTo>
                <a:lnTo>
                  <a:pt x="172909" y="334993"/>
                </a:lnTo>
                <a:lnTo>
                  <a:pt x="154152" y="288891"/>
                </a:lnTo>
                <a:lnTo>
                  <a:pt x="136578" y="242273"/>
                </a:lnTo>
                <a:lnTo>
                  <a:pt x="120199" y="195160"/>
                </a:lnTo>
                <a:lnTo>
                  <a:pt x="105029" y="147574"/>
                </a:lnTo>
                <a:lnTo>
                  <a:pt x="0" y="171704"/>
                </a:lnTo>
                <a:lnTo>
                  <a:pt x="149479" y="0"/>
                </a:lnTo>
                <a:lnTo>
                  <a:pt x="368300" y="87122"/>
                </a:lnTo>
                <a:lnTo>
                  <a:pt x="263271" y="111251"/>
                </a:lnTo>
                <a:lnTo>
                  <a:pt x="279053" y="159470"/>
                </a:lnTo>
                <a:lnTo>
                  <a:pt x="296194" y="207144"/>
                </a:lnTo>
                <a:lnTo>
                  <a:pt x="314677" y="254247"/>
                </a:lnTo>
                <a:lnTo>
                  <a:pt x="334488" y="300751"/>
                </a:lnTo>
                <a:lnTo>
                  <a:pt x="355609" y="346631"/>
                </a:lnTo>
                <a:lnTo>
                  <a:pt x="378024" y="391858"/>
                </a:lnTo>
                <a:lnTo>
                  <a:pt x="401717" y="436407"/>
                </a:lnTo>
                <a:lnTo>
                  <a:pt x="426672" y="480250"/>
                </a:lnTo>
                <a:lnTo>
                  <a:pt x="452873" y="523361"/>
                </a:lnTo>
                <a:lnTo>
                  <a:pt x="480303" y="565713"/>
                </a:lnTo>
                <a:lnTo>
                  <a:pt x="508946" y="607279"/>
                </a:lnTo>
                <a:lnTo>
                  <a:pt x="538787" y="648033"/>
                </a:lnTo>
                <a:lnTo>
                  <a:pt x="569809" y="687947"/>
                </a:lnTo>
                <a:lnTo>
                  <a:pt x="601995" y="726995"/>
                </a:lnTo>
                <a:lnTo>
                  <a:pt x="635330" y="765150"/>
                </a:lnTo>
                <a:lnTo>
                  <a:pt x="669798" y="802386"/>
                </a:lnTo>
                <a:lnTo>
                  <a:pt x="552576" y="914145"/>
                </a:lnTo>
                <a:close/>
              </a:path>
            </a:pathLst>
          </a:custGeom>
          <a:solidFill>
            <a:schemeClr val="accent6">
              <a:lumMod val="60000"/>
              <a:lumOff val="40000"/>
            </a:schemeClr>
          </a:solidFill>
          <a:ln w="19050">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3" name="object 13"/>
          <p:cNvSpPr txBox="1"/>
          <p:nvPr/>
        </p:nvSpPr>
        <p:spPr>
          <a:xfrm>
            <a:off x="3046412" y="3691105"/>
            <a:ext cx="1398820" cy="382156"/>
          </a:xfrm>
          <a:prstGeom prst="rect">
            <a:avLst/>
          </a:prstGeom>
        </p:spPr>
        <p:txBody>
          <a:bodyPr vert="horz" wrap="square" lIns="0" tIns="12700" rIns="0" bIns="0" rtlCol="0">
            <a:spAutoFit/>
          </a:bodyPr>
          <a:lstStyle/>
          <a:p>
            <a:pPr marL="12700" algn="ctr">
              <a:lnSpc>
                <a:spcPct val="100000"/>
              </a:lnSpc>
              <a:spcBef>
                <a:spcPts val="100"/>
              </a:spcBef>
            </a:pPr>
            <a:r>
              <a:rPr sz="1200" spc="50" dirty="0">
                <a:solidFill>
                  <a:schemeClr val="bg1"/>
                </a:solidFill>
                <a:latin typeface="Calibri Light" pitchFamily="34" charset="0"/>
                <a:cs typeface="Calibri Light" pitchFamily="34" charset="0"/>
              </a:rPr>
              <a:t>Customized</a:t>
            </a:r>
            <a:r>
              <a:rPr lang="en-IN" sz="1200" spc="50" dirty="0">
                <a:solidFill>
                  <a:schemeClr val="bg1"/>
                </a:solidFill>
                <a:latin typeface="Calibri Light" pitchFamily="34" charset="0"/>
                <a:cs typeface="Calibri Light" pitchFamily="34" charset="0"/>
              </a:rPr>
              <a:t> Solutions</a:t>
            </a:r>
            <a:endParaRPr sz="1200" dirty="0">
              <a:solidFill>
                <a:schemeClr val="bg1"/>
              </a:solidFill>
              <a:latin typeface="Calibri Light" pitchFamily="34" charset="0"/>
              <a:cs typeface="Calibri Light" pitchFamily="34" charset="0"/>
            </a:endParaRPr>
          </a:p>
        </p:txBody>
      </p:sp>
      <p:sp>
        <p:nvSpPr>
          <p:cNvPr id="14" name="object 14"/>
          <p:cNvSpPr/>
          <p:nvPr/>
        </p:nvSpPr>
        <p:spPr>
          <a:xfrm>
            <a:off x="3671545" y="2778126"/>
            <a:ext cx="685621" cy="780415"/>
          </a:xfrm>
          <a:custGeom>
            <a:avLst/>
            <a:gdLst/>
            <a:ahLst/>
            <a:cxnLst/>
            <a:rect l="l" t="t" r="r" b="b"/>
            <a:pathLst>
              <a:path w="514350" h="780414">
                <a:moveTo>
                  <a:pt x="222250" y="0"/>
                </a:moveTo>
                <a:lnTo>
                  <a:pt x="305435" y="68579"/>
                </a:lnTo>
                <a:lnTo>
                  <a:pt x="277075" y="109488"/>
                </a:lnTo>
                <a:lnTo>
                  <a:pt x="249812" y="151072"/>
                </a:lnTo>
                <a:lnTo>
                  <a:pt x="223658" y="193309"/>
                </a:lnTo>
                <a:lnTo>
                  <a:pt x="198621" y="236175"/>
                </a:lnTo>
                <a:lnTo>
                  <a:pt x="174714" y="279649"/>
                </a:lnTo>
                <a:lnTo>
                  <a:pt x="151945" y="323707"/>
                </a:lnTo>
                <a:lnTo>
                  <a:pt x="130326" y="368328"/>
                </a:lnTo>
                <a:lnTo>
                  <a:pt x="109867" y="413488"/>
                </a:lnTo>
                <a:lnTo>
                  <a:pt x="90578" y="459165"/>
                </a:lnTo>
                <a:lnTo>
                  <a:pt x="72469" y="505337"/>
                </a:lnTo>
                <a:lnTo>
                  <a:pt x="55552" y="551981"/>
                </a:lnTo>
                <a:lnTo>
                  <a:pt x="39836" y="599074"/>
                </a:lnTo>
                <a:lnTo>
                  <a:pt x="25331" y="646593"/>
                </a:lnTo>
                <a:lnTo>
                  <a:pt x="12049" y="694517"/>
                </a:lnTo>
                <a:lnTo>
                  <a:pt x="0" y="742823"/>
                </a:lnTo>
                <a:lnTo>
                  <a:pt x="157606" y="780034"/>
                </a:lnTo>
                <a:lnTo>
                  <a:pt x="170209" y="729868"/>
                </a:lnTo>
                <a:lnTo>
                  <a:pt x="184266" y="680153"/>
                </a:lnTo>
                <a:lnTo>
                  <a:pt x="199764" y="630920"/>
                </a:lnTo>
                <a:lnTo>
                  <a:pt x="216689" y="582198"/>
                </a:lnTo>
                <a:lnTo>
                  <a:pt x="235025" y="534019"/>
                </a:lnTo>
                <a:lnTo>
                  <a:pt x="254758" y="486413"/>
                </a:lnTo>
                <a:lnTo>
                  <a:pt x="275873" y="439412"/>
                </a:lnTo>
                <a:lnTo>
                  <a:pt x="298357" y="393047"/>
                </a:lnTo>
                <a:lnTo>
                  <a:pt x="322194" y="347347"/>
                </a:lnTo>
                <a:lnTo>
                  <a:pt x="347369" y="302345"/>
                </a:lnTo>
                <a:lnTo>
                  <a:pt x="373869" y="258071"/>
                </a:lnTo>
                <a:lnTo>
                  <a:pt x="401679" y="214556"/>
                </a:lnTo>
                <a:lnTo>
                  <a:pt x="430784" y="171830"/>
                </a:lnTo>
                <a:lnTo>
                  <a:pt x="494476" y="171830"/>
                </a:lnTo>
                <a:lnTo>
                  <a:pt x="449453" y="13715"/>
                </a:lnTo>
                <a:lnTo>
                  <a:pt x="222250" y="0"/>
                </a:lnTo>
                <a:close/>
              </a:path>
              <a:path w="514350" h="780414">
                <a:moveTo>
                  <a:pt x="494476" y="171830"/>
                </a:moveTo>
                <a:lnTo>
                  <a:pt x="430784" y="171830"/>
                </a:lnTo>
                <a:lnTo>
                  <a:pt x="513969" y="240284"/>
                </a:lnTo>
                <a:lnTo>
                  <a:pt x="494476" y="171830"/>
                </a:lnTo>
                <a:close/>
              </a:path>
            </a:pathLst>
          </a:custGeom>
          <a:solidFill>
            <a:schemeClr val="accent6">
              <a:lumMod val="60000"/>
              <a:lumOff val="40000"/>
            </a:schemeClr>
          </a:solid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6" name="object 16"/>
          <p:cNvSpPr/>
          <p:nvPr/>
        </p:nvSpPr>
        <p:spPr>
          <a:xfrm>
            <a:off x="5767176" y="1699896"/>
            <a:ext cx="1326380" cy="363855"/>
          </a:xfrm>
          <a:custGeom>
            <a:avLst/>
            <a:gdLst/>
            <a:ahLst/>
            <a:cxnLst/>
            <a:rect l="l" t="t" r="r" b="b"/>
            <a:pathLst>
              <a:path w="995045" h="363855">
                <a:moveTo>
                  <a:pt x="980344" y="225455"/>
                </a:moveTo>
                <a:lnTo>
                  <a:pt x="491085" y="225455"/>
                </a:lnTo>
                <a:lnTo>
                  <a:pt x="541511" y="226058"/>
                </a:lnTo>
                <a:lnTo>
                  <a:pt x="591921" y="228108"/>
                </a:lnTo>
                <a:lnTo>
                  <a:pt x="642284" y="231606"/>
                </a:lnTo>
                <a:lnTo>
                  <a:pt x="692569" y="236553"/>
                </a:lnTo>
                <a:lnTo>
                  <a:pt x="742745" y="242949"/>
                </a:lnTo>
                <a:lnTo>
                  <a:pt x="792780" y="250797"/>
                </a:lnTo>
                <a:lnTo>
                  <a:pt x="842644" y="260095"/>
                </a:lnTo>
                <a:lnTo>
                  <a:pt x="813435" y="363727"/>
                </a:lnTo>
                <a:lnTo>
                  <a:pt x="980344" y="225455"/>
                </a:lnTo>
                <a:close/>
              </a:path>
              <a:path w="995045" h="363855">
                <a:moveTo>
                  <a:pt x="491471" y="63537"/>
                </a:moveTo>
                <a:lnTo>
                  <a:pt x="441864" y="64277"/>
                </a:lnTo>
                <a:lnTo>
                  <a:pt x="392293" y="66299"/>
                </a:lnTo>
                <a:lnTo>
                  <a:pt x="342781" y="69600"/>
                </a:lnTo>
                <a:lnTo>
                  <a:pt x="293355" y="74182"/>
                </a:lnTo>
                <a:lnTo>
                  <a:pt x="244040" y="80042"/>
                </a:lnTo>
                <a:lnTo>
                  <a:pt x="194860" y="87182"/>
                </a:lnTo>
                <a:lnTo>
                  <a:pt x="145841" y="95601"/>
                </a:lnTo>
                <a:lnTo>
                  <a:pt x="97008" y="105297"/>
                </a:lnTo>
                <a:lnTo>
                  <a:pt x="48386" y="116272"/>
                </a:lnTo>
                <a:lnTo>
                  <a:pt x="0" y="128524"/>
                </a:lnTo>
                <a:lnTo>
                  <a:pt x="41655" y="284988"/>
                </a:lnTo>
                <a:lnTo>
                  <a:pt x="90828" y="272610"/>
                </a:lnTo>
                <a:lnTo>
                  <a:pt x="140263" y="261670"/>
                </a:lnTo>
                <a:lnTo>
                  <a:pt x="189932" y="252171"/>
                </a:lnTo>
                <a:lnTo>
                  <a:pt x="239801" y="244111"/>
                </a:lnTo>
                <a:lnTo>
                  <a:pt x="289841" y="237493"/>
                </a:lnTo>
                <a:lnTo>
                  <a:pt x="340021" y="232318"/>
                </a:lnTo>
                <a:lnTo>
                  <a:pt x="390309" y="228586"/>
                </a:lnTo>
                <a:lnTo>
                  <a:pt x="440674" y="226298"/>
                </a:lnTo>
                <a:lnTo>
                  <a:pt x="491085" y="225455"/>
                </a:lnTo>
                <a:lnTo>
                  <a:pt x="980344" y="225455"/>
                </a:lnTo>
                <a:lnTo>
                  <a:pt x="994790" y="213487"/>
                </a:lnTo>
                <a:lnTo>
                  <a:pt x="954254" y="103758"/>
                </a:lnTo>
                <a:lnTo>
                  <a:pt x="886587" y="103758"/>
                </a:lnTo>
                <a:lnTo>
                  <a:pt x="837600" y="94240"/>
                </a:lnTo>
                <a:lnTo>
                  <a:pt x="788449" y="86006"/>
                </a:lnTo>
                <a:lnTo>
                  <a:pt x="739157" y="79055"/>
                </a:lnTo>
                <a:lnTo>
                  <a:pt x="689750" y="73387"/>
                </a:lnTo>
                <a:lnTo>
                  <a:pt x="640253" y="69002"/>
                </a:lnTo>
                <a:lnTo>
                  <a:pt x="590691" y="65898"/>
                </a:lnTo>
                <a:lnTo>
                  <a:pt x="541088" y="64077"/>
                </a:lnTo>
                <a:lnTo>
                  <a:pt x="491471" y="63537"/>
                </a:lnTo>
                <a:close/>
              </a:path>
              <a:path w="995045" h="363855">
                <a:moveTo>
                  <a:pt x="915924" y="0"/>
                </a:moveTo>
                <a:lnTo>
                  <a:pt x="886587" y="103758"/>
                </a:lnTo>
                <a:lnTo>
                  <a:pt x="954254" y="103758"/>
                </a:lnTo>
                <a:lnTo>
                  <a:pt x="915924" y="0"/>
                </a:lnTo>
                <a:close/>
              </a:path>
            </a:pathLst>
          </a:custGeom>
          <a:solidFill>
            <a:schemeClr val="accent6">
              <a:lumMod val="60000"/>
              <a:lumOff val="40000"/>
            </a:schemeClr>
          </a:solid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7" name="object 17"/>
          <p:cNvSpPr txBox="1">
            <a:spLocks noGrp="1"/>
          </p:cNvSpPr>
          <p:nvPr>
            <p:ph type="title"/>
          </p:nvPr>
        </p:nvSpPr>
        <p:spPr>
          <a:xfrm>
            <a:off x="714400" y="486027"/>
            <a:ext cx="7208336" cy="689932"/>
          </a:xfrm>
          <a:prstGeom prst="rect">
            <a:avLst/>
          </a:prstGeom>
        </p:spPr>
        <p:txBody>
          <a:bodyPr vert="horz" wrap="square" lIns="0" tIns="12700" rIns="0" bIns="0" rtlCol="0">
            <a:spAutoFit/>
          </a:bodyPr>
          <a:lstStyle/>
          <a:p>
            <a:pPr marL="12700">
              <a:lnSpc>
                <a:spcPct val="100000"/>
              </a:lnSpc>
              <a:spcBef>
                <a:spcPts val="100"/>
              </a:spcBef>
            </a:pPr>
            <a:r>
              <a:rPr lang="en-US" spc="110" dirty="0">
                <a:solidFill>
                  <a:schemeClr val="bg1"/>
                </a:solidFill>
                <a:latin typeface="Calibri bold" pitchFamily="34" charset="0"/>
                <a:cs typeface="Calibri bold" pitchFamily="34" charset="0"/>
              </a:rPr>
              <a:t>LPT : </a:t>
            </a:r>
            <a:r>
              <a:rPr spc="110" dirty="0">
                <a:solidFill>
                  <a:schemeClr val="bg1"/>
                </a:solidFill>
                <a:latin typeface="Calibri bold" pitchFamily="34" charset="0"/>
                <a:cs typeface="Calibri bold" pitchFamily="34" charset="0"/>
              </a:rPr>
              <a:t>Key </a:t>
            </a:r>
            <a:r>
              <a:rPr spc="155" dirty="0">
                <a:solidFill>
                  <a:schemeClr val="bg1"/>
                </a:solidFill>
                <a:latin typeface="Calibri bold" pitchFamily="34" charset="0"/>
                <a:cs typeface="Calibri bold" pitchFamily="34" charset="0"/>
              </a:rPr>
              <a:t>product</a:t>
            </a:r>
            <a:r>
              <a:rPr spc="350" dirty="0">
                <a:solidFill>
                  <a:schemeClr val="bg1"/>
                </a:solidFill>
                <a:latin typeface="Calibri bold" pitchFamily="34" charset="0"/>
                <a:cs typeface="Calibri bold" pitchFamily="34" charset="0"/>
              </a:rPr>
              <a:t> </a:t>
            </a:r>
            <a:r>
              <a:rPr spc="150" dirty="0">
                <a:solidFill>
                  <a:schemeClr val="bg1"/>
                </a:solidFill>
                <a:latin typeface="Calibri bold" pitchFamily="34" charset="0"/>
                <a:cs typeface="Calibri bold" pitchFamily="34" charset="0"/>
              </a:rPr>
              <a:t>features</a:t>
            </a:r>
          </a:p>
        </p:txBody>
      </p:sp>
      <p:sp>
        <p:nvSpPr>
          <p:cNvPr id="28" name="object 6"/>
          <p:cNvSpPr txBox="1"/>
          <p:nvPr/>
        </p:nvSpPr>
        <p:spPr>
          <a:xfrm>
            <a:off x="7156647" y="5016269"/>
            <a:ext cx="1351880" cy="455253"/>
          </a:xfrm>
          <a:prstGeom prst="rect">
            <a:avLst/>
          </a:prstGeom>
        </p:spPr>
        <p:txBody>
          <a:bodyPr vert="horz" wrap="square" lIns="0" tIns="31750" rIns="0" bIns="0" rtlCol="0">
            <a:spAutoFit/>
          </a:bodyPr>
          <a:lstStyle/>
          <a:p>
            <a:pPr marL="12065" marR="5080" algn="ctr">
              <a:lnSpc>
                <a:spcPts val="1060"/>
              </a:lnSpc>
              <a:spcBef>
                <a:spcPts val="250"/>
              </a:spcBef>
            </a:pPr>
            <a:r>
              <a:rPr lang="en-US" sz="1200" spc="25" dirty="0">
                <a:solidFill>
                  <a:schemeClr val="bg1"/>
                </a:solidFill>
                <a:latin typeface="Calibri Light" pitchFamily="34" charset="0"/>
                <a:cs typeface="Calibri Light" pitchFamily="34" charset="0"/>
              </a:rPr>
              <a:t>Adhering the NDA Principles &amp; Business Ethics</a:t>
            </a:r>
            <a:endParaRPr sz="1200" dirty="0">
              <a:solidFill>
                <a:schemeClr val="bg1"/>
              </a:solidFill>
              <a:latin typeface="Calibri Light" pitchFamily="34" charset="0"/>
              <a:cs typeface="Calibri Light" pitchFamily="34" charset="0"/>
            </a:endParaRPr>
          </a:p>
        </p:txBody>
      </p:sp>
      <p:pic>
        <p:nvPicPr>
          <p:cNvPr id="1026" name="Picture 2" descr="https://encrypted-tbn0.gstatic.com/images?q=tbn:ANd9GcRRL1gUxpnevyipi_OPuRCfdTU8PGk_Hkhbsezyy98fMUmGD7QbmA"/>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380412" y="5181600"/>
            <a:ext cx="1281316" cy="8382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descr="http://images.clipartpanda.com/worker-clipart-skilled-workers-clipart-1.jp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11917" t="9143" r="8083" b="8572"/>
          <a:stretch/>
        </p:blipFill>
        <p:spPr bwMode="auto">
          <a:xfrm>
            <a:off x="3122612" y="1447800"/>
            <a:ext cx="1503093" cy="101485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6" name="Picture 12" descr="https://www.seekpng.com/png/detail/114-1145620_efficient-delivery-lead-time-clip-art.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752012" y="3200400"/>
            <a:ext cx="1828800" cy="87838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42" name="Picture 18" descr="Related image"/>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b="14969"/>
          <a:stretch/>
        </p:blipFill>
        <p:spPr bwMode="auto">
          <a:xfrm>
            <a:off x="1972850" y="3276600"/>
            <a:ext cx="1037784" cy="84513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44" name="Picture 20" descr="Related image"/>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292918" y="1478073"/>
            <a:ext cx="1380602" cy="7200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9" name="Footer Placeholder 28"/>
          <p:cNvSpPr>
            <a:spLocks noGrp="1"/>
          </p:cNvSpPr>
          <p:nvPr>
            <p:ph type="ftr" sz="quarter" idx="11"/>
          </p:nvPr>
        </p:nvSpPr>
        <p:spPr/>
        <p:txBody>
          <a:bodyPr/>
          <a:lstStyle/>
          <a:p>
            <a:r>
              <a:rPr lang="en-US" smtClean="0">
                <a:solidFill>
                  <a:schemeClr val="bg1"/>
                </a:solidFill>
              </a:rPr>
              <a:t>www.lptindia.com</a:t>
            </a:r>
            <a:endParaRPr lang="en-US">
              <a:solidFill>
                <a:schemeClr val="bg1"/>
              </a:solidFill>
            </a:endParaRPr>
          </a:p>
        </p:txBody>
      </p:sp>
      <p:grpSp>
        <p:nvGrpSpPr>
          <p:cNvPr id="30" name="Group 29"/>
          <p:cNvGrpSpPr/>
          <p:nvPr/>
        </p:nvGrpSpPr>
        <p:grpSpPr>
          <a:xfrm>
            <a:off x="11123612" y="228600"/>
            <a:ext cx="863436" cy="1079296"/>
            <a:chOff x="1350274" y="3355413"/>
            <a:chExt cx="1052740" cy="1315926"/>
          </a:xfrm>
        </p:grpSpPr>
        <p:sp>
          <p:nvSpPr>
            <p:cNvPr id="31" name="Rectangle 30"/>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sp>
        <p:nvSpPr>
          <p:cNvPr id="33" name="Date Placeholder 32"/>
          <p:cNvSpPr>
            <a:spLocks noGrp="1"/>
          </p:cNvSpPr>
          <p:nvPr>
            <p:ph type="dt" sz="half" idx="10"/>
          </p:nvPr>
        </p:nvSpPr>
        <p:spPr/>
        <p:txBody>
          <a:bodyPr/>
          <a:lstStyle/>
          <a:p>
            <a:fld id="{CBB1625C-4BB5-4051-96CB-673AD08B1CE7}" type="datetime1">
              <a:rPr lang="en-US" smtClean="0">
                <a:solidFill>
                  <a:schemeClr val="bg1"/>
                </a:solidFill>
              </a:rPr>
              <a:t>1/14/2020</a:t>
            </a:fld>
            <a:endParaRPr lang="en-US" dirty="0">
              <a:solidFill>
                <a:schemeClr val="bg1"/>
              </a:solidFill>
            </a:endParaRPr>
          </a:p>
        </p:txBody>
      </p:sp>
      <p:sp>
        <p:nvSpPr>
          <p:cNvPr id="34" name="Slide Number Placeholder 33"/>
          <p:cNvSpPr>
            <a:spLocks noGrp="1"/>
          </p:cNvSpPr>
          <p:nvPr>
            <p:ph type="sldNum" sz="quarter" idx="12"/>
          </p:nvPr>
        </p:nvSpPr>
        <p:spPr/>
        <p:txBody>
          <a:bodyPr/>
          <a:lstStyle/>
          <a:p>
            <a:fld id="{B6F15528-21DE-4FAA-801E-634DDDAF4B2B}" type="slidenum">
              <a:rPr lang="en-US" smtClean="0">
                <a:solidFill>
                  <a:schemeClr val="bg1"/>
                </a:solidFill>
              </a:rPr>
              <a:pPr/>
              <a:t>43</a:t>
            </a:fld>
            <a:endParaRPr lang="en-US">
              <a:solidFill>
                <a:schemeClr val="bg1"/>
              </a:solidFill>
            </a:endParaRPr>
          </a:p>
        </p:txBody>
      </p:sp>
    </p:spTree>
    <p:extLst>
      <p:ext uri="{BB962C8B-B14F-4D97-AF65-F5344CB8AC3E}">
        <p14:creationId xmlns:p14="http://schemas.microsoft.com/office/powerpoint/2010/main" val="26142446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17">
            <a:extLst>
              <a:ext uri="{FF2B5EF4-FFF2-40B4-BE49-F238E27FC236}">
                <a16:creationId xmlns:a16="http://schemas.microsoft.com/office/drawing/2014/main" id="{FBAF484A-4CFE-438B-B95D-07494E134320}"/>
              </a:ext>
            </a:extLst>
          </p:cNvPr>
          <p:cNvSpPr txBox="1">
            <a:spLocks noGrp="1"/>
          </p:cNvSpPr>
          <p:nvPr>
            <p:ph type="title"/>
          </p:nvPr>
        </p:nvSpPr>
        <p:spPr>
          <a:xfrm>
            <a:off x="227012" y="228600"/>
            <a:ext cx="9036659" cy="689932"/>
          </a:xfrm>
          <a:prstGeom prst="rect">
            <a:avLst/>
          </a:prstGeom>
        </p:spPr>
        <p:txBody>
          <a:bodyPr vert="horz" wrap="square" lIns="0" tIns="12700" rIns="0" bIns="0" rtlCol="0">
            <a:spAutoFit/>
          </a:bodyPr>
          <a:lstStyle/>
          <a:p>
            <a:pPr marL="12700" algn="l">
              <a:lnSpc>
                <a:spcPct val="100000"/>
              </a:lnSpc>
              <a:spcBef>
                <a:spcPts val="100"/>
              </a:spcBef>
            </a:pPr>
            <a:r>
              <a:rPr lang="en-IN" spc="110" dirty="0">
                <a:solidFill>
                  <a:schemeClr val="bg1"/>
                </a:solidFill>
                <a:latin typeface="Calibri bold" pitchFamily="34" charset="0"/>
                <a:cs typeface="Calibri bold" pitchFamily="34" charset="0"/>
              </a:rPr>
              <a:t>LPT : Our Customization Cycle</a:t>
            </a:r>
            <a:endParaRPr spc="150" dirty="0">
              <a:solidFill>
                <a:schemeClr val="bg1"/>
              </a:solidFill>
              <a:latin typeface="Calibri bold" pitchFamily="34" charset="0"/>
              <a:cs typeface="Calibri bold" pitchFamily="34" charset="0"/>
            </a:endParaRPr>
          </a:p>
        </p:txBody>
      </p:sp>
      <p:sp>
        <p:nvSpPr>
          <p:cNvPr id="10" name="object 4"/>
          <p:cNvSpPr txBox="1"/>
          <p:nvPr/>
        </p:nvSpPr>
        <p:spPr>
          <a:xfrm>
            <a:off x="8430604" y="3505201"/>
            <a:ext cx="1111009" cy="319575"/>
          </a:xfrm>
          <a:prstGeom prst="rect">
            <a:avLst/>
          </a:prstGeom>
        </p:spPr>
        <p:txBody>
          <a:bodyPr vert="horz" wrap="square" lIns="0" tIns="31750" rIns="0" bIns="0" rtlCol="0">
            <a:spAutoFit/>
          </a:bodyPr>
          <a:lstStyle/>
          <a:p>
            <a:pPr marL="187960" marR="5080" indent="-175260" algn="ctr">
              <a:lnSpc>
                <a:spcPts val="1060"/>
              </a:lnSpc>
              <a:spcBef>
                <a:spcPts val="250"/>
              </a:spcBef>
            </a:pPr>
            <a:r>
              <a:rPr lang="en-US" sz="1200" b="1" spc="25" dirty="0">
                <a:solidFill>
                  <a:schemeClr val="bg1"/>
                </a:solidFill>
                <a:latin typeface="Calibri Light" pitchFamily="34" charset="0"/>
                <a:cs typeface="Calibri Light" pitchFamily="34" charset="0"/>
              </a:rPr>
              <a:t>Simulation &amp; Analysis</a:t>
            </a:r>
            <a:endParaRPr sz="1200" b="1" dirty="0">
              <a:solidFill>
                <a:schemeClr val="bg1"/>
              </a:solidFill>
              <a:latin typeface="Calibri Light" pitchFamily="34" charset="0"/>
              <a:cs typeface="Calibri Light" pitchFamily="34" charset="0"/>
            </a:endParaRPr>
          </a:p>
        </p:txBody>
      </p:sp>
      <p:sp>
        <p:nvSpPr>
          <p:cNvPr id="11" name="object 5"/>
          <p:cNvSpPr/>
          <p:nvPr/>
        </p:nvSpPr>
        <p:spPr>
          <a:xfrm>
            <a:off x="8114032" y="2357120"/>
            <a:ext cx="893001" cy="914400"/>
          </a:xfrm>
          <a:custGeom>
            <a:avLst/>
            <a:gdLst/>
            <a:ahLst/>
            <a:cxnLst/>
            <a:rect l="l" t="t" r="r" b="b"/>
            <a:pathLst>
              <a:path w="669925" h="914400">
                <a:moveTo>
                  <a:pt x="117220" y="0"/>
                </a:moveTo>
                <a:lnTo>
                  <a:pt x="0" y="111759"/>
                </a:lnTo>
                <a:lnTo>
                  <a:pt x="34467" y="148995"/>
                </a:lnTo>
                <a:lnTo>
                  <a:pt x="67802" y="187150"/>
                </a:lnTo>
                <a:lnTo>
                  <a:pt x="99988" y="226198"/>
                </a:lnTo>
                <a:lnTo>
                  <a:pt x="131010" y="266112"/>
                </a:lnTo>
                <a:lnTo>
                  <a:pt x="160851" y="306866"/>
                </a:lnTo>
                <a:lnTo>
                  <a:pt x="189494" y="348432"/>
                </a:lnTo>
                <a:lnTo>
                  <a:pt x="216924" y="390784"/>
                </a:lnTo>
                <a:lnTo>
                  <a:pt x="243125" y="433895"/>
                </a:lnTo>
                <a:lnTo>
                  <a:pt x="268080" y="477738"/>
                </a:lnTo>
                <a:lnTo>
                  <a:pt x="291773" y="522287"/>
                </a:lnTo>
                <a:lnTo>
                  <a:pt x="314188" y="567514"/>
                </a:lnTo>
                <a:lnTo>
                  <a:pt x="335309" y="613394"/>
                </a:lnTo>
                <a:lnTo>
                  <a:pt x="355120" y="659898"/>
                </a:lnTo>
                <a:lnTo>
                  <a:pt x="373603" y="707001"/>
                </a:lnTo>
                <a:lnTo>
                  <a:pt x="390744" y="754675"/>
                </a:lnTo>
                <a:lnTo>
                  <a:pt x="406526" y="802893"/>
                </a:lnTo>
                <a:lnTo>
                  <a:pt x="301498" y="827024"/>
                </a:lnTo>
                <a:lnTo>
                  <a:pt x="520318" y="914145"/>
                </a:lnTo>
                <a:lnTo>
                  <a:pt x="648791" y="766571"/>
                </a:lnTo>
                <a:lnTo>
                  <a:pt x="564768" y="766571"/>
                </a:lnTo>
                <a:lnTo>
                  <a:pt x="549598" y="718985"/>
                </a:lnTo>
                <a:lnTo>
                  <a:pt x="533219" y="671872"/>
                </a:lnTo>
                <a:lnTo>
                  <a:pt x="515645" y="625254"/>
                </a:lnTo>
                <a:lnTo>
                  <a:pt x="496888" y="579152"/>
                </a:lnTo>
                <a:lnTo>
                  <a:pt x="476962" y="533588"/>
                </a:lnTo>
                <a:lnTo>
                  <a:pt x="455878" y="488583"/>
                </a:lnTo>
                <a:lnTo>
                  <a:pt x="433649" y="444159"/>
                </a:lnTo>
                <a:lnTo>
                  <a:pt x="410289" y="400337"/>
                </a:lnTo>
                <a:lnTo>
                  <a:pt x="385810" y="357139"/>
                </a:lnTo>
                <a:lnTo>
                  <a:pt x="360224" y="314587"/>
                </a:lnTo>
                <a:lnTo>
                  <a:pt x="333544" y="272703"/>
                </a:lnTo>
                <a:lnTo>
                  <a:pt x="305783" y="231506"/>
                </a:lnTo>
                <a:lnTo>
                  <a:pt x="276953" y="191021"/>
                </a:lnTo>
                <a:lnTo>
                  <a:pt x="247067" y="151266"/>
                </a:lnTo>
                <a:lnTo>
                  <a:pt x="216139" y="112266"/>
                </a:lnTo>
                <a:lnTo>
                  <a:pt x="184180" y="74040"/>
                </a:lnTo>
                <a:lnTo>
                  <a:pt x="151203" y="36611"/>
                </a:lnTo>
                <a:lnTo>
                  <a:pt x="117220" y="0"/>
                </a:lnTo>
                <a:close/>
              </a:path>
              <a:path w="669925" h="914400">
                <a:moveTo>
                  <a:pt x="669797" y="742441"/>
                </a:moveTo>
                <a:lnTo>
                  <a:pt x="564768" y="766571"/>
                </a:lnTo>
                <a:lnTo>
                  <a:pt x="648791" y="766571"/>
                </a:lnTo>
                <a:lnTo>
                  <a:pt x="669797" y="742441"/>
                </a:lnTo>
                <a:close/>
              </a:path>
            </a:pathLst>
          </a:custGeom>
          <a:solidFill>
            <a:srgbClr val="FCD5B5"/>
          </a:solid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2" name="object 6"/>
          <p:cNvSpPr txBox="1"/>
          <p:nvPr/>
        </p:nvSpPr>
        <p:spPr>
          <a:xfrm>
            <a:off x="7148158" y="1971811"/>
            <a:ext cx="1232254" cy="314189"/>
          </a:xfrm>
          <a:prstGeom prst="rect">
            <a:avLst/>
          </a:prstGeom>
        </p:spPr>
        <p:txBody>
          <a:bodyPr vert="horz" wrap="square" lIns="0" tIns="31750" rIns="0" bIns="0" rtlCol="0">
            <a:spAutoFit/>
          </a:bodyPr>
          <a:lstStyle/>
          <a:p>
            <a:pPr marL="12065" marR="5080" algn="ctr">
              <a:lnSpc>
                <a:spcPts val="1060"/>
              </a:lnSpc>
              <a:spcBef>
                <a:spcPts val="250"/>
              </a:spcBef>
            </a:pPr>
            <a:r>
              <a:rPr lang="en-US" sz="1200" b="1" spc="25" dirty="0">
                <a:solidFill>
                  <a:schemeClr val="bg1"/>
                </a:solidFill>
                <a:latin typeface="Calibri Light" pitchFamily="34" charset="0"/>
                <a:cs typeface="Calibri Light" pitchFamily="34" charset="0"/>
              </a:rPr>
              <a:t>Input Gathering &amp; Consolidation</a:t>
            </a:r>
            <a:endParaRPr sz="1200" b="1" dirty="0">
              <a:solidFill>
                <a:schemeClr val="bg1"/>
              </a:solidFill>
              <a:latin typeface="Calibri Light" pitchFamily="34" charset="0"/>
              <a:cs typeface="Calibri Light" pitchFamily="34" charset="0"/>
            </a:endParaRPr>
          </a:p>
        </p:txBody>
      </p:sp>
      <p:sp>
        <p:nvSpPr>
          <p:cNvPr id="13" name="object 7"/>
          <p:cNvSpPr/>
          <p:nvPr/>
        </p:nvSpPr>
        <p:spPr>
          <a:xfrm>
            <a:off x="8128254" y="4077589"/>
            <a:ext cx="784656" cy="906780"/>
          </a:xfrm>
          <a:custGeom>
            <a:avLst/>
            <a:gdLst/>
            <a:ahLst/>
            <a:cxnLst/>
            <a:rect l="l" t="t" r="r" b="b"/>
            <a:pathLst>
              <a:path w="588645" h="906779">
                <a:moveTo>
                  <a:pt x="0" y="645794"/>
                </a:moveTo>
                <a:lnTo>
                  <a:pt x="47879" y="876427"/>
                </a:lnTo>
                <a:lnTo>
                  <a:pt x="273558" y="906526"/>
                </a:lnTo>
                <a:lnTo>
                  <a:pt x="195580" y="832104"/>
                </a:lnTo>
                <a:lnTo>
                  <a:pt x="226930" y="793221"/>
                </a:lnTo>
                <a:lnTo>
                  <a:pt x="257221" y="753591"/>
                </a:lnTo>
                <a:lnTo>
                  <a:pt x="281479" y="720090"/>
                </a:lnTo>
                <a:lnTo>
                  <a:pt x="77977" y="720090"/>
                </a:lnTo>
                <a:lnTo>
                  <a:pt x="0" y="645794"/>
                </a:lnTo>
                <a:close/>
              </a:path>
              <a:path w="588645" h="906779">
                <a:moveTo>
                  <a:pt x="430783" y="0"/>
                </a:moveTo>
                <a:lnTo>
                  <a:pt x="418701" y="49294"/>
                </a:lnTo>
                <a:lnTo>
                  <a:pt x="405227" y="98147"/>
                </a:lnTo>
                <a:lnTo>
                  <a:pt x="390374" y="146531"/>
                </a:lnTo>
                <a:lnTo>
                  <a:pt x="374157" y="194417"/>
                </a:lnTo>
                <a:lnTo>
                  <a:pt x="356589" y="241777"/>
                </a:lnTo>
                <a:lnTo>
                  <a:pt x="337683" y="288585"/>
                </a:lnTo>
                <a:lnTo>
                  <a:pt x="317452" y="334811"/>
                </a:lnTo>
                <a:lnTo>
                  <a:pt x="295910" y="380428"/>
                </a:lnTo>
                <a:lnTo>
                  <a:pt x="273070" y="425408"/>
                </a:lnTo>
                <a:lnTo>
                  <a:pt x="248945" y="469723"/>
                </a:lnTo>
                <a:lnTo>
                  <a:pt x="223550" y="513346"/>
                </a:lnTo>
                <a:lnTo>
                  <a:pt x="196897" y="556248"/>
                </a:lnTo>
                <a:lnTo>
                  <a:pt x="169000" y="598401"/>
                </a:lnTo>
                <a:lnTo>
                  <a:pt x="139872" y="639777"/>
                </a:lnTo>
                <a:lnTo>
                  <a:pt x="109527" y="680350"/>
                </a:lnTo>
                <a:lnTo>
                  <a:pt x="77977" y="720090"/>
                </a:lnTo>
                <a:lnTo>
                  <a:pt x="281479" y="720090"/>
                </a:lnTo>
                <a:lnTo>
                  <a:pt x="314578" y="672182"/>
                </a:lnTo>
                <a:lnTo>
                  <a:pt x="341622" y="630448"/>
                </a:lnTo>
                <a:lnTo>
                  <a:pt x="367561" y="588057"/>
                </a:lnTo>
                <a:lnTo>
                  <a:pt x="392385" y="545031"/>
                </a:lnTo>
                <a:lnTo>
                  <a:pt x="416082" y="501394"/>
                </a:lnTo>
                <a:lnTo>
                  <a:pt x="438642" y="457168"/>
                </a:lnTo>
                <a:lnTo>
                  <a:pt x="460052" y="412375"/>
                </a:lnTo>
                <a:lnTo>
                  <a:pt x="480303" y="367037"/>
                </a:lnTo>
                <a:lnTo>
                  <a:pt x="499382" y="321178"/>
                </a:lnTo>
                <a:lnTo>
                  <a:pt x="517280" y="274819"/>
                </a:lnTo>
                <a:lnTo>
                  <a:pt x="533984" y="227983"/>
                </a:lnTo>
                <a:lnTo>
                  <a:pt x="549483" y="180693"/>
                </a:lnTo>
                <a:lnTo>
                  <a:pt x="563767" y="132971"/>
                </a:lnTo>
                <a:lnTo>
                  <a:pt x="576825" y="84840"/>
                </a:lnTo>
                <a:lnTo>
                  <a:pt x="588645" y="36322"/>
                </a:lnTo>
                <a:lnTo>
                  <a:pt x="430783" y="0"/>
                </a:lnTo>
                <a:close/>
              </a:path>
            </a:pathLst>
          </a:custGeom>
          <a:solidFill>
            <a:srgbClr val="FCD5B5"/>
          </a:solid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4" name="object 8"/>
          <p:cNvSpPr txBox="1"/>
          <p:nvPr/>
        </p:nvSpPr>
        <p:spPr>
          <a:xfrm>
            <a:off x="4452945" y="2145446"/>
            <a:ext cx="1166066" cy="179151"/>
          </a:xfrm>
          <a:prstGeom prst="rect">
            <a:avLst/>
          </a:prstGeom>
        </p:spPr>
        <p:txBody>
          <a:bodyPr vert="horz" wrap="square" lIns="0" tIns="32384" rIns="0" bIns="0" rtlCol="0">
            <a:spAutoFit/>
          </a:bodyPr>
          <a:lstStyle/>
          <a:p>
            <a:pPr marL="12700" marR="5080" indent="153670">
              <a:lnSpc>
                <a:spcPts val="1060"/>
              </a:lnSpc>
              <a:spcBef>
                <a:spcPts val="254"/>
              </a:spcBef>
            </a:pPr>
            <a:r>
              <a:rPr lang="en-US" sz="1200" b="1" spc="15" dirty="0">
                <a:solidFill>
                  <a:schemeClr val="bg1"/>
                </a:solidFill>
                <a:latin typeface="Calibri Light" pitchFamily="34" charset="0"/>
                <a:cs typeface="Calibri Light" pitchFamily="34" charset="0"/>
              </a:rPr>
              <a:t>Product Build</a:t>
            </a:r>
            <a:endParaRPr sz="1200" b="1" dirty="0">
              <a:solidFill>
                <a:schemeClr val="bg1"/>
              </a:solidFill>
              <a:latin typeface="Calibri Light" pitchFamily="34" charset="0"/>
              <a:cs typeface="Calibri Light" pitchFamily="34" charset="0"/>
            </a:endParaRPr>
          </a:p>
        </p:txBody>
      </p:sp>
      <p:sp>
        <p:nvSpPr>
          <p:cNvPr id="15" name="object 9"/>
          <p:cNvSpPr/>
          <p:nvPr/>
        </p:nvSpPr>
        <p:spPr>
          <a:xfrm>
            <a:off x="5737551" y="5304028"/>
            <a:ext cx="1385631" cy="363220"/>
          </a:xfrm>
          <a:custGeom>
            <a:avLst/>
            <a:gdLst/>
            <a:ahLst/>
            <a:cxnLst/>
            <a:rect l="l" t="t" r="r" b="b"/>
            <a:pathLst>
              <a:path w="1039495" h="363220">
                <a:moveTo>
                  <a:pt x="182244" y="0"/>
                </a:moveTo>
                <a:lnTo>
                  <a:pt x="0" y="149225"/>
                </a:lnTo>
                <a:lnTo>
                  <a:pt x="77850" y="363169"/>
                </a:lnTo>
                <a:lnTo>
                  <a:pt x="107695" y="259588"/>
                </a:lnTo>
                <a:lnTo>
                  <a:pt x="908672" y="259588"/>
                </a:lnTo>
                <a:lnTo>
                  <a:pt x="943076" y="252068"/>
                </a:lnTo>
                <a:lnTo>
                  <a:pt x="991348" y="240204"/>
                </a:lnTo>
                <a:lnTo>
                  <a:pt x="1039367" y="227076"/>
                </a:lnTo>
                <a:lnTo>
                  <a:pt x="1014318" y="139899"/>
                </a:lnTo>
                <a:lnTo>
                  <a:pt x="500608" y="139899"/>
                </a:lnTo>
                <a:lnTo>
                  <a:pt x="450664" y="138959"/>
                </a:lnTo>
                <a:lnTo>
                  <a:pt x="400743" y="136601"/>
                </a:lnTo>
                <a:lnTo>
                  <a:pt x="350874" y="132824"/>
                </a:lnTo>
                <a:lnTo>
                  <a:pt x="301088" y="127626"/>
                </a:lnTo>
                <a:lnTo>
                  <a:pt x="251415" y="121008"/>
                </a:lnTo>
                <a:lnTo>
                  <a:pt x="201884" y="112968"/>
                </a:lnTo>
                <a:lnTo>
                  <a:pt x="152526" y="103505"/>
                </a:lnTo>
                <a:lnTo>
                  <a:pt x="182244" y="0"/>
                </a:lnTo>
                <a:close/>
              </a:path>
              <a:path w="1039495" h="363220">
                <a:moveTo>
                  <a:pt x="908672" y="259588"/>
                </a:moveTo>
                <a:lnTo>
                  <a:pt x="107695" y="259588"/>
                </a:lnTo>
                <a:lnTo>
                  <a:pt x="156494" y="269336"/>
                </a:lnTo>
                <a:lnTo>
                  <a:pt x="205458" y="277806"/>
                </a:lnTo>
                <a:lnTo>
                  <a:pt x="254563" y="284999"/>
                </a:lnTo>
                <a:lnTo>
                  <a:pt x="303785" y="290916"/>
                </a:lnTo>
                <a:lnTo>
                  <a:pt x="353098" y="295557"/>
                </a:lnTo>
                <a:lnTo>
                  <a:pt x="402478" y="298924"/>
                </a:lnTo>
                <a:lnTo>
                  <a:pt x="451901" y="301017"/>
                </a:lnTo>
                <a:lnTo>
                  <a:pt x="501342" y="301837"/>
                </a:lnTo>
                <a:lnTo>
                  <a:pt x="550777" y="301384"/>
                </a:lnTo>
                <a:lnTo>
                  <a:pt x="600181" y="299661"/>
                </a:lnTo>
                <a:lnTo>
                  <a:pt x="649529" y="296667"/>
                </a:lnTo>
                <a:lnTo>
                  <a:pt x="698797" y="292403"/>
                </a:lnTo>
                <a:lnTo>
                  <a:pt x="747960" y="286871"/>
                </a:lnTo>
                <a:lnTo>
                  <a:pt x="796994" y="280070"/>
                </a:lnTo>
                <a:lnTo>
                  <a:pt x="845875" y="272002"/>
                </a:lnTo>
                <a:lnTo>
                  <a:pt x="894577" y="262668"/>
                </a:lnTo>
                <a:lnTo>
                  <a:pt x="908672" y="259588"/>
                </a:lnTo>
                <a:close/>
              </a:path>
              <a:path w="1039495" h="363220">
                <a:moveTo>
                  <a:pt x="994663" y="71501"/>
                </a:moveTo>
                <a:lnTo>
                  <a:pt x="946150" y="84692"/>
                </a:lnTo>
                <a:lnTo>
                  <a:pt x="897357" y="96474"/>
                </a:lnTo>
                <a:lnTo>
                  <a:pt x="848317" y="106846"/>
                </a:lnTo>
                <a:lnTo>
                  <a:pt x="799058" y="115808"/>
                </a:lnTo>
                <a:lnTo>
                  <a:pt x="749611" y="123358"/>
                </a:lnTo>
                <a:lnTo>
                  <a:pt x="700006" y="129495"/>
                </a:lnTo>
                <a:lnTo>
                  <a:pt x="650273" y="134219"/>
                </a:lnTo>
                <a:lnTo>
                  <a:pt x="600443" y="137528"/>
                </a:lnTo>
                <a:lnTo>
                  <a:pt x="550544" y="139422"/>
                </a:lnTo>
                <a:lnTo>
                  <a:pt x="500608" y="139899"/>
                </a:lnTo>
                <a:lnTo>
                  <a:pt x="1014318" y="139899"/>
                </a:lnTo>
                <a:lnTo>
                  <a:pt x="994663" y="71501"/>
                </a:lnTo>
                <a:close/>
              </a:path>
            </a:pathLst>
          </a:custGeom>
          <a:solidFill>
            <a:srgbClr val="FCD5B5"/>
          </a:solid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6" name="object 10"/>
          <p:cNvSpPr txBox="1"/>
          <p:nvPr/>
        </p:nvSpPr>
        <p:spPr>
          <a:xfrm>
            <a:off x="3307473" y="3740263"/>
            <a:ext cx="1113923" cy="179151"/>
          </a:xfrm>
          <a:prstGeom prst="rect">
            <a:avLst/>
          </a:prstGeom>
        </p:spPr>
        <p:txBody>
          <a:bodyPr vert="horz" wrap="square" lIns="0" tIns="32384" rIns="0" bIns="0" rtlCol="0">
            <a:spAutoFit/>
          </a:bodyPr>
          <a:lstStyle/>
          <a:p>
            <a:pPr marL="12700" marR="5080" indent="48260" algn="ctr">
              <a:lnSpc>
                <a:spcPts val="1060"/>
              </a:lnSpc>
              <a:spcBef>
                <a:spcPts val="254"/>
              </a:spcBef>
            </a:pPr>
            <a:r>
              <a:rPr lang="en-IN" sz="1200" b="1" spc="15" dirty="0">
                <a:solidFill>
                  <a:schemeClr val="bg1"/>
                </a:solidFill>
                <a:latin typeface="Calibri Light" pitchFamily="34" charset="0"/>
                <a:cs typeface="Calibri Light" pitchFamily="34" charset="0"/>
              </a:rPr>
              <a:t>Prototype Build</a:t>
            </a:r>
            <a:endParaRPr sz="1200" b="1" dirty="0">
              <a:solidFill>
                <a:schemeClr val="bg1"/>
              </a:solidFill>
              <a:latin typeface="Calibri Light" pitchFamily="34" charset="0"/>
              <a:cs typeface="Calibri Light" pitchFamily="34" charset="0"/>
            </a:endParaRPr>
          </a:p>
        </p:txBody>
      </p:sp>
      <p:sp>
        <p:nvSpPr>
          <p:cNvPr id="17" name="object 11"/>
          <p:cNvSpPr/>
          <p:nvPr/>
        </p:nvSpPr>
        <p:spPr>
          <a:xfrm>
            <a:off x="3823906" y="4095750"/>
            <a:ext cx="893001" cy="914400"/>
          </a:xfrm>
          <a:custGeom>
            <a:avLst/>
            <a:gdLst/>
            <a:ahLst/>
            <a:cxnLst/>
            <a:rect l="l" t="t" r="r" b="b"/>
            <a:pathLst>
              <a:path w="669925" h="914400">
                <a:moveTo>
                  <a:pt x="275159" y="147574"/>
                </a:moveTo>
                <a:lnTo>
                  <a:pt x="105029" y="147574"/>
                </a:lnTo>
                <a:lnTo>
                  <a:pt x="120199" y="195160"/>
                </a:lnTo>
                <a:lnTo>
                  <a:pt x="136578" y="242273"/>
                </a:lnTo>
                <a:lnTo>
                  <a:pt x="154152" y="288891"/>
                </a:lnTo>
                <a:lnTo>
                  <a:pt x="172909" y="334993"/>
                </a:lnTo>
                <a:lnTo>
                  <a:pt x="192835" y="380557"/>
                </a:lnTo>
                <a:lnTo>
                  <a:pt x="213919" y="425562"/>
                </a:lnTo>
                <a:lnTo>
                  <a:pt x="236148" y="469986"/>
                </a:lnTo>
                <a:lnTo>
                  <a:pt x="259508" y="513808"/>
                </a:lnTo>
                <a:lnTo>
                  <a:pt x="283987" y="557006"/>
                </a:lnTo>
                <a:lnTo>
                  <a:pt x="309573" y="599558"/>
                </a:lnTo>
                <a:lnTo>
                  <a:pt x="336253" y="641442"/>
                </a:lnTo>
                <a:lnTo>
                  <a:pt x="364014" y="682639"/>
                </a:lnTo>
                <a:lnTo>
                  <a:pt x="392844" y="723124"/>
                </a:lnTo>
                <a:lnTo>
                  <a:pt x="422730" y="762879"/>
                </a:lnTo>
                <a:lnTo>
                  <a:pt x="453658" y="801879"/>
                </a:lnTo>
                <a:lnTo>
                  <a:pt x="485617" y="840105"/>
                </a:lnTo>
                <a:lnTo>
                  <a:pt x="518594" y="877534"/>
                </a:lnTo>
                <a:lnTo>
                  <a:pt x="552576" y="914145"/>
                </a:lnTo>
                <a:lnTo>
                  <a:pt x="669798" y="802386"/>
                </a:lnTo>
                <a:lnTo>
                  <a:pt x="635330" y="765150"/>
                </a:lnTo>
                <a:lnTo>
                  <a:pt x="601995" y="726995"/>
                </a:lnTo>
                <a:lnTo>
                  <a:pt x="569809" y="687947"/>
                </a:lnTo>
                <a:lnTo>
                  <a:pt x="538787" y="648033"/>
                </a:lnTo>
                <a:lnTo>
                  <a:pt x="508946" y="607279"/>
                </a:lnTo>
                <a:lnTo>
                  <a:pt x="480303" y="565713"/>
                </a:lnTo>
                <a:lnTo>
                  <a:pt x="452873" y="523361"/>
                </a:lnTo>
                <a:lnTo>
                  <a:pt x="426672" y="480250"/>
                </a:lnTo>
                <a:lnTo>
                  <a:pt x="401717" y="436407"/>
                </a:lnTo>
                <a:lnTo>
                  <a:pt x="378024" y="391858"/>
                </a:lnTo>
                <a:lnTo>
                  <a:pt x="355609" y="346631"/>
                </a:lnTo>
                <a:lnTo>
                  <a:pt x="334488" y="300751"/>
                </a:lnTo>
                <a:lnTo>
                  <a:pt x="314677" y="254247"/>
                </a:lnTo>
                <a:lnTo>
                  <a:pt x="296194" y="207144"/>
                </a:lnTo>
                <a:lnTo>
                  <a:pt x="279053" y="159470"/>
                </a:lnTo>
                <a:lnTo>
                  <a:pt x="275159" y="147574"/>
                </a:lnTo>
                <a:close/>
              </a:path>
              <a:path w="669925" h="914400">
                <a:moveTo>
                  <a:pt x="149479" y="0"/>
                </a:moveTo>
                <a:lnTo>
                  <a:pt x="0" y="171704"/>
                </a:lnTo>
                <a:lnTo>
                  <a:pt x="105029" y="147574"/>
                </a:lnTo>
                <a:lnTo>
                  <a:pt x="275159" y="147574"/>
                </a:lnTo>
                <a:lnTo>
                  <a:pt x="263271" y="111251"/>
                </a:lnTo>
                <a:lnTo>
                  <a:pt x="368300" y="87122"/>
                </a:lnTo>
                <a:lnTo>
                  <a:pt x="149479" y="0"/>
                </a:lnTo>
                <a:close/>
              </a:path>
            </a:pathLst>
          </a:custGeom>
          <a:solidFill>
            <a:srgbClr val="FCD5B5"/>
          </a:solid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8" name="object 12"/>
          <p:cNvSpPr/>
          <p:nvPr/>
        </p:nvSpPr>
        <p:spPr>
          <a:xfrm>
            <a:off x="3823906" y="4095750"/>
            <a:ext cx="893001" cy="914400"/>
          </a:xfrm>
          <a:custGeom>
            <a:avLst/>
            <a:gdLst/>
            <a:ahLst/>
            <a:cxnLst/>
            <a:rect l="l" t="t" r="r" b="b"/>
            <a:pathLst>
              <a:path w="669925" h="914400">
                <a:moveTo>
                  <a:pt x="552576" y="914145"/>
                </a:moveTo>
                <a:lnTo>
                  <a:pt x="518594" y="877534"/>
                </a:lnTo>
                <a:lnTo>
                  <a:pt x="485617" y="840105"/>
                </a:lnTo>
                <a:lnTo>
                  <a:pt x="453658" y="801879"/>
                </a:lnTo>
                <a:lnTo>
                  <a:pt x="422730" y="762879"/>
                </a:lnTo>
                <a:lnTo>
                  <a:pt x="392844" y="723124"/>
                </a:lnTo>
                <a:lnTo>
                  <a:pt x="364014" y="682639"/>
                </a:lnTo>
                <a:lnTo>
                  <a:pt x="336253" y="641442"/>
                </a:lnTo>
                <a:lnTo>
                  <a:pt x="309573" y="599558"/>
                </a:lnTo>
                <a:lnTo>
                  <a:pt x="283987" y="557006"/>
                </a:lnTo>
                <a:lnTo>
                  <a:pt x="259508" y="513808"/>
                </a:lnTo>
                <a:lnTo>
                  <a:pt x="236148" y="469986"/>
                </a:lnTo>
                <a:lnTo>
                  <a:pt x="213919" y="425562"/>
                </a:lnTo>
                <a:lnTo>
                  <a:pt x="192835" y="380557"/>
                </a:lnTo>
                <a:lnTo>
                  <a:pt x="172909" y="334993"/>
                </a:lnTo>
                <a:lnTo>
                  <a:pt x="154152" y="288891"/>
                </a:lnTo>
                <a:lnTo>
                  <a:pt x="136578" y="242273"/>
                </a:lnTo>
                <a:lnTo>
                  <a:pt x="120199" y="195160"/>
                </a:lnTo>
                <a:lnTo>
                  <a:pt x="105029" y="147574"/>
                </a:lnTo>
                <a:lnTo>
                  <a:pt x="0" y="171704"/>
                </a:lnTo>
                <a:lnTo>
                  <a:pt x="149479" y="0"/>
                </a:lnTo>
                <a:lnTo>
                  <a:pt x="368300" y="87122"/>
                </a:lnTo>
                <a:lnTo>
                  <a:pt x="263271" y="111251"/>
                </a:lnTo>
                <a:lnTo>
                  <a:pt x="279053" y="159470"/>
                </a:lnTo>
                <a:lnTo>
                  <a:pt x="296194" y="207144"/>
                </a:lnTo>
                <a:lnTo>
                  <a:pt x="314677" y="254247"/>
                </a:lnTo>
                <a:lnTo>
                  <a:pt x="334488" y="300751"/>
                </a:lnTo>
                <a:lnTo>
                  <a:pt x="355609" y="346631"/>
                </a:lnTo>
                <a:lnTo>
                  <a:pt x="378024" y="391858"/>
                </a:lnTo>
                <a:lnTo>
                  <a:pt x="401717" y="436407"/>
                </a:lnTo>
                <a:lnTo>
                  <a:pt x="426672" y="480250"/>
                </a:lnTo>
                <a:lnTo>
                  <a:pt x="452873" y="523361"/>
                </a:lnTo>
                <a:lnTo>
                  <a:pt x="480303" y="565713"/>
                </a:lnTo>
                <a:lnTo>
                  <a:pt x="508946" y="607279"/>
                </a:lnTo>
                <a:lnTo>
                  <a:pt x="538787" y="648033"/>
                </a:lnTo>
                <a:lnTo>
                  <a:pt x="569809" y="687947"/>
                </a:lnTo>
                <a:lnTo>
                  <a:pt x="601995" y="726995"/>
                </a:lnTo>
                <a:lnTo>
                  <a:pt x="635330" y="765150"/>
                </a:lnTo>
                <a:lnTo>
                  <a:pt x="669798" y="802386"/>
                </a:lnTo>
                <a:lnTo>
                  <a:pt x="552576" y="914145"/>
                </a:lnTo>
                <a:close/>
              </a:path>
            </a:pathLst>
          </a:custGeom>
          <a:ln w="19050">
            <a:solidFill>
              <a:srgbClr val="FFFFFF"/>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9" name="object 13"/>
          <p:cNvSpPr txBox="1"/>
          <p:nvPr/>
        </p:nvSpPr>
        <p:spPr>
          <a:xfrm>
            <a:off x="4570412" y="5181600"/>
            <a:ext cx="1008964" cy="197490"/>
          </a:xfrm>
          <a:prstGeom prst="rect">
            <a:avLst/>
          </a:prstGeom>
        </p:spPr>
        <p:txBody>
          <a:bodyPr vert="horz" wrap="square" lIns="0" tIns="12700" rIns="0" bIns="0" rtlCol="0">
            <a:spAutoFit/>
          </a:bodyPr>
          <a:lstStyle/>
          <a:p>
            <a:pPr marL="12700" algn="ctr">
              <a:lnSpc>
                <a:spcPct val="100000"/>
              </a:lnSpc>
              <a:spcBef>
                <a:spcPts val="100"/>
              </a:spcBef>
            </a:pPr>
            <a:r>
              <a:rPr lang="en-IN" sz="1200" b="1" spc="50" dirty="0">
                <a:solidFill>
                  <a:schemeClr val="bg1"/>
                </a:solidFill>
                <a:latin typeface="Calibri Light" pitchFamily="34" charset="0"/>
                <a:cs typeface="Calibri Light" pitchFamily="34" charset="0"/>
              </a:rPr>
              <a:t>2D Extraction</a:t>
            </a:r>
            <a:endParaRPr sz="1200" b="1" dirty="0">
              <a:solidFill>
                <a:schemeClr val="bg1"/>
              </a:solidFill>
              <a:latin typeface="Calibri Light" pitchFamily="34" charset="0"/>
              <a:cs typeface="Calibri Light" pitchFamily="34" charset="0"/>
            </a:endParaRPr>
          </a:p>
        </p:txBody>
      </p:sp>
      <p:sp>
        <p:nvSpPr>
          <p:cNvPr id="20" name="object 14"/>
          <p:cNvSpPr/>
          <p:nvPr/>
        </p:nvSpPr>
        <p:spPr>
          <a:xfrm>
            <a:off x="3671545" y="2778126"/>
            <a:ext cx="685621" cy="780415"/>
          </a:xfrm>
          <a:custGeom>
            <a:avLst/>
            <a:gdLst/>
            <a:ahLst/>
            <a:cxnLst/>
            <a:rect l="l" t="t" r="r" b="b"/>
            <a:pathLst>
              <a:path w="514350" h="780414">
                <a:moveTo>
                  <a:pt x="222250" y="0"/>
                </a:moveTo>
                <a:lnTo>
                  <a:pt x="305435" y="68579"/>
                </a:lnTo>
                <a:lnTo>
                  <a:pt x="277075" y="109488"/>
                </a:lnTo>
                <a:lnTo>
                  <a:pt x="249812" y="151072"/>
                </a:lnTo>
                <a:lnTo>
                  <a:pt x="223658" y="193309"/>
                </a:lnTo>
                <a:lnTo>
                  <a:pt x="198621" y="236175"/>
                </a:lnTo>
                <a:lnTo>
                  <a:pt x="174714" y="279649"/>
                </a:lnTo>
                <a:lnTo>
                  <a:pt x="151945" y="323707"/>
                </a:lnTo>
                <a:lnTo>
                  <a:pt x="130326" y="368328"/>
                </a:lnTo>
                <a:lnTo>
                  <a:pt x="109867" y="413488"/>
                </a:lnTo>
                <a:lnTo>
                  <a:pt x="90578" y="459165"/>
                </a:lnTo>
                <a:lnTo>
                  <a:pt x="72469" y="505337"/>
                </a:lnTo>
                <a:lnTo>
                  <a:pt x="55552" y="551981"/>
                </a:lnTo>
                <a:lnTo>
                  <a:pt x="39836" y="599074"/>
                </a:lnTo>
                <a:lnTo>
                  <a:pt x="25331" y="646593"/>
                </a:lnTo>
                <a:lnTo>
                  <a:pt x="12049" y="694517"/>
                </a:lnTo>
                <a:lnTo>
                  <a:pt x="0" y="742823"/>
                </a:lnTo>
                <a:lnTo>
                  <a:pt x="157606" y="780034"/>
                </a:lnTo>
                <a:lnTo>
                  <a:pt x="170209" y="729868"/>
                </a:lnTo>
                <a:lnTo>
                  <a:pt x="184266" y="680153"/>
                </a:lnTo>
                <a:lnTo>
                  <a:pt x="199764" y="630920"/>
                </a:lnTo>
                <a:lnTo>
                  <a:pt x="216689" y="582198"/>
                </a:lnTo>
                <a:lnTo>
                  <a:pt x="235025" y="534019"/>
                </a:lnTo>
                <a:lnTo>
                  <a:pt x="254758" y="486413"/>
                </a:lnTo>
                <a:lnTo>
                  <a:pt x="275873" y="439412"/>
                </a:lnTo>
                <a:lnTo>
                  <a:pt x="298357" y="393047"/>
                </a:lnTo>
                <a:lnTo>
                  <a:pt x="322194" y="347347"/>
                </a:lnTo>
                <a:lnTo>
                  <a:pt x="347369" y="302345"/>
                </a:lnTo>
                <a:lnTo>
                  <a:pt x="373869" y="258071"/>
                </a:lnTo>
                <a:lnTo>
                  <a:pt x="401679" y="214556"/>
                </a:lnTo>
                <a:lnTo>
                  <a:pt x="430784" y="171830"/>
                </a:lnTo>
                <a:lnTo>
                  <a:pt x="494476" y="171830"/>
                </a:lnTo>
                <a:lnTo>
                  <a:pt x="449453" y="13715"/>
                </a:lnTo>
                <a:lnTo>
                  <a:pt x="222250" y="0"/>
                </a:lnTo>
                <a:close/>
              </a:path>
              <a:path w="514350" h="780414">
                <a:moveTo>
                  <a:pt x="494476" y="171830"/>
                </a:moveTo>
                <a:lnTo>
                  <a:pt x="430784" y="171830"/>
                </a:lnTo>
                <a:lnTo>
                  <a:pt x="513969" y="240284"/>
                </a:lnTo>
                <a:lnTo>
                  <a:pt x="494476" y="171830"/>
                </a:lnTo>
                <a:close/>
              </a:path>
            </a:pathLst>
          </a:custGeom>
          <a:solidFill>
            <a:srgbClr val="FCD5B5"/>
          </a:solid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21" name="object 16"/>
          <p:cNvSpPr/>
          <p:nvPr/>
        </p:nvSpPr>
        <p:spPr>
          <a:xfrm>
            <a:off x="5767176" y="1699896"/>
            <a:ext cx="1326380" cy="363855"/>
          </a:xfrm>
          <a:custGeom>
            <a:avLst/>
            <a:gdLst/>
            <a:ahLst/>
            <a:cxnLst/>
            <a:rect l="l" t="t" r="r" b="b"/>
            <a:pathLst>
              <a:path w="995045" h="363855">
                <a:moveTo>
                  <a:pt x="980344" y="225455"/>
                </a:moveTo>
                <a:lnTo>
                  <a:pt x="491085" y="225455"/>
                </a:lnTo>
                <a:lnTo>
                  <a:pt x="541511" y="226058"/>
                </a:lnTo>
                <a:lnTo>
                  <a:pt x="591921" y="228108"/>
                </a:lnTo>
                <a:lnTo>
                  <a:pt x="642284" y="231606"/>
                </a:lnTo>
                <a:lnTo>
                  <a:pt x="692569" y="236553"/>
                </a:lnTo>
                <a:lnTo>
                  <a:pt x="742745" y="242949"/>
                </a:lnTo>
                <a:lnTo>
                  <a:pt x="792780" y="250797"/>
                </a:lnTo>
                <a:lnTo>
                  <a:pt x="842644" y="260095"/>
                </a:lnTo>
                <a:lnTo>
                  <a:pt x="813435" y="363727"/>
                </a:lnTo>
                <a:lnTo>
                  <a:pt x="980344" y="225455"/>
                </a:lnTo>
                <a:close/>
              </a:path>
              <a:path w="995045" h="363855">
                <a:moveTo>
                  <a:pt x="491471" y="63537"/>
                </a:moveTo>
                <a:lnTo>
                  <a:pt x="441864" y="64277"/>
                </a:lnTo>
                <a:lnTo>
                  <a:pt x="392293" y="66299"/>
                </a:lnTo>
                <a:lnTo>
                  <a:pt x="342781" y="69600"/>
                </a:lnTo>
                <a:lnTo>
                  <a:pt x="293355" y="74182"/>
                </a:lnTo>
                <a:lnTo>
                  <a:pt x="244040" y="80042"/>
                </a:lnTo>
                <a:lnTo>
                  <a:pt x="194860" y="87182"/>
                </a:lnTo>
                <a:lnTo>
                  <a:pt x="145841" y="95601"/>
                </a:lnTo>
                <a:lnTo>
                  <a:pt x="97008" y="105297"/>
                </a:lnTo>
                <a:lnTo>
                  <a:pt x="48386" y="116272"/>
                </a:lnTo>
                <a:lnTo>
                  <a:pt x="0" y="128524"/>
                </a:lnTo>
                <a:lnTo>
                  <a:pt x="41655" y="284988"/>
                </a:lnTo>
                <a:lnTo>
                  <a:pt x="90828" y="272610"/>
                </a:lnTo>
                <a:lnTo>
                  <a:pt x="140263" y="261670"/>
                </a:lnTo>
                <a:lnTo>
                  <a:pt x="189932" y="252171"/>
                </a:lnTo>
                <a:lnTo>
                  <a:pt x="239801" y="244111"/>
                </a:lnTo>
                <a:lnTo>
                  <a:pt x="289841" y="237493"/>
                </a:lnTo>
                <a:lnTo>
                  <a:pt x="340021" y="232318"/>
                </a:lnTo>
                <a:lnTo>
                  <a:pt x="390309" y="228586"/>
                </a:lnTo>
                <a:lnTo>
                  <a:pt x="440674" y="226298"/>
                </a:lnTo>
                <a:lnTo>
                  <a:pt x="491085" y="225455"/>
                </a:lnTo>
                <a:lnTo>
                  <a:pt x="980344" y="225455"/>
                </a:lnTo>
                <a:lnTo>
                  <a:pt x="994790" y="213487"/>
                </a:lnTo>
                <a:lnTo>
                  <a:pt x="954254" y="103758"/>
                </a:lnTo>
                <a:lnTo>
                  <a:pt x="886587" y="103758"/>
                </a:lnTo>
                <a:lnTo>
                  <a:pt x="837600" y="94240"/>
                </a:lnTo>
                <a:lnTo>
                  <a:pt x="788449" y="86006"/>
                </a:lnTo>
                <a:lnTo>
                  <a:pt x="739157" y="79055"/>
                </a:lnTo>
                <a:lnTo>
                  <a:pt x="689750" y="73387"/>
                </a:lnTo>
                <a:lnTo>
                  <a:pt x="640253" y="69002"/>
                </a:lnTo>
                <a:lnTo>
                  <a:pt x="590691" y="65898"/>
                </a:lnTo>
                <a:lnTo>
                  <a:pt x="541088" y="64077"/>
                </a:lnTo>
                <a:lnTo>
                  <a:pt x="491471" y="63537"/>
                </a:lnTo>
                <a:close/>
              </a:path>
              <a:path w="995045" h="363855">
                <a:moveTo>
                  <a:pt x="915924" y="0"/>
                </a:moveTo>
                <a:lnTo>
                  <a:pt x="886587" y="103758"/>
                </a:lnTo>
                <a:lnTo>
                  <a:pt x="954254" y="103758"/>
                </a:lnTo>
                <a:lnTo>
                  <a:pt x="915924" y="0"/>
                </a:lnTo>
                <a:close/>
              </a:path>
            </a:pathLst>
          </a:custGeom>
          <a:solidFill>
            <a:srgbClr val="FCD5B5"/>
          </a:solid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22" name="object 6"/>
          <p:cNvSpPr txBox="1"/>
          <p:nvPr/>
        </p:nvSpPr>
        <p:spPr>
          <a:xfrm>
            <a:off x="7226110" y="5105399"/>
            <a:ext cx="975106" cy="173124"/>
          </a:xfrm>
          <a:prstGeom prst="rect">
            <a:avLst/>
          </a:prstGeom>
        </p:spPr>
        <p:txBody>
          <a:bodyPr vert="horz" wrap="square" lIns="0" tIns="31750" rIns="0" bIns="0" rtlCol="0">
            <a:spAutoFit/>
          </a:bodyPr>
          <a:lstStyle/>
          <a:p>
            <a:pPr marL="12065" marR="5080" algn="ctr">
              <a:lnSpc>
                <a:spcPts val="1060"/>
              </a:lnSpc>
              <a:spcBef>
                <a:spcPts val="250"/>
              </a:spcBef>
            </a:pPr>
            <a:r>
              <a:rPr lang="en-US" sz="1200" b="1" spc="25" dirty="0">
                <a:solidFill>
                  <a:schemeClr val="bg1"/>
                </a:solidFill>
                <a:latin typeface="Calibri Light" pitchFamily="34" charset="0"/>
                <a:cs typeface="Calibri Light" pitchFamily="34" charset="0"/>
              </a:rPr>
              <a:t>3D Modeling</a:t>
            </a:r>
            <a:endParaRPr sz="1200" b="1" dirty="0">
              <a:solidFill>
                <a:schemeClr val="bg1"/>
              </a:solidFill>
              <a:latin typeface="Calibri Light" pitchFamily="34" charset="0"/>
              <a:cs typeface="Calibri Light" pitchFamily="34" charset="0"/>
            </a:endParaRPr>
          </a:p>
        </p:txBody>
      </p:sp>
      <p:pic>
        <p:nvPicPr>
          <p:cNvPr id="1026" name="Picture 2" descr="https://www.digitalengineering247.com/article/wp-content/uploads/2017/01/SimconWarpExpert.warpage.2016122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701416" y="3168332"/>
            <a:ext cx="1844148" cy="10800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descr="https://us.123rf.com/450wm/dxinerz/dxinerz1712/dxinerz171202493/92102726-stock-vector-reverse-engineering-icon.jpg?ver=6"/>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8815" t="19556" r="9407" b="21778"/>
          <a:stretch/>
        </p:blipFill>
        <p:spPr bwMode="auto">
          <a:xfrm>
            <a:off x="8433759" y="1327115"/>
            <a:ext cx="1538507" cy="8280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0" name="Picture 6" descr="https://us.123rf.com/450wm/iconisa/iconisa1805/iconisa180500939/101246990-stock-vector-3d-model-vector-thin-line-stroke-icon-3d-model-outline-illustration-linear-sign-symbol-isolated-conc.jpg?ver=6"/>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14148" t="16000" r="12963" b="12889"/>
          <a:stretch/>
        </p:blipFill>
        <p:spPr bwMode="auto">
          <a:xfrm>
            <a:off x="8175101" y="5210554"/>
            <a:ext cx="1475616" cy="10800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2" name="Picture 8" descr="https://cdn.xl.thumbs.canstockphoto.com/the-engineering-drawing-clipart_csp6425781.jp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b="6786"/>
          <a:stretch/>
        </p:blipFill>
        <p:spPr bwMode="auto">
          <a:xfrm>
            <a:off x="2780444" y="5330457"/>
            <a:ext cx="1432991" cy="7200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4" name="Picture 10" descr="https://www.pngkey.com/png/detail/381-3812634_6-clipart-snow-sled-prototype-sled-club-penguin.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749116" y="3612774"/>
            <a:ext cx="1567718" cy="7200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6" name="Picture 12" descr="http://images.clipartpanda.com/operation-clipart-manufacturing-production-operations-jobs.jpg"/>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b="5252"/>
          <a:stretch/>
        </p:blipFill>
        <p:spPr bwMode="auto">
          <a:xfrm>
            <a:off x="1823478" y="1341822"/>
            <a:ext cx="2521738" cy="10800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4" name="Picture 33"/>
          <p:cNvPicPr>
            <a:picLocks noChangeAspect="1"/>
          </p:cNvPicPr>
          <p:nvPr/>
        </p:nvPicPr>
        <p:blipFill rotWithShape="1">
          <a:blip r:embed="rId8" cstate="email">
            <a:extLst>
              <a:ext uri="{28A0092B-C50C-407E-A947-70E740481C1C}">
                <a14:useLocalDpi xmlns:a14="http://schemas.microsoft.com/office/drawing/2010/main"/>
              </a:ext>
            </a:extLst>
          </a:blip>
          <a:srcRect l="7778" t="7778" r="8889"/>
          <a:stretch/>
        </p:blipFill>
        <p:spPr>
          <a:xfrm>
            <a:off x="4422016" y="2761130"/>
            <a:ext cx="4008588" cy="1872000"/>
          </a:xfrm>
          <a:prstGeom prst="rect">
            <a:avLst/>
          </a:prstGeom>
          <a:ln>
            <a:noFill/>
          </a:ln>
          <a:effectLst>
            <a:softEdge rad="112500"/>
          </a:effectLst>
        </p:spPr>
      </p:pic>
      <p:sp>
        <p:nvSpPr>
          <p:cNvPr id="27" name="Footer Placeholder 26"/>
          <p:cNvSpPr>
            <a:spLocks noGrp="1"/>
          </p:cNvSpPr>
          <p:nvPr>
            <p:ph type="ftr" sz="quarter" idx="11"/>
          </p:nvPr>
        </p:nvSpPr>
        <p:spPr/>
        <p:txBody>
          <a:bodyPr/>
          <a:lstStyle/>
          <a:p>
            <a:r>
              <a:rPr lang="en-US" smtClean="0">
                <a:solidFill>
                  <a:schemeClr val="bg1"/>
                </a:solidFill>
              </a:rPr>
              <a:t>www.lptindia.com</a:t>
            </a:r>
            <a:endParaRPr lang="en-US">
              <a:solidFill>
                <a:schemeClr val="bg1"/>
              </a:solidFill>
            </a:endParaRPr>
          </a:p>
        </p:txBody>
      </p:sp>
      <p:grpSp>
        <p:nvGrpSpPr>
          <p:cNvPr id="28" name="Group 27"/>
          <p:cNvGrpSpPr/>
          <p:nvPr/>
        </p:nvGrpSpPr>
        <p:grpSpPr>
          <a:xfrm>
            <a:off x="11123612" y="228600"/>
            <a:ext cx="863436" cy="1079296"/>
            <a:chOff x="1350274" y="3355413"/>
            <a:chExt cx="1052740" cy="1315926"/>
          </a:xfrm>
        </p:grpSpPr>
        <p:sp>
          <p:nvSpPr>
            <p:cNvPr id="29" name="Rectangle 28"/>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sp>
        <p:nvSpPr>
          <p:cNvPr id="31" name="Date Placeholder 30"/>
          <p:cNvSpPr>
            <a:spLocks noGrp="1"/>
          </p:cNvSpPr>
          <p:nvPr>
            <p:ph type="dt" sz="half" idx="10"/>
          </p:nvPr>
        </p:nvSpPr>
        <p:spPr/>
        <p:txBody>
          <a:bodyPr/>
          <a:lstStyle/>
          <a:p>
            <a:fld id="{DA6E7B25-207B-4BF9-9E14-26AE3533ADA2}" type="datetime1">
              <a:rPr lang="en-US" smtClean="0">
                <a:solidFill>
                  <a:schemeClr val="bg1"/>
                </a:solidFill>
              </a:rPr>
              <a:t>1/14/2020</a:t>
            </a:fld>
            <a:endParaRPr lang="en-US">
              <a:solidFill>
                <a:schemeClr val="bg1"/>
              </a:solidFill>
            </a:endParaRPr>
          </a:p>
        </p:txBody>
      </p:sp>
      <p:sp>
        <p:nvSpPr>
          <p:cNvPr id="32" name="Slide Number Placeholder 31"/>
          <p:cNvSpPr>
            <a:spLocks noGrp="1"/>
          </p:cNvSpPr>
          <p:nvPr>
            <p:ph type="sldNum" sz="quarter" idx="12"/>
          </p:nvPr>
        </p:nvSpPr>
        <p:spPr/>
        <p:txBody>
          <a:bodyPr/>
          <a:lstStyle/>
          <a:p>
            <a:fld id="{B6F15528-21DE-4FAA-801E-634DDDAF4B2B}" type="slidenum">
              <a:rPr lang="en-US" smtClean="0">
                <a:solidFill>
                  <a:schemeClr val="bg1"/>
                </a:solidFill>
              </a:rPr>
              <a:pPr/>
              <a:t>44</a:t>
            </a:fld>
            <a:endParaRPr lang="en-US">
              <a:solidFill>
                <a:schemeClr val="bg1"/>
              </a:solidFill>
            </a:endParaRPr>
          </a:p>
        </p:txBody>
      </p:sp>
    </p:spTree>
    <p:extLst>
      <p:ext uri="{BB962C8B-B14F-4D97-AF65-F5344CB8AC3E}">
        <p14:creationId xmlns:p14="http://schemas.microsoft.com/office/powerpoint/2010/main" val="19262516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4400" y="486027"/>
            <a:ext cx="4516401" cy="689932"/>
          </a:xfrm>
          <a:prstGeom prst="rect">
            <a:avLst/>
          </a:prstGeom>
        </p:spPr>
        <p:txBody>
          <a:bodyPr vert="horz" wrap="square" lIns="0" tIns="12700" rIns="0" bIns="0" rtlCol="0">
            <a:spAutoFit/>
          </a:bodyPr>
          <a:lstStyle/>
          <a:p>
            <a:pPr marL="12700">
              <a:lnSpc>
                <a:spcPct val="100000"/>
              </a:lnSpc>
              <a:spcBef>
                <a:spcPts val="100"/>
              </a:spcBef>
            </a:pPr>
            <a:r>
              <a:rPr lang="en-US" spc="110" dirty="0">
                <a:solidFill>
                  <a:schemeClr val="bg1"/>
                </a:solidFill>
                <a:latin typeface="Calibri bold" pitchFamily="34" charset="0"/>
                <a:cs typeface="Calibri bold" pitchFamily="34" charset="0"/>
              </a:rPr>
              <a:t>LPT : </a:t>
            </a:r>
            <a:r>
              <a:rPr spc="110" dirty="0">
                <a:solidFill>
                  <a:schemeClr val="bg1"/>
                </a:solidFill>
                <a:latin typeface="Calibri bold" pitchFamily="34" charset="0"/>
                <a:cs typeface="Calibri bold" pitchFamily="34" charset="0"/>
              </a:rPr>
              <a:t>Facility</a:t>
            </a:r>
          </a:p>
        </p:txBody>
      </p:sp>
      <p:pic>
        <p:nvPicPr>
          <p:cNvPr id="4" name="Picture 3" descr="A store inside of a building&#10;&#10;Description automatically generated">
            <a:extLst>
              <a:ext uri="{FF2B5EF4-FFF2-40B4-BE49-F238E27FC236}">
                <a16:creationId xmlns:a16="http://schemas.microsoft.com/office/drawing/2014/main" id="{D25F09CE-817F-4798-95E8-AD0A2C835EC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6551" y="1614055"/>
            <a:ext cx="5227847" cy="2203046"/>
          </a:xfrm>
          <a:prstGeom prst="rect">
            <a:avLst/>
          </a:prstGeom>
          <a:ln>
            <a:solidFill>
              <a:schemeClr val="bg1"/>
            </a:solidFill>
          </a:ln>
          <a:effectLst>
            <a:outerShdw blurRad="50800" dist="38100" dir="2700000" algn="tl" rotWithShape="0">
              <a:prstClr val="black">
                <a:alpha val="40000"/>
              </a:prstClr>
            </a:outerShdw>
          </a:effectLst>
        </p:spPr>
      </p:pic>
      <p:pic>
        <p:nvPicPr>
          <p:cNvPr id="5" name="Picture 4" descr="A store inside of a building&#10;&#10;Description automatically generated">
            <a:extLst>
              <a:ext uri="{FF2B5EF4-FFF2-40B4-BE49-F238E27FC236}">
                <a16:creationId xmlns:a16="http://schemas.microsoft.com/office/drawing/2014/main" id="{84091145-A1E0-4C59-BDB0-3A7CD54F180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28622" y="4134055"/>
            <a:ext cx="5220676" cy="2203046"/>
          </a:xfrm>
          <a:prstGeom prst="rect">
            <a:avLst/>
          </a:prstGeom>
          <a:ln>
            <a:solidFill>
              <a:schemeClr val="bg1"/>
            </a:solidFill>
          </a:ln>
          <a:effectLst>
            <a:outerShdw blurRad="50800" dist="38100" dir="2700000" algn="tl" rotWithShape="0">
              <a:prstClr val="black">
                <a:alpha val="40000"/>
              </a:prstClr>
            </a:outerShdw>
          </a:effectLst>
        </p:spPr>
      </p:pic>
      <p:pic>
        <p:nvPicPr>
          <p:cNvPr id="1026" name="Picture 2">
            <a:extLst>
              <a:ext uri="{FF2B5EF4-FFF2-40B4-BE49-F238E27FC236}">
                <a16:creationId xmlns:a16="http://schemas.microsoft.com/office/drawing/2014/main" id="{99FCC783-5B0E-44A5-B1AE-B875332C556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323012" y="1600200"/>
            <a:ext cx="5230362" cy="2203046"/>
          </a:xfrm>
          <a:prstGeom prst="rect">
            <a:avLst/>
          </a:prstGeom>
          <a:noFill/>
          <a:ln>
            <a:solidFill>
              <a:schemeClr val="bg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21DFB5E-E0B4-4318-B744-CFA04E68E991}"/>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26551" y="4146626"/>
            <a:ext cx="5227129" cy="2203046"/>
          </a:xfrm>
          <a:prstGeom prst="rect">
            <a:avLst/>
          </a:prstGeom>
          <a:noFill/>
          <a:ln>
            <a:solidFill>
              <a:schemeClr val="bg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0" name="Footer Placeholder 9"/>
          <p:cNvSpPr>
            <a:spLocks noGrp="1"/>
          </p:cNvSpPr>
          <p:nvPr>
            <p:ph type="ftr" sz="quarter" idx="11"/>
          </p:nvPr>
        </p:nvSpPr>
        <p:spPr/>
        <p:txBody>
          <a:bodyPr/>
          <a:lstStyle/>
          <a:p>
            <a:r>
              <a:rPr lang="en-US" smtClean="0">
                <a:solidFill>
                  <a:schemeClr val="bg1"/>
                </a:solidFill>
              </a:rPr>
              <a:t>www.lptindia.com</a:t>
            </a:r>
            <a:endParaRPr lang="en-US">
              <a:solidFill>
                <a:schemeClr val="bg1"/>
              </a:solidFill>
            </a:endParaRPr>
          </a:p>
        </p:txBody>
      </p:sp>
      <p:grpSp>
        <p:nvGrpSpPr>
          <p:cNvPr id="11" name="Group 10"/>
          <p:cNvGrpSpPr/>
          <p:nvPr/>
        </p:nvGrpSpPr>
        <p:grpSpPr>
          <a:xfrm>
            <a:off x="11123612" y="228600"/>
            <a:ext cx="863436" cy="1079296"/>
            <a:chOff x="1350274" y="3355413"/>
            <a:chExt cx="1052740" cy="1315926"/>
          </a:xfrm>
        </p:grpSpPr>
        <p:sp>
          <p:nvSpPr>
            <p:cNvPr id="13" name="Rectangle 12"/>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sp>
        <p:nvSpPr>
          <p:cNvPr id="16" name="Date Placeholder 15"/>
          <p:cNvSpPr>
            <a:spLocks noGrp="1"/>
          </p:cNvSpPr>
          <p:nvPr>
            <p:ph type="dt" sz="half" idx="10"/>
          </p:nvPr>
        </p:nvSpPr>
        <p:spPr/>
        <p:txBody>
          <a:bodyPr/>
          <a:lstStyle/>
          <a:p>
            <a:fld id="{CBB1625C-4BB5-4051-96CB-673AD08B1CE7}" type="datetime1">
              <a:rPr lang="en-US" smtClean="0">
                <a:solidFill>
                  <a:schemeClr val="bg1"/>
                </a:solidFill>
              </a:rPr>
              <a:t>1/14/2020</a:t>
            </a:fld>
            <a:endParaRPr lang="en-US">
              <a:solidFill>
                <a:schemeClr val="bg1"/>
              </a:solidFill>
            </a:endParaRPr>
          </a:p>
        </p:txBody>
      </p:sp>
      <p:sp>
        <p:nvSpPr>
          <p:cNvPr id="17" name="Slide Number Placeholder 16"/>
          <p:cNvSpPr>
            <a:spLocks noGrp="1"/>
          </p:cNvSpPr>
          <p:nvPr>
            <p:ph type="sldNum" sz="quarter" idx="12"/>
          </p:nvPr>
        </p:nvSpPr>
        <p:spPr/>
        <p:txBody>
          <a:bodyPr/>
          <a:lstStyle/>
          <a:p>
            <a:fld id="{B6F15528-21DE-4FAA-801E-634DDDAF4B2B}" type="slidenum">
              <a:rPr lang="en-US" smtClean="0">
                <a:solidFill>
                  <a:schemeClr val="bg1"/>
                </a:solidFill>
              </a:rPr>
              <a:pPr/>
              <a:t>45</a:t>
            </a:fld>
            <a:endParaRPr lang="en-US">
              <a:solidFill>
                <a:schemeClr val="bg1"/>
              </a:solidFill>
            </a:endParaRPr>
          </a:p>
        </p:txBody>
      </p:sp>
    </p:spTree>
    <p:extLst>
      <p:ext uri="{BB962C8B-B14F-4D97-AF65-F5344CB8AC3E}">
        <p14:creationId xmlns:p14="http://schemas.microsoft.com/office/powerpoint/2010/main" val="4181222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large white building&#10;&#10;Description automatically generated">
            <a:extLst>
              <a:ext uri="{FF2B5EF4-FFF2-40B4-BE49-F238E27FC236}">
                <a16:creationId xmlns:a16="http://schemas.microsoft.com/office/drawing/2014/main" id="{2939B9F6-7BD0-429A-8DFE-4EC8329B61D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61221" y="1411446"/>
            <a:ext cx="4030950" cy="2268000"/>
          </a:xfrm>
          <a:prstGeom prst="rect">
            <a:avLst/>
          </a:prstGeom>
          <a:ln>
            <a:solidFill>
              <a:schemeClr val="bg1"/>
            </a:solidFill>
          </a:ln>
        </p:spPr>
      </p:pic>
      <p:pic>
        <p:nvPicPr>
          <p:cNvPr id="8" name="Picture 7" descr="A close up of a machine&#10;&#10;Description automatically generated">
            <a:extLst>
              <a:ext uri="{FF2B5EF4-FFF2-40B4-BE49-F238E27FC236}">
                <a16:creationId xmlns:a16="http://schemas.microsoft.com/office/drawing/2014/main" id="{5D6E6462-0EAA-4CDF-BE05-B00C83430B5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96916" y="1404519"/>
            <a:ext cx="5374600" cy="2268000"/>
          </a:xfrm>
          <a:prstGeom prst="rect">
            <a:avLst/>
          </a:prstGeom>
          <a:ln>
            <a:solidFill>
              <a:schemeClr val="bg1"/>
            </a:solidFill>
          </a:ln>
        </p:spPr>
      </p:pic>
      <p:pic>
        <p:nvPicPr>
          <p:cNvPr id="10" name="Picture 9" descr="A large building&#10;&#10;Description automatically generated">
            <a:extLst>
              <a:ext uri="{FF2B5EF4-FFF2-40B4-BE49-F238E27FC236}">
                <a16:creationId xmlns:a16="http://schemas.microsoft.com/office/drawing/2014/main" id="{0D45D724-BE5D-46D0-AF48-C8217E38374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96916" y="3904200"/>
            <a:ext cx="5374600" cy="2268000"/>
          </a:xfrm>
          <a:prstGeom prst="rect">
            <a:avLst/>
          </a:prstGeom>
          <a:ln>
            <a:solidFill>
              <a:schemeClr val="bg1"/>
            </a:solidFill>
          </a:ln>
        </p:spPr>
      </p:pic>
      <p:pic>
        <p:nvPicPr>
          <p:cNvPr id="12" name="Picture 11" descr="A person standing in a room&#10;&#10;Description automatically generated">
            <a:extLst>
              <a:ext uri="{FF2B5EF4-FFF2-40B4-BE49-F238E27FC236}">
                <a16:creationId xmlns:a16="http://schemas.microsoft.com/office/drawing/2014/main" id="{C5B84790-DFAE-4B8E-A5B6-EE0FE58A07C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51987" y="3816068"/>
            <a:ext cx="4030950" cy="2268000"/>
          </a:xfrm>
          <a:prstGeom prst="rect">
            <a:avLst/>
          </a:prstGeom>
          <a:ln>
            <a:solidFill>
              <a:schemeClr val="bg1"/>
            </a:solidFill>
          </a:ln>
        </p:spPr>
      </p:pic>
      <p:sp>
        <p:nvSpPr>
          <p:cNvPr id="13" name="object 2">
            <a:extLst>
              <a:ext uri="{FF2B5EF4-FFF2-40B4-BE49-F238E27FC236}">
                <a16:creationId xmlns:a16="http://schemas.microsoft.com/office/drawing/2014/main" id="{184DC543-BDA2-4923-8B1A-4311C122E536}"/>
              </a:ext>
            </a:extLst>
          </p:cNvPr>
          <p:cNvSpPr txBox="1">
            <a:spLocks noGrp="1"/>
          </p:cNvSpPr>
          <p:nvPr>
            <p:ph type="title"/>
          </p:nvPr>
        </p:nvSpPr>
        <p:spPr>
          <a:xfrm>
            <a:off x="714400" y="486027"/>
            <a:ext cx="4516401" cy="689932"/>
          </a:xfrm>
          <a:prstGeom prst="rect">
            <a:avLst/>
          </a:prstGeom>
        </p:spPr>
        <p:txBody>
          <a:bodyPr vert="horz" wrap="square" lIns="0" tIns="12700" rIns="0" bIns="0" rtlCol="0">
            <a:spAutoFit/>
          </a:bodyPr>
          <a:lstStyle/>
          <a:p>
            <a:pPr marL="12700">
              <a:lnSpc>
                <a:spcPct val="100000"/>
              </a:lnSpc>
              <a:spcBef>
                <a:spcPts val="100"/>
              </a:spcBef>
            </a:pPr>
            <a:r>
              <a:rPr lang="en-US" spc="110" dirty="0">
                <a:solidFill>
                  <a:schemeClr val="bg1"/>
                </a:solidFill>
                <a:latin typeface="Calibri bold" pitchFamily="34" charset="0"/>
                <a:cs typeface="Calibri bold" pitchFamily="34" charset="0"/>
              </a:rPr>
              <a:t>LPT : </a:t>
            </a:r>
            <a:r>
              <a:rPr spc="110" dirty="0">
                <a:solidFill>
                  <a:schemeClr val="bg1"/>
                </a:solidFill>
                <a:latin typeface="Calibri bold" pitchFamily="34" charset="0"/>
                <a:cs typeface="Calibri bold" pitchFamily="34" charset="0"/>
              </a:rPr>
              <a:t>Facility</a:t>
            </a:r>
          </a:p>
        </p:txBody>
      </p:sp>
      <p:sp>
        <p:nvSpPr>
          <p:cNvPr id="11" name="Footer Placeholder 10"/>
          <p:cNvSpPr>
            <a:spLocks noGrp="1"/>
          </p:cNvSpPr>
          <p:nvPr>
            <p:ph type="ftr" sz="quarter" idx="11"/>
          </p:nvPr>
        </p:nvSpPr>
        <p:spPr/>
        <p:txBody>
          <a:bodyPr/>
          <a:lstStyle/>
          <a:p>
            <a:r>
              <a:rPr lang="en-US" smtClean="0">
                <a:solidFill>
                  <a:schemeClr val="bg1"/>
                </a:solidFill>
              </a:rPr>
              <a:t>www.lptindia.com</a:t>
            </a:r>
            <a:endParaRPr lang="en-US">
              <a:solidFill>
                <a:schemeClr val="bg1"/>
              </a:solidFill>
            </a:endParaRPr>
          </a:p>
        </p:txBody>
      </p:sp>
      <p:grpSp>
        <p:nvGrpSpPr>
          <p:cNvPr id="15" name="Group 14"/>
          <p:cNvGrpSpPr/>
          <p:nvPr/>
        </p:nvGrpSpPr>
        <p:grpSpPr>
          <a:xfrm>
            <a:off x="11123612" y="228600"/>
            <a:ext cx="863436" cy="1079296"/>
            <a:chOff x="1350274" y="3355413"/>
            <a:chExt cx="1052740" cy="1315926"/>
          </a:xfrm>
        </p:grpSpPr>
        <p:sp>
          <p:nvSpPr>
            <p:cNvPr id="16" name="Rectangle 15"/>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sp>
        <p:nvSpPr>
          <p:cNvPr id="18" name="Date Placeholder 17"/>
          <p:cNvSpPr>
            <a:spLocks noGrp="1"/>
          </p:cNvSpPr>
          <p:nvPr>
            <p:ph type="dt" sz="half" idx="10"/>
          </p:nvPr>
        </p:nvSpPr>
        <p:spPr/>
        <p:txBody>
          <a:bodyPr/>
          <a:lstStyle/>
          <a:p>
            <a:fld id="{CBB1625C-4BB5-4051-96CB-673AD08B1CE7}" type="datetime1">
              <a:rPr lang="en-US" smtClean="0">
                <a:solidFill>
                  <a:schemeClr val="bg1"/>
                </a:solidFill>
              </a:rPr>
              <a:t>1/14/2020</a:t>
            </a:fld>
            <a:endParaRPr lang="en-US">
              <a:solidFill>
                <a:schemeClr val="bg1"/>
              </a:solidFill>
            </a:endParaRPr>
          </a:p>
        </p:txBody>
      </p:sp>
      <p:sp>
        <p:nvSpPr>
          <p:cNvPr id="19" name="Slide Number Placeholder 18"/>
          <p:cNvSpPr>
            <a:spLocks noGrp="1"/>
          </p:cNvSpPr>
          <p:nvPr>
            <p:ph type="sldNum" sz="quarter" idx="12"/>
          </p:nvPr>
        </p:nvSpPr>
        <p:spPr/>
        <p:txBody>
          <a:bodyPr/>
          <a:lstStyle/>
          <a:p>
            <a:fld id="{B6F15528-21DE-4FAA-801E-634DDDAF4B2B}" type="slidenum">
              <a:rPr lang="en-US" smtClean="0">
                <a:solidFill>
                  <a:schemeClr val="bg1"/>
                </a:solidFill>
              </a:rPr>
              <a:pPr/>
              <a:t>46</a:t>
            </a:fld>
            <a:endParaRPr lang="en-US">
              <a:solidFill>
                <a:schemeClr val="bg1"/>
              </a:solidFill>
            </a:endParaRPr>
          </a:p>
        </p:txBody>
      </p:sp>
    </p:spTree>
    <p:extLst>
      <p:ext uri="{BB962C8B-B14F-4D97-AF65-F5344CB8AC3E}">
        <p14:creationId xmlns:p14="http://schemas.microsoft.com/office/powerpoint/2010/main" val="33030113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303212" y="1524000"/>
            <a:ext cx="11582400"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bject 2">
            <a:extLst>
              <a:ext uri="{FF2B5EF4-FFF2-40B4-BE49-F238E27FC236}">
                <a16:creationId xmlns:a16="http://schemas.microsoft.com/office/drawing/2014/main" id="{52AC216A-6293-4016-8359-1271C72C3289}"/>
              </a:ext>
            </a:extLst>
          </p:cNvPr>
          <p:cNvSpPr txBox="1">
            <a:spLocks noGrp="1"/>
          </p:cNvSpPr>
          <p:nvPr>
            <p:ph type="title"/>
          </p:nvPr>
        </p:nvSpPr>
        <p:spPr>
          <a:xfrm>
            <a:off x="714400" y="486027"/>
            <a:ext cx="6802043" cy="689932"/>
          </a:xfrm>
          <a:prstGeom prst="rect">
            <a:avLst/>
          </a:prstGeom>
        </p:spPr>
        <p:txBody>
          <a:bodyPr vert="horz" wrap="square" lIns="0" tIns="12700" rIns="0" bIns="0" rtlCol="0">
            <a:spAutoFit/>
          </a:bodyPr>
          <a:lstStyle/>
          <a:p>
            <a:pPr marL="12700">
              <a:lnSpc>
                <a:spcPct val="100000"/>
              </a:lnSpc>
              <a:spcBef>
                <a:spcPts val="100"/>
              </a:spcBef>
            </a:pPr>
            <a:r>
              <a:rPr lang="en-US" spc="110" dirty="0">
                <a:solidFill>
                  <a:schemeClr val="bg1"/>
                </a:solidFill>
                <a:latin typeface="Calibri bold" pitchFamily="34" charset="0"/>
                <a:cs typeface="Calibri bold" pitchFamily="34" charset="0"/>
              </a:rPr>
              <a:t>LPT : Product Portfolio</a:t>
            </a:r>
            <a:endParaRPr spc="110" dirty="0">
              <a:solidFill>
                <a:schemeClr val="bg1"/>
              </a:solidFill>
              <a:latin typeface="Calibri bold" pitchFamily="34" charset="0"/>
              <a:cs typeface="Calibri bold" pitchFamily="34" charset="0"/>
            </a:endParaRPr>
          </a:p>
        </p:txBody>
      </p:sp>
      <p:pic>
        <p:nvPicPr>
          <p:cNvPr id="9" name="Picture 8" descr="An office with a desk and chair in a room&#10;&#10;Description automatically generated">
            <a:extLst>
              <a:ext uri="{FF2B5EF4-FFF2-40B4-BE49-F238E27FC236}">
                <a16:creationId xmlns:a16="http://schemas.microsoft.com/office/drawing/2014/main" id="{79BEBBEE-8683-44EA-9BDF-34FBA7E405E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4489" y="1676400"/>
            <a:ext cx="3957028" cy="1669806"/>
          </a:xfrm>
          <a:prstGeom prst="rect">
            <a:avLst/>
          </a:prstGeom>
        </p:spPr>
      </p:pic>
      <p:pic>
        <p:nvPicPr>
          <p:cNvPr id="11" name="Picture 10" descr="A close up of a device&#10;&#10;Description automatically generated">
            <a:extLst>
              <a:ext uri="{FF2B5EF4-FFF2-40B4-BE49-F238E27FC236}">
                <a16:creationId xmlns:a16="http://schemas.microsoft.com/office/drawing/2014/main" id="{ECA47842-2322-4FD1-B5AF-148FCB75877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151812" y="1676400"/>
            <a:ext cx="3599063" cy="1800000"/>
          </a:xfrm>
          <a:prstGeom prst="rect">
            <a:avLst/>
          </a:prstGeom>
        </p:spPr>
      </p:pic>
      <p:pic>
        <p:nvPicPr>
          <p:cNvPr id="13" name="Picture 12" descr="A close up of a machine&#10;&#10;Description automatically generated">
            <a:extLst>
              <a:ext uri="{FF2B5EF4-FFF2-40B4-BE49-F238E27FC236}">
                <a16:creationId xmlns:a16="http://schemas.microsoft.com/office/drawing/2014/main" id="{FFA5275F-7E6A-4F49-B322-B65136C7340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15801" b="6743"/>
          <a:stretch/>
        </p:blipFill>
        <p:spPr>
          <a:xfrm>
            <a:off x="8532812" y="3505200"/>
            <a:ext cx="2891194" cy="2520000"/>
          </a:xfrm>
          <a:prstGeom prst="rect">
            <a:avLst/>
          </a:prstGeom>
        </p:spPr>
      </p:pic>
      <p:pic>
        <p:nvPicPr>
          <p:cNvPr id="15" name="Picture 14" descr="A picture containing ware, gear&#10;&#10;Description automatically generated">
            <a:extLst>
              <a:ext uri="{FF2B5EF4-FFF2-40B4-BE49-F238E27FC236}">
                <a16:creationId xmlns:a16="http://schemas.microsoft.com/office/drawing/2014/main" id="{81C26854-9F81-481B-8566-7B2735DDBF2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5612" y="4114800"/>
            <a:ext cx="3894296" cy="1947655"/>
          </a:xfrm>
          <a:prstGeom prst="rect">
            <a:avLst/>
          </a:prstGeom>
        </p:spPr>
      </p:pic>
      <p:pic>
        <p:nvPicPr>
          <p:cNvPr id="17" name="Picture 16" descr="A picture containing appliance, sitting, refrigerator, standing&#10;&#10;Description automatically generated">
            <a:extLst>
              <a:ext uri="{FF2B5EF4-FFF2-40B4-BE49-F238E27FC236}">
                <a16:creationId xmlns:a16="http://schemas.microsoft.com/office/drawing/2014/main" id="{6E285D51-FFA6-4136-BEE5-B7BFB4838FEC}"/>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38377" t="6250" r="40000" b="19327"/>
          <a:stretch/>
        </p:blipFill>
        <p:spPr>
          <a:xfrm>
            <a:off x="5789612" y="1905000"/>
            <a:ext cx="2152211" cy="3704843"/>
          </a:xfrm>
          <a:prstGeom prst="rect">
            <a:avLst/>
          </a:prstGeom>
        </p:spPr>
      </p:pic>
      <p:pic>
        <p:nvPicPr>
          <p:cNvPr id="19" name="Picture 18" descr="A picture containing engine&#10;&#10;Description automatically generated">
            <a:extLst>
              <a:ext uri="{FF2B5EF4-FFF2-40B4-BE49-F238E27FC236}">
                <a16:creationId xmlns:a16="http://schemas.microsoft.com/office/drawing/2014/main" id="{4D44E5BF-4EB9-49C1-9168-7EF210714C4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24999" t="17500" r="25000" b="18750"/>
          <a:stretch/>
        </p:blipFill>
        <p:spPr>
          <a:xfrm>
            <a:off x="3198812" y="3352800"/>
            <a:ext cx="2628963" cy="1676400"/>
          </a:xfrm>
          <a:prstGeom prst="rect">
            <a:avLst/>
          </a:prstGeom>
        </p:spPr>
      </p:pic>
      <p:sp>
        <p:nvSpPr>
          <p:cNvPr id="14" name="Footer Placeholder 13"/>
          <p:cNvSpPr>
            <a:spLocks noGrp="1"/>
          </p:cNvSpPr>
          <p:nvPr>
            <p:ph type="ftr" sz="quarter" idx="11"/>
          </p:nvPr>
        </p:nvSpPr>
        <p:spPr/>
        <p:txBody>
          <a:bodyPr/>
          <a:lstStyle/>
          <a:p>
            <a:r>
              <a:rPr lang="en-US" smtClean="0">
                <a:solidFill>
                  <a:schemeClr val="bg1"/>
                </a:solidFill>
              </a:rPr>
              <a:t>www.lptindia.com</a:t>
            </a:r>
            <a:endParaRPr lang="en-US">
              <a:solidFill>
                <a:schemeClr val="bg1"/>
              </a:solidFill>
            </a:endParaRPr>
          </a:p>
        </p:txBody>
      </p:sp>
      <p:grpSp>
        <p:nvGrpSpPr>
          <p:cNvPr id="16" name="Group 15"/>
          <p:cNvGrpSpPr/>
          <p:nvPr/>
        </p:nvGrpSpPr>
        <p:grpSpPr>
          <a:xfrm>
            <a:off x="11123612" y="228600"/>
            <a:ext cx="863436" cy="1079296"/>
            <a:chOff x="1350274" y="3355413"/>
            <a:chExt cx="1052740" cy="1315926"/>
          </a:xfrm>
        </p:grpSpPr>
        <p:sp>
          <p:nvSpPr>
            <p:cNvPr id="18" name="Rectangle 17"/>
            <p:cNvSpPr/>
            <p:nvPr/>
          </p:nvSpPr>
          <p:spPr>
            <a:xfrm>
              <a:off x="1350274" y="3355413"/>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407791" y="3481608"/>
              <a:ext cx="905348" cy="984454"/>
            </a:xfrm>
            <a:prstGeom prst="rect">
              <a:avLst/>
            </a:prstGeom>
          </p:spPr>
        </p:pic>
      </p:grpSp>
      <p:sp>
        <p:nvSpPr>
          <p:cNvPr id="22" name="Date Placeholder 21"/>
          <p:cNvSpPr>
            <a:spLocks noGrp="1"/>
          </p:cNvSpPr>
          <p:nvPr>
            <p:ph type="dt" sz="half" idx="10"/>
          </p:nvPr>
        </p:nvSpPr>
        <p:spPr/>
        <p:txBody>
          <a:bodyPr/>
          <a:lstStyle/>
          <a:p>
            <a:fld id="{DA6E7B25-207B-4BF9-9E14-26AE3533ADA2}" type="datetime1">
              <a:rPr lang="en-US" smtClean="0">
                <a:solidFill>
                  <a:schemeClr val="bg1"/>
                </a:solidFill>
              </a:rPr>
              <a:t>1/14/2020</a:t>
            </a:fld>
            <a:endParaRPr lang="en-US">
              <a:solidFill>
                <a:schemeClr val="bg1"/>
              </a:solidFill>
            </a:endParaRPr>
          </a:p>
        </p:txBody>
      </p:sp>
      <p:sp>
        <p:nvSpPr>
          <p:cNvPr id="23" name="Slide Number Placeholder 22"/>
          <p:cNvSpPr>
            <a:spLocks noGrp="1"/>
          </p:cNvSpPr>
          <p:nvPr>
            <p:ph type="sldNum" sz="quarter" idx="12"/>
          </p:nvPr>
        </p:nvSpPr>
        <p:spPr/>
        <p:txBody>
          <a:bodyPr/>
          <a:lstStyle/>
          <a:p>
            <a:fld id="{B6F15528-21DE-4FAA-801E-634DDDAF4B2B}" type="slidenum">
              <a:rPr lang="en-US" smtClean="0">
                <a:solidFill>
                  <a:schemeClr val="bg1"/>
                </a:solidFill>
              </a:rPr>
              <a:pPr/>
              <a:t>47</a:t>
            </a:fld>
            <a:endParaRPr lang="en-US">
              <a:solidFill>
                <a:schemeClr val="bg1"/>
              </a:solidFill>
            </a:endParaRPr>
          </a:p>
        </p:txBody>
      </p:sp>
    </p:spTree>
    <p:extLst>
      <p:ext uri="{BB962C8B-B14F-4D97-AF65-F5344CB8AC3E}">
        <p14:creationId xmlns:p14="http://schemas.microsoft.com/office/powerpoint/2010/main" val="24855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4B888E81-93DD-4DF5-887B-1848BA6F477B}" type="datetime1">
              <a:rPr lang="en-US" smtClean="0">
                <a:solidFill>
                  <a:schemeClr val="bg1"/>
                </a:solidFill>
              </a:rPr>
              <a:t>1/14/2020</a:t>
            </a:fld>
            <a:endParaRPr lang="en-US">
              <a:solidFill>
                <a:schemeClr val="bg1"/>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schemeClr val="bg1"/>
                </a:solidFill>
              </a:rPr>
              <a:pPr/>
              <a:t>48</a:t>
            </a:fld>
            <a:endParaRPr lang="en-US">
              <a:solidFill>
                <a:schemeClr val="bg1"/>
              </a:solidFill>
            </a:endParaRPr>
          </a:p>
        </p:txBody>
      </p:sp>
      <p:sp>
        <p:nvSpPr>
          <p:cNvPr id="10" name="Footer Placeholder 9"/>
          <p:cNvSpPr>
            <a:spLocks noGrp="1"/>
          </p:cNvSpPr>
          <p:nvPr>
            <p:ph type="ftr" sz="quarter" idx="11"/>
          </p:nvPr>
        </p:nvSpPr>
        <p:spPr/>
        <p:txBody>
          <a:bodyPr/>
          <a:lstStyle/>
          <a:p>
            <a:r>
              <a:rPr lang="en-US" smtClean="0">
                <a:solidFill>
                  <a:schemeClr val="bg1"/>
                </a:solidFill>
              </a:rPr>
              <a:t>www.ledl.in</a:t>
            </a:r>
            <a:endParaRPr lang="en-US">
              <a:solidFill>
                <a:schemeClr val="bg1"/>
              </a:solidFill>
            </a:endParaRPr>
          </a:p>
        </p:txBody>
      </p:sp>
      <p:grpSp>
        <p:nvGrpSpPr>
          <p:cNvPr id="17" name="Group 16"/>
          <p:cNvGrpSpPr/>
          <p:nvPr/>
        </p:nvGrpSpPr>
        <p:grpSpPr>
          <a:xfrm>
            <a:off x="11123612" y="228600"/>
            <a:ext cx="863436" cy="1079296"/>
            <a:chOff x="1370012" y="5029200"/>
            <a:chExt cx="1052740" cy="1315926"/>
          </a:xfrm>
        </p:grpSpPr>
        <p:sp>
          <p:nvSpPr>
            <p:cNvPr id="18" name="Rectangle 17"/>
            <p:cNvSpPr/>
            <p:nvPr/>
          </p:nvSpPr>
          <p:spPr>
            <a:xfrm>
              <a:off x="1370012" y="5029200"/>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bject 5"/>
            <p:cNvSpPr/>
            <p:nvPr/>
          </p:nvSpPr>
          <p:spPr>
            <a:xfrm>
              <a:off x="1560191" y="5158008"/>
              <a:ext cx="655684" cy="1017492"/>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rgbClr val="000066"/>
                </a:solidFill>
              </a:endParaRPr>
            </a:p>
          </p:txBody>
        </p:sp>
      </p:grpSp>
      <p:sp>
        <p:nvSpPr>
          <p:cNvPr id="21" name="Rectangle 20"/>
          <p:cNvSpPr/>
          <p:nvPr/>
        </p:nvSpPr>
        <p:spPr>
          <a:xfrm>
            <a:off x="4659468" y="2590800"/>
            <a:ext cx="3013966" cy="1631216"/>
          </a:xfrm>
          <a:prstGeom prst="rect">
            <a:avLst/>
          </a:prstGeom>
        </p:spPr>
        <p:txBody>
          <a:bodyPr wrap="none">
            <a:spAutoFit/>
          </a:bodyPr>
          <a:lstStyle/>
          <a:p>
            <a:pPr algn="ctr"/>
            <a:r>
              <a:rPr lang="en-IN" sz="4000" dirty="0" smtClean="0">
                <a:solidFill>
                  <a:schemeClr val="bg1"/>
                </a:solidFill>
                <a:latin typeface="Lato" pitchFamily="34" charset="0"/>
              </a:rPr>
              <a:t>Introduction</a:t>
            </a:r>
          </a:p>
          <a:p>
            <a:pPr algn="ctr"/>
            <a:r>
              <a:rPr lang="en-IN" sz="6000" dirty="0" smtClean="0">
                <a:solidFill>
                  <a:schemeClr val="bg1"/>
                </a:solidFill>
                <a:latin typeface="Lato" pitchFamily="34" charset="0"/>
              </a:rPr>
              <a:t>LEDL</a:t>
            </a:r>
          </a:p>
        </p:txBody>
      </p:sp>
    </p:spTree>
    <p:extLst>
      <p:ext uri="{BB962C8B-B14F-4D97-AF65-F5344CB8AC3E}">
        <p14:creationId xmlns:p14="http://schemas.microsoft.com/office/powerpoint/2010/main" val="16200810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379412" y="304800"/>
            <a:ext cx="6400800" cy="689932"/>
          </a:xfrm>
          <a:prstGeom prst="rect">
            <a:avLst/>
          </a:prstGeom>
        </p:spPr>
        <p:txBody>
          <a:bodyPr vert="horz" wrap="square" lIns="0" tIns="12700" rIns="0" bIns="0" rtlCol="0">
            <a:spAutoFit/>
          </a:bodyPr>
          <a:lstStyle/>
          <a:p>
            <a:pPr marL="12700" algn="l">
              <a:lnSpc>
                <a:spcPct val="100000"/>
              </a:lnSpc>
              <a:spcBef>
                <a:spcPts val="100"/>
              </a:spcBef>
            </a:pPr>
            <a:r>
              <a:rPr lang="en-IN" spc="140" dirty="0">
                <a:solidFill>
                  <a:schemeClr val="bg1"/>
                </a:solidFill>
                <a:latin typeface="Calibri bold" pitchFamily="34" charset="0"/>
                <a:cs typeface="Calibri bold" pitchFamily="34" charset="0"/>
              </a:rPr>
              <a:t>The Operating Team</a:t>
            </a:r>
            <a:endParaRPr spc="175" dirty="0">
              <a:solidFill>
                <a:schemeClr val="bg1"/>
              </a:solidFill>
              <a:latin typeface="Calibri bold" pitchFamily="34" charset="0"/>
              <a:cs typeface="Calibri bold" pitchFamily="34" charset="0"/>
            </a:endParaRPr>
          </a:p>
        </p:txBody>
      </p:sp>
      <p:sp>
        <p:nvSpPr>
          <p:cNvPr id="15" name="Rectangle 14"/>
          <p:cNvSpPr/>
          <p:nvPr/>
        </p:nvSpPr>
        <p:spPr>
          <a:xfrm>
            <a:off x="406294" y="2209800"/>
            <a:ext cx="11579384" cy="3276600"/>
          </a:xfrm>
          <a:prstGeom prst="rect">
            <a:avLst/>
          </a:prstGeom>
          <a:noFill/>
        </p:spPr>
      </p:sp>
      <p:sp>
        <p:nvSpPr>
          <p:cNvPr id="17" name="Freeform 16"/>
          <p:cNvSpPr/>
          <p:nvPr/>
        </p:nvSpPr>
        <p:spPr>
          <a:xfrm>
            <a:off x="4849757" y="2438400"/>
            <a:ext cx="2692457" cy="884635"/>
          </a:xfrm>
          <a:custGeom>
            <a:avLst/>
            <a:gdLst>
              <a:gd name="connsiteX0" fmla="*/ 0 w 2692457"/>
              <a:gd name="connsiteY0" fmla="*/ 68004 h 680043"/>
              <a:gd name="connsiteX1" fmla="*/ 19918 w 2692457"/>
              <a:gd name="connsiteY1" fmla="*/ 19918 h 680043"/>
              <a:gd name="connsiteX2" fmla="*/ 68004 w 2692457"/>
              <a:gd name="connsiteY2" fmla="*/ 0 h 680043"/>
              <a:gd name="connsiteX3" fmla="*/ 2624453 w 2692457"/>
              <a:gd name="connsiteY3" fmla="*/ 0 h 680043"/>
              <a:gd name="connsiteX4" fmla="*/ 2672539 w 2692457"/>
              <a:gd name="connsiteY4" fmla="*/ 19918 h 680043"/>
              <a:gd name="connsiteX5" fmla="*/ 2692457 w 2692457"/>
              <a:gd name="connsiteY5" fmla="*/ 68004 h 680043"/>
              <a:gd name="connsiteX6" fmla="*/ 2692457 w 2692457"/>
              <a:gd name="connsiteY6" fmla="*/ 612039 h 680043"/>
              <a:gd name="connsiteX7" fmla="*/ 2672539 w 2692457"/>
              <a:gd name="connsiteY7" fmla="*/ 660125 h 680043"/>
              <a:gd name="connsiteX8" fmla="*/ 2624453 w 2692457"/>
              <a:gd name="connsiteY8" fmla="*/ 680043 h 680043"/>
              <a:gd name="connsiteX9" fmla="*/ 68004 w 2692457"/>
              <a:gd name="connsiteY9" fmla="*/ 680043 h 680043"/>
              <a:gd name="connsiteX10" fmla="*/ 19918 w 2692457"/>
              <a:gd name="connsiteY10" fmla="*/ 660125 h 680043"/>
              <a:gd name="connsiteX11" fmla="*/ 0 w 2692457"/>
              <a:gd name="connsiteY11" fmla="*/ 612039 h 680043"/>
              <a:gd name="connsiteX12" fmla="*/ 0 w 2692457"/>
              <a:gd name="connsiteY12" fmla="*/ 68004 h 680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2457" h="680043">
                <a:moveTo>
                  <a:pt x="0" y="68004"/>
                </a:moveTo>
                <a:cubicBezTo>
                  <a:pt x="0" y="49968"/>
                  <a:pt x="7165" y="32671"/>
                  <a:pt x="19918" y="19918"/>
                </a:cubicBezTo>
                <a:cubicBezTo>
                  <a:pt x="32671" y="7165"/>
                  <a:pt x="49968" y="0"/>
                  <a:pt x="68004" y="0"/>
                </a:cubicBezTo>
                <a:lnTo>
                  <a:pt x="2624453" y="0"/>
                </a:lnTo>
                <a:cubicBezTo>
                  <a:pt x="2642489" y="0"/>
                  <a:pt x="2659786" y="7165"/>
                  <a:pt x="2672539" y="19918"/>
                </a:cubicBezTo>
                <a:cubicBezTo>
                  <a:pt x="2685292" y="32671"/>
                  <a:pt x="2692457" y="49968"/>
                  <a:pt x="2692457" y="68004"/>
                </a:cubicBezTo>
                <a:lnTo>
                  <a:pt x="2692457" y="612039"/>
                </a:lnTo>
                <a:cubicBezTo>
                  <a:pt x="2692457" y="630075"/>
                  <a:pt x="2685292" y="647372"/>
                  <a:pt x="2672539" y="660125"/>
                </a:cubicBezTo>
                <a:cubicBezTo>
                  <a:pt x="2659786" y="672878"/>
                  <a:pt x="2642489" y="680043"/>
                  <a:pt x="2624453" y="680043"/>
                </a:cubicBezTo>
                <a:lnTo>
                  <a:pt x="68004" y="680043"/>
                </a:lnTo>
                <a:cubicBezTo>
                  <a:pt x="49968" y="680043"/>
                  <a:pt x="32671" y="672878"/>
                  <a:pt x="19918" y="660125"/>
                </a:cubicBezTo>
                <a:cubicBezTo>
                  <a:pt x="7165" y="647372"/>
                  <a:pt x="0" y="630075"/>
                  <a:pt x="0" y="612039"/>
                </a:cubicBezTo>
                <a:lnTo>
                  <a:pt x="0" y="68004"/>
                </a:lnTo>
                <a:close/>
              </a:path>
            </a:pathLst>
          </a:custGeom>
        </p:spPr>
        <p:style>
          <a:lnRef idx="1">
            <a:schemeClr val="accent4"/>
          </a:lnRef>
          <a:fillRef idx="2">
            <a:schemeClr val="accent4"/>
          </a:fillRef>
          <a:effectRef idx="1">
            <a:schemeClr val="accent4"/>
          </a:effectRef>
          <a:fontRef idx="minor">
            <a:schemeClr val="dk1"/>
          </a:fontRef>
        </p:style>
        <p:txBody>
          <a:bodyPr spcFirstLastPara="0" vert="horz" wrap="square" lIns="96118" tIns="96118" rIns="96118" bIns="96118" numCol="1" spcCol="1270" anchor="ctr" anchorCtr="0">
            <a:noAutofit/>
          </a:bodyPr>
          <a:lstStyle/>
          <a:p>
            <a:pPr lvl="0" algn="ctr" defTabSz="889000">
              <a:spcBef>
                <a:spcPct val="0"/>
              </a:spcBef>
              <a:spcAft>
                <a:spcPct val="35000"/>
              </a:spcAft>
            </a:pPr>
            <a:r>
              <a:rPr lang="en-IN" sz="2000" kern="1200" dirty="0"/>
              <a:t>S </a:t>
            </a:r>
            <a:r>
              <a:rPr lang="en-IN" sz="2000" kern="1200" dirty="0" err="1" smtClean="0"/>
              <a:t>Sundaramurthy</a:t>
            </a:r>
            <a:endParaRPr lang="en-IN" sz="2000" kern="1200" dirty="0" smtClean="0"/>
          </a:p>
          <a:p>
            <a:pPr lvl="0" algn="ctr" defTabSz="889000">
              <a:spcBef>
                <a:spcPct val="0"/>
              </a:spcBef>
              <a:spcAft>
                <a:spcPct val="35000"/>
              </a:spcAft>
            </a:pPr>
            <a:r>
              <a:rPr lang="en-IN" sz="2000" kern="1200" dirty="0" smtClean="0"/>
              <a:t>Head Mfg.</a:t>
            </a:r>
            <a:endParaRPr lang="en-IN" sz="2000" kern="1200" dirty="0"/>
          </a:p>
        </p:txBody>
      </p:sp>
      <p:sp>
        <p:nvSpPr>
          <p:cNvPr id="18" name="Freeform 17"/>
          <p:cNvSpPr/>
          <p:nvPr/>
        </p:nvSpPr>
        <p:spPr>
          <a:xfrm>
            <a:off x="4155181" y="3323035"/>
            <a:ext cx="2040804" cy="408215"/>
          </a:xfrm>
          <a:custGeom>
            <a:avLst/>
            <a:gdLst/>
            <a:ahLst/>
            <a:cxnLst/>
            <a:rect l="0" t="0" r="0" b="0"/>
            <a:pathLst>
              <a:path>
                <a:moveTo>
                  <a:pt x="2040804" y="0"/>
                </a:moveTo>
                <a:lnTo>
                  <a:pt x="2040804" y="204107"/>
                </a:lnTo>
                <a:lnTo>
                  <a:pt x="0" y="204107"/>
                </a:lnTo>
                <a:lnTo>
                  <a:pt x="0" y="408215"/>
                </a:lnTo>
              </a:path>
            </a:pathLst>
          </a:custGeom>
          <a:noFill/>
          <a:ln>
            <a:solidFill>
              <a:schemeClr val="bg1"/>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9" name="Freeform 18"/>
          <p:cNvSpPr/>
          <p:nvPr/>
        </p:nvSpPr>
        <p:spPr>
          <a:xfrm>
            <a:off x="3182451" y="3731251"/>
            <a:ext cx="1945458" cy="890062"/>
          </a:xfrm>
          <a:custGeom>
            <a:avLst/>
            <a:gdLst>
              <a:gd name="connsiteX0" fmla="*/ 0 w 1945458"/>
              <a:gd name="connsiteY0" fmla="*/ 89006 h 890062"/>
              <a:gd name="connsiteX1" fmla="*/ 26069 w 1945458"/>
              <a:gd name="connsiteY1" fmla="*/ 26069 h 890062"/>
              <a:gd name="connsiteX2" fmla="*/ 89006 w 1945458"/>
              <a:gd name="connsiteY2" fmla="*/ 0 h 890062"/>
              <a:gd name="connsiteX3" fmla="*/ 1856452 w 1945458"/>
              <a:gd name="connsiteY3" fmla="*/ 0 h 890062"/>
              <a:gd name="connsiteX4" fmla="*/ 1919389 w 1945458"/>
              <a:gd name="connsiteY4" fmla="*/ 26069 h 890062"/>
              <a:gd name="connsiteX5" fmla="*/ 1945458 w 1945458"/>
              <a:gd name="connsiteY5" fmla="*/ 89006 h 890062"/>
              <a:gd name="connsiteX6" fmla="*/ 1945458 w 1945458"/>
              <a:gd name="connsiteY6" fmla="*/ 801056 h 890062"/>
              <a:gd name="connsiteX7" fmla="*/ 1919389 w 1945458"/>
              <a:gd name="connsiteY7" fmla="*/ 863993 h 890062"/>
              <a:gd name="connsiteX8" fmla="*/ 1856452 w 1945458"/>
              <a:gd name="connsiteY8" fmla="*/ 890062 h 890062"/>
              <a:gd name="connsiteX9" fmla="*/ 89006 w 1945458"/>
              <a:gd name="connsiteY9" fmla="*/ 890062 h 890062"/>
              <a:gd name="connsiteX10" fmla="*/ 26069 w 1945458"/>
              <a:gd name="connsiteY10" fmla="*/ 863993 h 890062"/>
              <a:gd name="connsiteX11" fmla="*/ 0 w 1945458"/>
              <a:gd name="connsiteY11" fmla="*/ 801056 h 890062"/>
              <a:gd name="connsiteX12" fmla="*/ 0 w 1945458"/>
              <a:gd name="connsiteY12" fmla="*/ 89006 h 89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45458" h="890062">
                <a:moveTo>
                  <a:pt x="0" y="89006"/>
                </a:moveTo>
                <a:cubicBezTo>
                  <a:pt x="0" y="65400"/>
                  <a:pt x="9377" y="42761"/>
                  <a:pt x="26069" y="26069"/>
                </a:cubicBezTo>
                <a:cubicBezTo>
                  <a:pt x="42761" y="9377"/>
                  <a:pt x="65400" y="0"/>
                  <a:pt x="89006" y="0"/>
                </a:cubicBezTo>
                <a:lnTo>
                  <a:pt x="1856452" y="0"/>
                </a:lnTo>
                <a:cubicBezTo>
                  <a:pt x="1880058" y="0"/>
                  <a:pt x="1902697" y="9377"/>
                  <a:pt x="1919389" y="26069"/>
                </a:cubicBezTo>
                <a:cubicBezTo>
                  <a:pt x="1936081" y="42761"/>
                  <a:pt x="1945458" y="65400"/>
                  <a:pt x="1945458" y="89006"/>
                </a:cubicBezTo>
                <a:lnTo>
                  <a:pt x="1945458" y="801056"/>
                </a:lnTo>
                <a:cubicBezTo>
                  <a:pt x="1945458" y="824662"/>
                  <a:pt x="1936081" y="847301"/>
                  <a:pt x="1919389" y="863993"/>
                </a:cubicBezTo>
                <a:cubicBezTo>
                  <a:pt x="1902697" y="880685"/>
                  <a:pt x="1880058" y="890062"/>
                  <a:pt x="1856452" y="890062"/>
                </a:cubicBezTo>
                <a:lnTo>
                  <a:pt x="89006" y="890062"/>
                </a:lnTo>
                <a:cubicBezTo>
                  <a:pt x="65400" y="890062"/>
                  <a:pt x="42761" y="880685"/>
                  <a:pt x="26069" y="863993"/>
                </a:cubicBezTo>
                <a:cubicBezTo>
                  <a:pt x="9377" y="847301"/>
                  <a:pt x="0" y="824662"/>
                  <a:pt x="0" y="801056"/>
                </a:cubicBezTo>
                <a:lnTo>
                  <a:pt x="0" y="89006"/>
                </a:lnTo>
                <a:close/>
              </a:path>
            </a:pathLst>
          </a:custGeom>
        </p:spPr>
        <p:style>
          <a:lnRef idx="1">
            <a:schemeClr val="accent1"/>
          </a:lnRef>
          <a:fillRef idx="2">
            <a:schemeClr val="accent1"/>
          </a:fillRef>
          <a:effectRef idx="1">
            <a:schemeClr val="accent1"/>
          </a:effectRef>
          <a:fontRef idx="minor">
            <a:schemeClr val="dk1"/>
          </a:fontRef>
        </p:style>
        <p:txBody>
          <a:bodyPr spcFirstLastPara="0" vert="horz" wrap="square" lIns="102269" tIns="102269" rIns="102269" bIns="102269" numCol="1" spcCol="1270" anchor="ctr" anchorCtr="0">
            <a:noAutofit/>
          </a:bodyPr>
          <a:lstStyle/>
          <a:p>
            <a:pPr lvl="0" algn="ctr" defTabSz="889000">
              <a:lnSpc>
                <a:spcPct val="100000"/>
              </a:lnSpc>
              <a:spcBef>
                <a:spcPct val="0"/>
              </a:spcBef>
              <a:spcAft>
                <a:spcPct val="35000"/>
              </a:spcAft>
            </a:pPr>
            <a:r>
              <a:rPr lang="en-IN" sz="2000" kern="1200" dirty="0" err="1" smtClean="0"/>
              <a:t>Rajkumar</a:t>
            </a:r>
            <a:r>
              <a:rPr lang="en-IN" sz="2000" kern="1200" dirty="0" smtClean="0"/>
              <a:t/>
            </a:r>
            <a:br>
              <a:rPr lang="en-IN" sz="2000" kern="1200" dirty="0" smtClean="0"/>
            </a:br>
            <a:r>
              <a:rPr lang="en-IN" sz="2000" kern="1200" dirty="0" smtClean="0"/>
              <a:t>Head Production</a:t>
            </a:r>
            <a:endParaRPr lang="en-IN" sz="2000" kern="1200" dirty="0"/>
          </a:p>
        </p:txBody>
      </p:sp>
      <p:sp>
        <p:nvSpPr>
          <p:cNvPr id="20" name="Freeform 19"/>
          <p:cNvSpPr/>
          <p:nvPr/>
        </p:nvSpPr>
        <p:spPr>
          <a:xfrm>
            <a:off x="4109461" y="4621313"/>
            <a:ext cx="91440" cy="356025"/>
          </a:xfrm>
          <a:custGeom>
            <a:avLst/>
            <a:gdLst/>
            <a:ahLst/>
            <a:cxnLst/>
            <a:rect l="0" t="0" r="0" b="0"/>
            <a:pathLst>
              <a:path>
                <a:moveTo>
                  <a:pt x="45720" y="0"/>
                </a:moveTo>
                <a:lnTo>
                  <a:pt x="45720" y="356025"/>
                </a:lnTo>
              </a:path>
            </a:pathLst>
          </a:custGeom>
          <a:noFill/>
          <a:ln>
            <a:solidFill>
              <a:schemeClr val="bg1"/>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1" name="Freeform 20"/>
          <p:cNvSpPr/>
          <p:nvPr/>
        </p:nvSpPr>
        <p:spPr>
          <a:xfrm>
            <a:off x="3182451" y="4977338"/>
            <a:ext cx="1945458" cy="890062"/>
          </a:xfrm>
          <a:custGeom>
            <a:avLst/>
            <a:gdLst>
              <a:gd name="connsiteX0" fmla="*/ 0 w 1945458"/>
              <a:gd name="connsiteY0" fmla="*/ 89006 h 890062"/>
              <a:gd name="connsiteX1" fmla="*/ 26069 w 1945458"/>
              <a:gd name="connsiteY1" fmla="*/ 26069 h 890062"/>
              <a:gd name="connsiteX2" fmla="*/ 89006 w 1945458"/>
              <a:gd name="connsiteY2" fmla="*/ 0 h 890062"/>
              <a:gd name="connsiteX3" fmla="*/ 1856452 w 1945458"/>
              <a:gd name="connsiteY3" fmla="*/ 0 h 890062"/>
              <a:gd name="connsiteX4" fmla="*/ 1919389 w 1945458"/>
              <a:gd name="connsiteY4" fmla="*/ 26069 h 890062"/>
              <a:gd name="connsiteX5" fmla="*/ 1945458 w 1945458"/>
              <a:gd name="connsiteY5" fmla="*/ 89006 h 890062"/>
              <a:gd name="connsiteX6" fmla="*/ 1945458 w 1945458"/>
              <a:gd name="connsiteY6" fmla="*/ 801056 h 890062"/>
              <a:gd name="connsiteX7" fmla="*/ 1919389 w 1945458"/>
              <a:gd name="connsiteY7" fmla="*/ 863993 h 890062"/>
              <a:gd name="connsiteX8" fmla="*/ 1856452 w 1945458"/>
              <a:gd name="connsiteY8" fmla="*/ 890062 h 890062"/>
              <a:gd name="connsiteX9" fmla="*/ 89006 w 1945458"/>
              <a:gd name="connsiteY9" fmla="*/ 890062 h 890062"/>
              <a:gd name="connsiteX10" fmla="*/ 26069 w 1945458"/>
              <a:gd name="connsiteY10" fmla="*/ 863993 h 890062"/>
              <a:gd name="connsiteX11" fmla="*/ 0 w 1945458"/>
              <a:gd name="connsiteY11" fmla="*/ 801056 h 890062"/>
              <a:gd name="connsiteX12" fmla="*/ 0 w 1945458"/>
              <a:gd name="connsiteY12" fmla="*/ 89006 h 89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45458" h="890062">
                <a:moveTo>
                  <a:pt x="0" y="89006"/>
                </a:moveTo>
                <a:cubicBezTo>
                  <a:pt x="0" y="65400"/>
                  <a:pt x="9377" y="42761"/>
                  <a:pt x="26069" y="26069"/>
                </a:cubicBezTo>
                <a:cubicBezTo>
                  <a:pt x="42761" y="9377"/>
                  <a:pt x="65400" y="0"/>
                  <a:pt x="89006" y="0"/>
                </a:cubicBezTo>
                <a:lnTo>
                  <a:pt x="1856452" y="0"/>
                </a:lnTo>
                <a:cubicBezTo>
                  <a:pt x="1880058" y="0"/>
                  <a:pt x="1902697" y="9377"/>
                  <a:pt x="1919389" y="26069"/>
                </a:cubicBezTo>
                <a:cubicBezTo>
                  <a:pt x="1936081" y="42761"/>
                  <a:pt x="1945458" y="65400"/>
                  <a:pt x="1945458" y="89006"/>
                </a:cubicBezTo>
                <a:lnTo>
                  <a:pt x="1945458" y="801056"/>
                </a:lnTo>
                <a:cubicBezTo>
                  <a:pt x="1945458" y="824662"/>
                  <a:pt x="1936081" y="847301"/>
                  <a:pt x="1919389" y="863993"/>
                </a:cubicBezTo>
                <a:cubicBezTo>
                  <a:pt x="1902697" y="880685"/>
                  <a:pt x="1880058" y="890062"/>
                  <a:pt x="1856452" y="890062"/>
                </a:cubicBezTo>
                <a:lnTo>
                  <a:pt x="89006" y="890062"/>
                </a:lnTo>
                <a:cubicBezTo>
                  <a:pt x="65400" y="890062"/>
                  <a:pt x="42761" y="880685"/>
                  <a:pt x="26069" y="863993"/>
                </a:cubicBezTo>
                <a:cubicBezTo>
                  <a:pt x="9377" y="847301"/>
                  <a:pt x="0" y="824662"/>
                  <a:pt x="0" y="801056"/>
                </a:cubicBezTo>
                <a:lnTo>
                  <a:pt x="0" y="89006"/>
                </a:lnTo>
                <a:close/>
              </a:path>
            </a:pathLst>
          </a:custGeom>
        </p:spPr>
        <p:style>
          <a:lnRef idx="1">
            <a:schemeClr val="accent2"/>
          </a:lnRef>
          <a:fillRef idx="2">
            <a:schemeClr val="accent2"/>
          </a:fillRef>
          <a:effectRef idx="1">
            <a:schemeClr val="accent2"/>
          </a:effectRef>
          <a:fontRef idx="minor">
            <a:schemeClr val="dk1"/>
          </a:fontRef>
        </p:style>
        <p:txBody>
          <a:bodyPr spcFirstLastPara="0" vert="horz" wrap="square" lIns="102269" tIns="102269" rIns="102269" bIns="102269" numCol="1" spcCol="1270" anchor="ctr" anchorCtr="0">
            <a:noAutofit/>
          </a:bodyPr>
          <a:lstStyle/>
          <a:p>
            <a:pPr lvl="0" algn="ctr" defTabSz="889000">
              <a:lnSpc>
                <a:spcPct val="90000"/>
              </a:lnSpc>
              <a:spcBef>
                <a:spcPct val="0"/>
              </a:spcBef>
              <a:spcAft>
                <a:spcPct val="35000"/>
              </a:spcAft>
            </a:pPr>
            <a:r>
              <a:rPr lang="en-IN" sz="2000" kern="1200" dirty="0" err="1"/>
              <a:t>Vijayaraghavan</a:t>
            </a:r>
            <a:r>
              <a:rPr lang="en-IN" sz="2000" kern="1200" dirty="0"/>
              <a:t> Head </a:t>
            </a:r>
            <a:r>
              <a:rPr lang="en-IN" sz="2000" kern="1200" dirty="0" err="1"/>
              <a:t>Assly</a:t>
            </a:r>
            <a:endParaRPr lang="en-IN" sz="2000" kern="1200" dirty="0"/>
          </a:p>
        </p:txBody>
      </p:sp>
      <p:sp>
        <p:nvSpPr>
          <p:cNvPr id="22" name="Freeform 21"/>
          <p:cNvSpPr/>
          <p:nvPr/>
        </p:nvSpPr>
        <p:spPr>
          <a:xfrm>
            <a:off x="6150265" y="3323035"/>
            <a:ext cx="91440" cy="408215"/>
          </a:xfrm>
          <a:custGeom>
            <a:avLst/>
            <a:gdLst/>
            <a:ahLst/>
            <a:cxnLst/>
            <a:rect l="0" t="0" r="0" b="0"/>
            <a:pathLst>
              <a:path>
                <a:moveTo>
                  <a:pt x="45720" y="0"/>
                </a:moveTo>
                <a:lnTo>
                  <a:pt x="45720" y="408215"/>
                </a:lnTo>
              </a:path>
            </a:pathLst>
          </a:custGeom>
          <a:noFill/>
          <a:ln>
            <a:solidFill>
              <a:schemeClr val="bg1"/>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3" name="Freeform 22"/>
          <p:cNvSpPr/>
          <p:nvPr/>
        </p:nvSpPr>
        <p:spPr>
          <a:xfrm>
            <a:off x="5528439" y="3731251"/>
            <a:ext cx="1335093" cy="890062"/>
          </a:xfrm>
          <a:custGeom>
            <a:avLst/>
            <a:gdLst>
              <a:gd name="connsiteX0" fmla="*/ 0 w 1335093"/>
              <a:gd name="connsiteY0" fmla="*/ 89006 h 890062"/>
              <a:gd name="connsiteX1" fmla="*/ 26069 w 1335093"/>
              <a:gd name="connsiteY1" fmla="*/ 26069 h 890062"/>
              <a:gd name="connsiteX2" fmla="*/ 89006 w 1335093"/>
              <a:gd name="connsiteY2" fmla="*/ 0 h 890062"/>
              <a:gd name="connsiteX3" fmla="*/ 1246087 w 1335093"/>
              <a:gd name="connsiteY3" fmla="*/ 0 h 890062"/>
              <a:gd name="connsiteX4" fmla="*/ 1309024 w 1335093"/>
              <a:gd name="connsiteY4" fmla="*/ 26069 h 890062"/>
              <a:gd name="connsiteX5" fmla="*/ 1335093 w 1335093"/>
              <a:gd name="connsiteY5" fmla="*/ 89006 h 890062"/>
              <a:gd name="connsiteX6" fmla="*/ 1335093 w 1335093"/>
              <a:gd name="connsiteY6" fmla="*/ 801056 h 890062"/>
              <a:gd name="connsiteX7" fmla="*/ 1309024 w 1335093"/>
              <a:gd name="connsiteY7" fmla="*/ 863993 h 890062"/>
              <a:gd name="connsiteX8" fmla="*/ 1246087 w 1335093"/>
              <a:gd name="connsiteY8" fmla="*/ 890062 h 890062"/>
              <a:gd name="connsiteX9" fmla="*/ 89006 w 1335093"/>
              <a:gd name="connsiteY9" fmla="*/ 890062 h 890062"/>
              <a:gd name="connsiteX10" fmla="*/ 26069 w 1335093"/>
              <a:gd name="connsiteY10" fmla="*/ 863993 h 890062"/>
              <a:gd name="connsiteX11" fmla="*/ 0 w 1335093"/>
              <a:gd name="connsiteY11" fmla="*/ 801056 h 890062"/>
              <a:gd name="connsiteX12" fmla="*/ 0 w 1335093"/>
              <a:gd name="connsiteY12" fmla="*/ 89006 h 89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5093" h="890062">
                <a:moveTo>
                  <a:pt x="0" y="89006"/>
                </a:moveTo>
                <a:cubicBezTo>
                  <a:pt x="0" y="65400"/>
                  <a:pt x="9377" y="42761"/>
                  <a:pt x="26069" y="26069"/>
                </a:cubicBezTo>
                <a:cubicBezTo>
                  <a:pt x="42761" y="9377"/>
                  <a:pt x="65400" y="0"/>
                  <a:pt x="89006" y="0"/>
                </a:cubicBezTo>
                <a:lnTo>
                  <a:pt x="1246087" y="0"/>
                </a:lnTo>
                <a:cubicBezTo>
                  <a:pt x="1269693" y="0"/>
                  <a:pt x="1292332" y="9377"/>
                  <a:pt x="1309024" y="26069"/>
                </a:cubicBezTo>
                <a:cubicBezTo>
                  <a:pt x="1325716" y="42761"/>
                  <a:pt x="1335093" y="65400"/>
                  <a:pt x="1335093" y="89006"/>
                </a:cubicBezTo>
                <a:lnTo>
                  <a:pt x="1335093" y="801056"/>
                </a:lnTo>
                <a:cubicBezTo>
                  <a:pt x="1335093" y="824662"/>
                  <a:pt x="1325716" y="847301"/>
                  <a:pt x="1309024" y="863993"/>
                </a:cubicBezTo>
                <a:cubicBezTo>
                  <a:pt x="1292332" y="880685"/>
                  <a:pt x="1269693" y="890062"/>
                  <a:pt x="1246087" y="890062"/>
                </a:cubicBezTo>
                <a:lnTo>
                  <a:pt x="89006" y="890062"/>
                </a:lnTo>
                <a:cubicBezTo>
                  <a:pt x="65400" y="890062"/>
                  <a:pt x="42761" y="880685"/>
                  <a:pt x="26069" y="863993"/>
                </a:cubicBezTo>
                <a:cubicBezTo>
                  <a:pt x="9377" y="847301"/>
                  <a:pt x="0" y="824662"/>
                  <a:pt x="0" y="801056"/>
                </a:cubicBezTo>
                <a:lnTo>
                  <a:pt x="0" y="89006"/>
                </a:lnTo>
                <a:close/>
              </a:path>
            </a:pathLst>
          </a:custGeom>
        </p:spPr>
        <p:style>
          <a:lnRef idx="1">
            <a:schemeClr val="accent1"/>
          </a:lnRef>
          <a:fillRef idx="2">
            <a:schemeClr val="accent1"/>
          </a:fillRef>
          <a:effectRef idx="1">
            <a:schemeClr val="accent1"/>
          </a:effectRef>
          <a:fontRef idx="minor">
            <a:schemeClr val="dk1"/>
          </a:fontRef>
        </p:style>
        <p:txBody>
          <a:bodyPr spcFirstLastPara="0" vert="horz" wrap="square" lIns="94649" tIns="94649" rIns="94649" bIns="94649" numCol="1" spcCol="1270" anchor="ctr" anchorCtr="0">
            <a:noAutofit/>
          </a:bodyPr>
          <a:lstStyle/>
          <a:p>
            <a:pPr lvl="0" algn="ctr" defTabSz="800100">
              <a:lnSpc>
                <a:spcPct val="90000"/>
              </a:lnSpc>
              <a:spcBef>
                <a:spcPct val="0"/>
              </a:spcBef>
              <a:spcAft>
                <a:spcPct val="35000"/>
              </a:spcAft>
            </a:pPr>
            <a:r>
              <a:rPr lang="en-IN" sz="1800" kern="1200" dirty="0"/>
              <a:t>Head Purchase</a:t>
            </a:r>
          </a:p>
        </p:txBody>
      </p:sp>
      <p:sp>
        <p:nvSpPr>
          <p:cNvPr id="24" name="Freeform 23"/>
          <p:cNvSpPr/>
          <p:nvPr/>
        </p:nvSpPr>
        <p:spPr>
          <a:xfrm>
            <a:off x="6195986" y="3323035"/>
            <a:ext cx="2040804" cy="408215"/>
          </a:xfrm>
          <a:custGeom>
            <a:avLst/>
            <a:gdLst/>
            <a:ahLst/>
            <a:cxnLst/>
            <a:rect l="0" t="0" r="0" b="0"/>
            <a:pathLst>
              <a:path>
                <a:moveTo>
                  <a:pt x="0" y="0"/>
                </a:moveTo>
                <a:lnTo>
                  <a:pt x="0" y="204107"/>
                </a:lnTo>
                <a:lnTo>
                  <a:pt x="2040804" y="204107"/>
                </a:lnTo>
                <a:lnTo>
                  <a:pt x="2040804" y="408215"/>
                </a:lnTo>
              </a:path>
            </a:pathLst>
          </a:custGeom>
          <a:noFill/>
          <a:ln>
            <a:solidFill>
              <a:schemeClr val="bg1"/>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5" name="Freeform 24"/>
          <p:cNvSpPr/>
          <p:nvPr/>
        </p:nvSpPr>
        <p:spPr>
          <a:xfrm>
            <a:off x="7264061" y="3731251"/>
            <a:ext cx="1945458" cy="890062"/>
          </a:xfrm>
          <a:custGeom>
            <a:avLst/>
            <a:gdLst>
              <a:gd name="connsiteX0" fmla="*/ 0 w 1945458"/>
              <a:gd name="connsiteY0" fmla="*/ 89006 h 890062"/>
              <a:gd name="connsiteX1" fmla="*/ 26069 w 1945458"/>
              <a:gd name="connsiteY1" fmla="*/ 26069 h 890062"/>
              <a:gd name="connsiteX2" fmla="*/ 89006 w 1945458"/>
              <a:gd name="connsiteY2" fmla="*/ 0 h 890062"/>
              <a:gd name="connsiteX3" fmla="*/ 1856452 w 1945458"/>
              <a:gd name="connsiteY3" fmla="*/ 0 h 890062"/>
              <a:gd name="connsiteX4" fmla="*/ 1919389 w 1945458"/>
              <a:gd name="connsiteY4" fmla="*/ 26069 h 890062"/>
              <a:gd name="connsiteX5" fmla="*/ 1945458 w 1945458"/>
              <a:gd name="connsiteY5" fmla="*/ 89006 h 890062"/>
              <a:gd name="connsiteX6" fmla="*/ 1945458 w 1945458"/>
              <a:gd name="connsiteY6" fmla="*/ 801056 h 890062"/>
              <a:gd name="connsiteX7" fmla="*/ 1919389 w 1945458"/>
              <a:gd name="connsiteY7" fmla="*/ 863993 h 890062"/>
              <a:gd name="connsiteX8" fmla="*/ 1856452 w 1945458"/>
              <a:gd name="connsiteY8" fmla="*/ 890062 h 890062"/>
              <a:gd name="connsiteX9" fmla="*/ 89006 w 1945458"/>
              <a:gd name="connsiteY9" fmla="*/ 890062 h 890062"/>
              <a:gd name="connsiteX10" fmla="*/ 26069 w 1945458"/>
              <a:gd name="connsiteY10" fmla="*/ 863993 h 890062"/>
              <a:gd name="connsiteX11" fmla="*/ 0 w 1945458"/>
              <a:gd name="connsiteY11" fmla="*/ 801056 h 890062"/>
              <a:gd name="connsiteX12" fmla="*/ 0 w 1945458"/>
              <a:gd name="connsiteY12" fmla="*/ 89006 h 89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45458" h="890062">
                <a:moveTo>
                  <a:pt x="0" y="89006"/>
                </a:moveTo>
                <a:cubicBezTo>
                  <a:pt x="0" y="65400"/>
                  <a:pt x="9377" y="42761"/>
                  <a:pt x="26069" y="26069"/>
                </a:cubicBezTo>
                <a:cubicBezTo>
                  <a:pt x="42761" y="9377"/>
                  <a:pt x="65400" y="0"/>
                  <a:pt x="89006" y="0"/>
                </a:cubicBezTo>
                <a:lnTo>
                  <a:pt x="1856452" y="0"/>
                </a:lnTo>
                <a:cubicBezTo>
                  <a:pt x="1880058" y="0"/>
                  <a:pt x="1902697" y="9377"/>
                  <a:pt x="1919389" y="26069"/>
                </a:cubicBezTo>
                <a:cubicBezTo>
                  <a:pt x="1936081" y="42761"/>
                  <a:pt x="1945458" y="65400"/>
                  <a:pt x="1945458" y="89006"/>
                </a:cubicBezTo>
                <a:lnTo>
                  <a:pt x="1945458" y="801056"/>
                </a:lnTo>
                <a:cubicBezTo>
                  <a:pt x="1945458" y="824662"/>
                  <a:pt x="1936081" y="847301"/>
                  <a:pt x="1919389" y="863993"/>
                </a:cubicBezTo>
                <a:cubicBezTo>
                  <a:pt x="1902697" y="880685"/>
                  <a:pt x="1880058" y="890062"/>
                  <a:pt x="1856452" y="890062"/>
                </a:cubicBezTo>
                <a:lnTo>
                  <a:pt x="89006" y="890062"/>
                </a:lnTo>
                <a:cubicBezTo>
                  <a:pt x="65400" y="890062"/>
                  <a:pt x="42761" y="880685"/>
                  <a:pt x="26069" y="863993"/>
                </a:cubicBezTo>
                <a:cubicBezTo>
                  <a:pt x="9377" y="847301"/>
                  <a:pt x="0" y="824662"/>
                  <a:pt x="0" y="801056"/>
                </a:cubicBezTo>
                <a:lnTo>
                  <a:pt x="0" y="89006"/>
                </a:lnTo>
                <a:close/>
              </a:path>
            </a:pathLst>
          </a:custGeom>
        </p:spPr>
        <p:style>
          <a:lnRef idx="1">
            <a:schemeClr val="accent1"/>
          </a:lnRef>
          <a:fillRef idx="2">
            <a:schemeClr val="accent1"/>
          </a:fillRef>
          <a:effectRef idx="1">
            <a:schemeClr val="accent1"/>
          </a:effectRef>
          <a:fontRef idx="minor">
            <a:schemeClr val="dk1"/>
          </a:fontRef>
        </p:style>
        <p:txBody>
          <a:bodyPr spcFirstLastPara="0" vert="horz" wrap="square" lIns="102269" tIns="102269" rIns="102269" bIns="102269" numCol="1" spcCol="1270" anchor="ctr" anchorCtr="0">
            <a:noAutofit/>
          </a:bodyPr>
          <a:lstStyle/>
          <a:p>
            <a:pPr lvl="0" algn="ctr" defTabSz="889000">
              <a:lnSpc>
                <a:spcPct val="90000"/>
              </a:lnSpc>
              <a:spcBef>
                <a:spcPct val="0"/>
              </a:spcBef>
              <a:spcAft>
                <a:spcPct val="35000"/>
              </a:spcAft>
            </a:pPr>
            <a:r>
              <a:rPr lang="en-IN" sz="2000" kern="1200" dirty="0"/>
              <a:t>Suresh Prabhu Head QA</a:t>
            </a:r>
          </a:p>
        </p:txBody>
      </p:sp>
      <p:sp>
        <p:nvSpPr>
          <p:cNvPr id="8" name="Date Placeholder 7"/>
          <p:cNvSpPr>
            <a:spLocks noGrp="1"/>
          </p:cNvSpPr>
          <p:nvPr>
            <p:ph type="dt" sz="half" idx="10"/>
          </p:nvPr>
        </p:nvSpPr>
        <p:spPr/>
        <p:txBody>
          <a:bodyPr/>
          <a:lstStyle/>
          <a:p>
            <a:fld id="{BD5A0629-55D4-4F34-AEB1-F715355F8E99}" type="datetime1">
              <a:rPr lang="en-US" smtClean="0">
                <a:solidFill>
                  <a:schemeClr val="bg1"/>
                </a:solidFill>
              </a:rPr>
              <a:t>1/14/2020</a:t>
            </a:fld>
            <a:endParaRPr lang="en-US">
              <a:solidFill>
                <a:schemeClr val="bg1"/>
              </a:solidFill>
            </a:endParaRPr>
          </a:p>
        </p:txBody>
      </p:sp>
      <p:sp>
        <p:nvSpPr>
          <p:cNvPr id="9" name="Footer Placeholder 8"/>
          <p:cNvSpPr>
            <a:spLocks noGrp="1"/>
          </p:cNvSpPr>
          <p:nvPr>
            <p:ph type="ftr" sz="quarter" idx="11"/>
          </p:nvPr>
        </p:nvSpPr>
        <p:spPr/>
        <p:txBody>
          <a:bodyPr/>
          <a:lstStyle/>
          <a:p>
            <a:r>
              <a:rPr lang="en-US" smtClean="0">
                <a:solidFill>
                  <a:schemeClr val="bg1"/>
                </a:solidFill>
              </a:rPr>
              <a:t>www.ledl.in</a:t>
            </a:r>
            <a:endParaRPr lang="en-US">
              <a:solidFill>
                <a:schemeClr val="bg1"/>
              </a:solidFill>
            </a:endParaRPr>
          </a:p>
        </p:txBody>
      </p:sp>
      <p:grpSp>
        <p:nvGrpSpPr>
          <p:cNvPr id="10" name="Group 9"/>
          <p:cNvGrpSpPr/>
          <p:nvPr/>
        </p:nvGrpSpPr>
        <p:grpSpPr>
          <a:xfrm>
            <a:off x="11123612" y="228600"/>
            <a:ext cx="863436" cy="1079296"/>
            <a:chOff x="1370012" y="5029200"/>
            <a:chExt cx="1052740" cy="1315926"/>
          </a:xfrm>
        </p:grpSpPr>
        <p:sp>
          <p:nvSpPr>
            <p:cNvPr id="11" name="Rectangle 10"/>
            <p:cNvSpPr/>
            <p:nvPr/>
          </p:nvSpPr>
          <p:spPr>
            <a:xfrm>
              <a:off x="1370012" y="5029200"/>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bject 5"/>
            <p:cNvSpPr/>
            <p:nvPr/>
          </p:nvSpPr>
          <p:spPr>
            <a:xfrm>
              <a:off x="1560191" y="5158008"/>
              <a:ext cx="655684" cy="1017492"/>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rgbClr val="000066"/>
                </a:solidFill>
              </a:endParaRPr>
            </a:p>
          </p:txBody>
        </p:sp>
      </p:grpSp>
      <p:sp>
        <p:nvSpPr>
          <p:cNvPr id="13" name="Slide Number Placeholder 12"/>
          <p:cNvSpPr>
            <a:spLocks noGrp="1"/>
          </p:cNvSpPr>
          <p:nvPr>
            <p:ph type="sldNum" sz="quarter" idx="12"/>
          </p:nvPr>
        </p:nvSpPr>
        <p:spPr/>
        <p:txBody>
          <a:bodyPr/>
          <a:lstStyle/>
          <a:p>
            <a:fld id="{B6F15528-21DE-4FAA-801E-634DDDAF4B2B}" type="slidenum">
              <a:rPr lang="en-US" smtClean="0">
                <a:solidFill>
                  <a:schemeClr val="bg1"/>
                </a:solidFill>
              </a:rPr>
              <a:pPr/>
              <a:t>49</a:t>
            </a:fld>
            <a:endParaRPr lang="en-US">
              <a:solidFill>
                <a:schemeClr val="bg1"/>
              </a:solidFill>
            </a:endParaRPr>
          </a:p>
        </p:txBody>
      </p:sp>
      <p:pic>
        <p:nvPicPr>
          <p:cNvPr id="3074" name="Picture 2" descr="F:\LECS\PENDRIVE\PPT\images\head-07.png"/>
          <p:cNvPicPr>
            <a:picLocks noChangeAspect="1" noChangeArrowheads="1"/>
          </p:cNvPicPr>
          <p:nvPr/>
        </p:nvPicPr>
        <p:blipFill>
          <a:blip r:embed="rId4" cstate="print"/>
          <a:srcRect/>
          <a:stretch>
            <a:fillRect/>
          </a:stretch>
        </p:blipFill>
        <p:spPr bwMode="auto">
          <a:xfrm>
            <a:off x="5421312" y="850900"/>
            <a:ext cx="1511300" cy="1511300"/>
          </a:xfrm>
          <a:prstGeom prst="rect">
            <a:avLst/>
          </a:prstGeom>
          <a:noFill/>
        </p:spPr>
      </p:pic>
    </p:spTree>
    <p:extLst>
      <p:ext uri="{BB962C8B-B14F-4D97-AF65-F5344CB8AC3E}">
        <p14:creationId xmlns:p14="http://schemas.microsoft.com/office/powerpoint/2010/main" val="38907160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F:\LECS\PENDRIVE\PPT\images\front-03-03-01.png"/>
          <p:cNvPicPr>
            <a:picLocks noChangeAspect="1" noChangeArrowheads="1"/>
          </p:cNvPicPr>
          <p:nvPr/>
        </p:nvPicPr>
        <p:blipFill>
          <a:blip r:embed="rId2" cstate="print"/>
          <a:srcRect/>
          <a:stretch>
            <a:fillRect/>
          </a:stretch>
        </p:blipFill>
        <p:spPr bwMode="auto">
          <a:xfrm>
            <a:off x="0" y="382471"/>
            <a:ext cx="9904412" cy="6475529"/>
          </a:xfrm>
          <a:prstGeom prst="rect">
            <a:avLst/>
          </a:prstGeom>
          <a:noFill/>
          <a:effectLst>
            <a:outerShdw blurRad="50800" dist="38100" dir="5400000" algn="t" rotWithShape="0">
              <a:prstClr val="black">
                <a:alpha val="20000"/>
              </a:prstClr>
            </a:outerShdw>
          </a:effectLst>
        </p:spPr>
      </p:pic>
      <p:cxnSp>
        <p:nvCxnSpPr>
          <p:cNvPr id="48" name="Straight Connector 47"/>
          <p:cNvCxnSpPr/>
          <p:nvPr/>
        </p:nvCxnSpPr>
        <p:spPr>
          <a:xfrm flipV="1">
            <a:off x="3732212" y="1752600"/>
            <a:ext cx="0" cy="45720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60" name="Oval 59">
            <a:extLst>
              <a:ext uri="{FF2B5EF4-FFF2-40B4-BE49-F238E27FC236}">
                <a16:creationId xmlns:a16="http://schemas.microsoft.com/office/drawing/2014/main" id="{9B9FC5C4-973B-432A-BC28-D57C1982EAA3}"/>
              </a:ext>
            </a:extLst>
          </p:cNvPr>
          <p:cNvSpPr/>
          <p:nvPr/>
        </p:nvSpPr>
        <p:spPr>
          <a:xfrm flipH="1">
            <a:off x="2284412" y="6096000"/>
            <a:ext cx="261716" cy="261716"/>
          </a:xfrm>
          <a:prstGeom prst="ellipse">
            <a:avLst/>
          </a:prstGeom>
          <a:solidFill>
            <a:srgbClr val="5CCA4A"/>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64" name="TextBox 63">
            <a:extLst>
              <a:ext uri="{FF2B5EF4-FFF2-40B4-BE49-F238E27FC236}">
                <a16:creationId xmlns:a16="http://schemas.microsoft.com/office/drawing/2014/main" id="{DE24C30A-ED94-4AF0-A937-C9CBD5EC75A9}"/>
              </a:ext>
            </a:extLst>
          </p:cNvPr>
          <p:cNvSpPr txBox="1"/>
          <p:nvPr/>
        </p:nvSpPr>
        <p:spPr>
          <a:xfrm>
            <a:off x="2970212" y="5998458"/>
            <a:ext cx="1260140" cy="477054"/>
          </a:xfrm>
          <a:prstGeom prst="rect">
            <a:avLst/>
          </a:prstGeom>
          <a:noFill/>
        </p:spPr>
        <p:txBody>
          <a:bodyPr wrap="square" rtlCol="0">
            <a:spAutoFit/>
          </a:bodyPr>
          <a:lstStyle/>
          <a:p>
            <a:pPr algn="ctr"/>
            <a:r>
              <a:rPr lang="en-US" altLang="ko-KR" sz="2400" b="1" dirty="0" smtClean="0">
                <a:solidFill>
                  <a:srgbClr val="62FC56"/>
                </a:solidFill>
                <a:latin typeface="Oswald bold" pitchFamily="2" charset="0"/>
                <a:cs typeface="Calibri" pitchFamily="34" charset="0"/>
              </a:rPr>
              <a:t>1983</a:t>
            </a:r>
            <a:endParaRPr lang="ko-KR" altLang="en-US" sz="2400" b="1" dirty="0">
              <a:solidFill>
                <a:srgbClr val="62FC56"/>
              </a:solidFill>
              <a:latin typeface="Oswald bold" pitchFamily="2" charset="0"/>
              <a:cs typeface="Calibri" pitchFamily="34" charset="0"/>
            </a:endParaRPr>
          </a:p>
        </p:txBody>
      </p:sp>
      <p:sp>
        <p:nvSpPr>
          <p:cNvPr id="96" name="TextBox 95">
            <a:extLst>
              <a:ext uri="{FF2B5EF4-FFF2-40B4-BE49-F238E27FC236}">
                <a16:creationId xmlns:a16="http://schemas.microsoft.com/office/drawing/2014/main" id="{CEF8AD70-1294-402C-9452-7E1D2D68A052}"/>
              </a:ext>
            </a:extLst>
          </p:cNvPr>
          <p:cNvSpPr txBox="1"/>
          <p:nvPr/>
        </p:nvSpPr>
        <p:spPr>
          <a:xfrm>
            <a:off x="3884612" y="6108412"/>
            <a:ext cx="1447800" cy="292388"/>
          </a:xfrm>
          <a:prstGeom prst="rect">
            <a:avLst/>
          </a:prstGeom>
          <a:noFill/>
        </p:spPr>
        <p:txBody>
          <a:bodyPr wrap="square" rtlCol="0" anchor="b">
            <a:spAutoFit/>
          </a:bodyPr>
          <a:lstStyle/>
          <a:p>
            <a:r>
              <a:rPr lang="en-IN" sz="1300" b="1" dirty="0" smtClean="0">
                <a:solidFill>
                  <a:schemeClr val="bg1"/>
                </a:solidFill>
                <a:latin typeface="Calibri Light" pitchFamily="34" charset="0"/>
                <a:cs typeface="Calibri Light" pitchFamily="34" charset="0"/>
              </a:rPr>
              <a:t>Incorporated</a:t>
            </a:r>
            <a:endParaRPr lang="en-IN" sz="1300" b="1" dirty="0">
              <a:solidFill>
                <a:schemeClr val="bg1"/>
              </a:solidFill>
              <a:latin typeface="Calibri Light" pitchFamily="34" charset="0"/>
              <a:cs typeface="Calibri Light" pitchFamily="34" charset="0"/>
            </a:endParaRPr>
          </a:p>
        </p:txBody>
      </p:sp>
      <p:sp>
        <p:nvSpPr>
          <p:cNvPr id="81" name="Oval 80">
            <a:extLst>
              <a:ext uri="{FF2B5EF4-FFF2-40B4-BE49-F238E27FC236}">
                <a16:creationId xmlns:a16="http://schemas.microsoft.com/office/drawing/2014/main" id="{ADE8540B-E2A1-4508-A1E6-5F5EF544977B}"/>
              </a:ext>
            </a:extLst>
          </p:cNvPr>
          <p:cNvSpPr/>
          <p:nvPr/>
        </p:nvSpPr>
        <p:spPr>
          <a:xfrm rot="10800000" flipH="1">
            <a:off x="1370012" y="5410200"/>
            <a:ext cx="261716" cy="261716"/>
          </a:xfrm>
          <a:prstGeom prst="ellipse">
            <a:avLst/>
          </a:prstGeom>
          <a:solidFill>
            <a:schemeClr val="accent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85" name="TextBox 84">
            <a:extLst>
              <a:ext uri="{FF2B5EF4-FFF2-40B4-BE49-F238E27FC236}">
                <a16:creationId xmlns:a16="http://schemas.microsoft.com/office/drawing/2014/main" id="{CEF8AD70-1294-402C-9452-7E1D2D68A052}"/>
              </a:ext>
            </a:extLst>
          </p:cNvPr>
          <p:cNvSpPr txBox="1"/>
          <p:nvPr/>
        </p:nvSpPr>
        <p:spPr>
          <a:xfrm>
            <a:off x="0" y="5085546"/>
            <a:ext cx="1488740" cy="477054"/>
          </a:xfrm>
          <a:prstGeom prst="rect">
            <a:avLst/>
          </a:prstGeom>
          <a:noFill/>
        </p:spPr>
        <p:txBody>
          <a:bodyPr wrap="square" rtlCol="0">
            <a:spAutoFit/>
          </a:bodyPr>
          <a:lstStyle/>
          <a:p>
            <a:pPr algn="ctr"/>
            <a:r>
              <a:rPr lang="en-US" altLang="ko-KR" sz="2400" b="1" dirty="0" smtClean="0">
                <a:solidFill>
                  <a:schemeClr val="tx2">
                    <a:lumMod val="50000"/>
                  </a:schemeClr>
                </a:solidFill>
                <a:latin typeface="Oswald bold" pitchFamily="2" charset="0"/>
                <a:cs typeface="Calibri" pitchFamily="34" charset="0"/>
              </a:rPr>
              <a:t>1998</a:t>
            </a:r>
            <a:endParaRPr lang="ko-KR" altLang="en-US" sz="2400" b="1" dirty="0">
              <a:solidFill>
                <a:schemeClr val="tx2">
                  <a:lumMod val="50000"/>
                </a:schemeClr>
              </a:solidFill>
              <a:latin typeface="Oswald bold" pitchFamily="2" charset="0"/>
              <a:cs typeface="Calibri" pitchFamily="34" charset="0"/>
            </a:endParaRPr>
          </a:p>
        </p:txBody>
      </p:sp>
      <p:sp>
        <p:nvSpPr>
          <p:cNvPr id="99" name="TextBox 98">
            <a:extLst>
              <a:ext uri="{FF2B5EF4-FFF2-40B4-BE49-F238E27FC236}">
                <a16:creationId xmlns:a16="http://schemas.microsoft.com/office/drawing/2014/main" id="{CEF8AD70-1294-402C-9452-7E1D2D68A052}"/>
              </a:ext>
            </a:extLst>
          </p:cNvPr>
          <p:cNvSpPr txBox="1"/>
          <p:nvPr/>
        </p:nvSpPr>
        <p:spPr>
          <a:xfrm>
            <a:off x="150812" y="4828401"/>
            <a:ext cx="2284412" cy="292388"/>
          </a:xfrm>
          <a:prstGeom prst="rect">
            <a:avLst/>
          </a:prstGeom>
          <a:noFill/>
        </p:spPr>
        <p:txBody>
          <a:bodyPr wrap="square" rtlCol="0">
            <a:spAutoFit/>
          </a:bodyPr>
          <a:lstStyle/>
          <a:p>
            <a:r>
              <a:rPr lang="en-IN" sz="1300" b="1" dirty="0" smtClean="0">
                <a:solidFill>
                  <a:schemeClr val="bg1"/>
                </a:solidFill>
                <a:latin typeface="Calibri Light" pitchFamily="34" charset="0"/>
                <a:cs typeface="Calibri Light" pitchFamily="34" charset="0"/>
              </a:rPr>
              <a:t>Launch of IE3 Motors </a:t>
            </a:r>
            <a:endParaRPr lang="en-IN" sz="1300" b="1" dirty="0">
              <a:solidFill>
                <a:schemeClr val="bg1"/>
              </a:solidFill>
              <a:latin typeface="Calibri Light" pitchFamily="34" charset="0"/>
              <a:cs typeface="Calibri Light" pitchFamily="34" charset="0"/>
            </a:endParaRPr>
          </a:p>
        </p:txBody>
      </p:sp>
      <p:sp>
        <p:nvSpPr>
          <p:cNvPr id="65" name="Oval 64">
            <a:extLst>
              <a:ext uri="{FF2B5EF4-FFF2-40B4-BE49-F238E27FC236}">
                <a16:creationId xmlns:a16="http://schemas.microsoft.com/office/drawing/2014/main" id="{3D456F3C-8D0D-4099-9DA0-CB834FD8DFCE}"/>
              </a:ext>
            </a:extLst>
          </p:cNvPr>
          <p:cNvSpPr/>
          <p:nvPr/>
        </p:nvSpPr>
        <p:spPr>
          <a:xfrm flipH="1">
            <a:off x="2817812" y="4267200"/>
            <a:ext cx="261716" cy="261716"/>
          </a:xfrm>
          <a:prstGeom prst="ellipse">
            <a:avLst/>
          </a:prstGeom>
          <a:solidFill>
            <a:schemeClr val="accent2"/>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76" name="TextBox 75">
            <a:extLst>
              <a:ext uri="{FF2B5EF4-FFF2-40B4-BE49-F238E27FC236}">
                <a16:creationId xmlns:a16="http://schemas.microsoft.com/office/drawing/2014/main" id="{AA0FA020-B604-4335-8D2D-950AFEB23DE9}"/>
              </a:ext>
            </a:extLst>
          </p:cNvPr>
          <p:cNvSpPr txBox="1"/>
          <p:nvPr/>
        </p:nvSpPr>
        <p:spPr>
          <a:xfrm>
            <a:off x="3386472" y="4249340"/>
            <a:ext cx="1260140" cy="477054"/>
          </a:xfrm>
          <a:prstGeom prst="rect">
            <a:avLst/>
          </a:prstGeom>
          <a:noFill/>
        </p:spPr>
        <p:txBody>
          <a:bodyPr wrap="square" rtlCol="0">
            <a:spAutoFit/>
          </a:bodyPr>
          <a:lstStyle/>
          <a:p>
            <a:pPr algn="ctr"/>
            <a:r>
              <a:rPr lang="en-IN" sz="2400" b="1" dirty="0" smtClean="0">
                <a:solidFill>
                  <a:schemeClr val="accent6">
                    <a:lumMod val="50000"/>
                  </a:schemeClr>
                </a:solidFill>
                <a:latin typeface="Oswald bold" pitchFamily="2" charset="0"/>
                <a:cs typeface="Arial" panose="020B0604020202020204" pitchFamily="34" charset="0"/>
              </a:rPr>
              <a:t>2009</a:t>
            </a:r>
            <a:endParaRPr lang="en-IN" sz="2400" b="1" dirty="0">
              <a:solidFill>
                <a:schemeClr val="accent6">
                  <a:lumMod val="50000"/>
                </a:schemeClr>
              </a:solidFill>
              <a:latin typeface="Oswald bold" pitchFamily="2" charset="0"/>
              <a:cs typeface="Arial" panose="020B0604020202020204" pitchFamily="34" charset="0"/>
            </a:endParaRPr>
          </a:p>
        </p:txBody>
      </p:sp>
      <p:sp>
        <p:nvSpPr>
          <p:cNvPr id="104" name="TextBox 103">
            <a:extLst>
              <a:ext uri="{FF2B5EF4-FFF2-40B4-BE49-F238E27FC236}">
                <a16:creationId xmlns:a16="http://schemas.microsoft.com/office/drawing/2014/main" id="{CEF8AD70-1294-402C-9452-7E1D2D68A052}"/>
              </a:ext>
            </a:extLst>
          </p:cNvPr>
          <p:cNvSpPr txBox="1"/>
          <p:nvPr/>
        </p:nvSpPr>
        <p:spPr>
          <a:xfrm>
            <a:off x="2894012" y="4612957"/>
            <a:ext cx="2362200" cy="492443"/>
          </a:xfrm>
          <a:prstGeom prst="rect">
            <a:avLst/>
          </a:prstGeom>
          <a:noFill/>
        </p:spPr>
        <p:txBody>
          <a:bodyPr wrap="square" rtlCol="0" anchor="b">
            <a:spAutoFit/>
          </a:bodyPr>
          <a:lstStyle/>
          <a:p>
            <a:pPr algn="ctr"/>
            <a:r>
              <a:rPr lang="en-IN" sz="1300" b="1" dirty="0" smtClean="0">
                <a:solidFill>
                  <a:schemeClr val="bg1"/>
                </a:solidFill>
                <a:latin typeface="Calibri Light" pitchFamily="34" charset="0"/>
                <a:cs typeface="Calibri Light" pitchFamily="34" charset="0"/>
              </a:rPr>
              <a:t>Launch of Special Motors for Renewable Energy Application</a:t>
            </a:r>
            <a:endParaRPr lang="en-IN" sz="1300" b="1" dirty="0">
              <a:solidFill>
                <a:schemeClr val="bg1"/>
              </a:solidFill>
              <a:latin typeface="Calibri Light" pitchFamily="34" charset="0"/>
              <a:cs typeface="Calibri Light" pitchFamily="34" charset="0"/>
            </a:endParaRPr>
          </a:p>
        </p:txBody>
      </p:sp>
      <p:sp>
        <p:nvSpPr>
          <p:cNvPr id="86" name="Oval 85">
            <a:extLst>
              <a:ext uri="{FF2B5EF4-FFF2-40B4-BE49-F238E27FC236}">
                <a16:creationId xmlns:a16="http://schemas.microsoft.com/office/drawing/2014/main" id="{C7E0D45A-53D9-4D15-BE69-5ED8F2962C11}"/>
              </a:ext>
            </a:extLst>
          </p:cNvPr>
          <p:cNvSpPr/>
          <p:nvPr/>
        </p:nvSpPr>
        <p:spPr>
          <a:xfrm rot="10800000" flipH="1">
            <a:off x="2132012" y="3124200"/>
            <a:ext cx="261716" cy="261716"/>
          </a:xfrm>
          <a:prstGeom prst="ellipse">
            <a:avLst/>
          </a:prstGeom>
          <a:solidFill>
            <a:schemeClr val="accent4"/>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88" name="TextBox 87">
            <a:extLst>
              <a:ext uri="{FF2B5EF4-FFF2-40B4-BE49-F238E27FC236}">
                <a16:creationId xmlns:a16="http://schemas.microsoft.com/office/drawing/2014/main" id="{0053E225-6961-4286-8ABC-226513B8FA7B}"/>
              </a:ext>
            </a:extLst>
          </p:cNvPr>
          <p:cNvSpPr txBox="1"/>
          <p:nvPr/>
        </p:nvSpPr>
        <p:spPr>
          <a:xfrm>
            <a:off x="531812" y="2951946"/>
            <a:ext cx="1219200" cy="477054"/>
          </a:xfrm>
          <a:prstGeom prst="rect">
            <a:avLst/>
          </a:prstGeom>
          <a:noFill/>
        </p:spPr>
        <p:txBody>
          <a:bodyPr wrap="square" rtlCol="0">
            <a:spAutoFit/>
          </a:bodyPr>
          <a:lstStyle/>
          <a:p>
            <a:pPr algn="ctr"/>
            <a:r>
              <a:rPr lang="en-IN" sz="2400" b="1" dirty="0" smtClean="0">
                <a:solidFill>
                  <a:schemeClr val="accent4">
                    <a:lumMod val="50000"/>
                  </a:schemeClr>
                </a:solidFill>
                <a:latin typeface="Oswald bold" pitchFamily="2" charset="0"/>
                <a:cs typeface="Arial" panose="020B0604020202020204" pitchFamily="34" charset="0"/>
              </a:rPr>
              <a:t>2014</a:t>
            </a:r>
          </a:p>
        </p:txBody>
      </p:sp>
      <p:sp>
        <p:nvSpPr>
          <p:cNvPr id="106" name="TextBox 105">
            <a:extLst>
              <a:ext uri="{FF2B5EF4-FFF2-40B4-BE49-F238E27FC236}">
                <a16:creationId xmlns:a16="http://schemas.microsoft.com/office/drawing/2014/main" id="{CEF8AD70-1294-402C-9452-7E1D2D68A052}"/>
              </a:ext>
            </a:extLst>
          </p:cNvPr>
          <p:cNvSpPr txBox="1"/>
          <p:nvPr/>
        </p:nvSpPr>
        <p:spPr>
          <a:xfrm>
            <a:off x="303212" y="2667000"/>
            <a:ext cx="2284412" cy="292388"/>
          </a:xfrm>
          <a:prstGeom prst="rect">
            <a:avLst/>
          </a:prstGeom>
          <a:noFill/>
        </p:spPr>
        <p:txBody>
          <a:bodyPr wrap="square" rtlCol="0">
            <a:spAutoFit/>
          </a:bodyPr>
          <a:lstStyle/>
          <a:p>
            <a:r>
              <a:rPr lang="en-IN" sz="1300" b="1" dirty="0" smtClean="0">
                <a:solidFill>
                  <a:schemeClr val="bg1"/>
                </a:solidFill>
                <a:latin typeface="Calibri Light" pitchFamily="34" charset="0"/>
                <a:cs typeface="Calibri Light" pitchFamily="34" charset="0"/>
              </a:rPr>
              <a:t>Launch of IE4 Motors</a:t>
            </a:r>
            <a:endParaRPr lang="en-IN" sz="1300" b="1" dirty="0">
              <a:solidFill>
                <a:schemeClr val="bg1"/>
              </a:solidFill>
              <a:latin typeface="Calibri Light" pitchFamily="34" charset="0"/>
              <a:cs typeface="Calibri Light" pitchFamily="34" charset="0"/>
            </a:endParaRPr>
          </a:p>
        </p:txBody>
      </p:sp>
      <p:sp>
        <p:nvSpPr>
          <p:cNvPr id="93" name="Oval 92">
            <a:extLst>
              <a:ext uri="{FF2B5EF4-FFF2-40B4-BE49-F238E27FC236}">
                <a16:creationId xmlns:a16="http://schemas.microsoft.com/office/drawing/2014/main" id="{ADE8540B-E2A1-4508-A1E6-5F5EF544977B}"/>
              </a:ext>
            </a:extLst>
          </p:cNvPr>
          <p:cNvSpPr/>
          <p:nvPr/>
        </p:nvSpPr>
        <p:spPr>
          <a:xfrm rot="10800000" flipH="1">
            <a:off x="3579812" y="2133600"/>
            <a:ext cx="261716" cy="261716"/>
          </a:xfrm>
          <a:prstGeom prst="ellipse">
            <a:avLst/>
          </a:prstGeom>
          <a:solidFill>
            <a:schemeClr val="accent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94" name="TextBox 93">
            <a:extLst>
              <a:ext uri="{FF2B5EF4-FFF2-40B4-BE49-F238E27FC236}">
                <a16:creationId xmlns:a16="http://schemas.microsoft.com/office/drawing/2014/main" id="{CEF8AD70-1294-402C-9452-7E1D2D68A052}"/>
              </a:ext>
            </a:extLst>
          </p:cNvPr>
          <p:cNvSpPr txBox="1"/>
          <p:nvPr/>
        </p:nvSpPr>
        <p:spPr>
          <a:xfrm>
            <a:off x="3081672" y="1427946"/>
            <a:ext cx="1260140" cy="477054"/>
          </a:xfrm>
          <a:prstGeom prst="rect">
            <a:avLst/>
          </a:prstGeom>
          <a:noFill/>
        </p:spPr>
        <p:txBody>
          <a:bodyPr wrap="square" rtlCol="0">
            <a:spAutoFit/>
          </a:bodyPr>
          <a:lstStyle/>
          <a:p>
            <a:pPr algn="ctr"/>
            <a:r>
              <a:rPr lang="en-IN" sz="2400" b="1" dirty="0" smtClean="0">
                <a:solidFill>
                  <a:schemeClr val="accent1">
                    <a:lumMod val="50000"/>
                  </a:schemeClr>
                </a:solidFill>
                <a:latin typeface="Oswald bold" pitchFamily="2" charset="0"/>
                <a:cs typeface="Arial" panose="020B0604020202020204" pitchFamily="34" charset="0"/>
              </a:rPr>
              <a:t>2015</a:t>
            </a:r>
            <a:endParaRPr lang="en-IN" sz="2400" b="1" dirty="0">
              <a:solidFill>
                <a:schemeClr val="accent1">
                  <a:lumMod val="50000"/>
                </a:schemeClr>
              </a:solidFill>
              <a:latin typeface="Oswald bold" pitchFamily="2" charset="0"/>
              <a:cs typeface="Arial" panose="020B0604020202020204" pitchFamily="34" charset="0"/>
            </a:endParaRPr>
          </a:p>
        </p:txBody>
      </p:sp>
      <p:sp>
        <p:nvSpPr>
          <p:cNvPr id="109" name="TextBox 108">
            <a:extLst>
              <a:ext uri="{FF2B5EF4-FFF2-40B4-BE49-F238E27FC236}">
                <a16:creationId xmlns:a16="http://schemas.microsoft.com/office/drawing/2014/main" id="{CEF8AD70-1294-402C-9452-7E1D2D68A052}"/>
              </a:ext>
            </a:extLst>
          </p:cNvPr>
          <p:cNvSpPr txBox="1"/>
          <p:nvPr/>
        </p:nvSpPr>
        <p:spPr>
          <a:xfrm>
            <a:off x="1446212" y="1475601"/>
            <a:ext cx="2057400" cy="492443"/>
          </a:xfrm>
          <a:prstGeom prst="rect">
            <a:avLst/>
          </a:prstGeom>
          <a:noFill/>
        </p:spPr>
        <p:txBody>
          <a:bodyPr wrap="square" rtlCol="0">
            <a:spAutoFit/>
          </a:bodyPr>
          <a:lstStyle/>
          <a:p>
            <a:r>
              <a:rPr lang="en-IN" sz="1300" b="1" dirty="0" smtClean="0">
                <a:solidFill>
                  <a:schemeClr val="bg1"/>
                </a:solidFill>
                <a:latin typeface="Calibri Light" pitchFamily="34" charset="0"/>
                <a:cs typeface="Calibri Light" pitchFamily="34" charset="0"/>
              </a:rPr>
              <a:t>Launch of Roller Table Motors</a:t>
            </a:r>
            <a:endParaRPr lang="en-IN" sz="1300" b="1" dirty="0">
              <a:solidFill>
                <a:schemeClr val="bg1"/>
              </a:solidFill>
              <a:latin typeface="Calibri Light" pitchFamily="34" charset="0"/>
              <a:cs typeface="Calibri Light" pitchFamily="34" charset="0"/>
            </a:endParaRPr>
          </a:p>
        </p:txBody>
      </p:sp>
      <p:sp>
        <p:nvSpPr>
          <p:cNvPr id="91" name="Oval 90">
            <a:extLst>
              <a:ext uri="{FF2B5EF4-FFF2-40B4-BE49-F238E27FC236}">
                <a16:creationId xmlns:a16="http://schemas.microsoft.com/office/drawing/2014/main" id="{3D456F3C-8D0D-4099-9DA0-CB834FD8DFCE}"/>
              </a:ext>
            </a:extLst>
          </p:cNvPr>
          <p:cNvSpPr/>
          <p:nvPr/>
        </p:nvSpPr>
        <p:spPr>
          <a:xfrm flipH="1">
            <a:off x="5942012" y="2286000"/>
            <a:ext cx="261716" cy="261716"/>
          </a:xfrm>
          <a:prstGeom prst="ellipse">
            <a:avLst/>
          </a:prstGeom>
          <a:solidFill>
            <a:schemeClr val="accent2"/>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92" name="TextBox 91">
            <a:extLst>
              <a:ext uri="{FF2B5EF4-FFF2-40B4-BE49-F238E27FC236}">
                <a16:creationId xmlns:a16="http://schemas.microsoft.com/office/drawing/2014/main" id="{AA0FA020-B604-4335-8D2D-950AFEB23DE9}"/>
              </a:ext>
            </a:extLst>
          </p:cNvPr>
          <p:cNvSpPr txBox="1"/>
          <p:nvPr/>
        </p:nvSpPr>
        <p:spPr>
          <a:xfrm>
            <a:off x="5502442" y="2895600"/>
            <a:ext cx="1260140" cy="477054"/>
          </a:xfrm>
          <a:prstGeom prst="rect">
            <a:avLst/>
          </a:prstGeom>
          <a:noFill/>
        </p:spPr>
        <p:txBody>
          <a:bodyPr wrap="square" rtlCol="0">
            <a:spAutoFit/>
          </a:bodyPr>
          <a:lstStyle/>
          <a:p>
            <a:pPr algn="ctr"/>
            <a:r>
              <a:rPr lang="en-IN" sz="2400" b="1" dirty="0" smtClean="0">
                <a:solidFill>
                  <a:schemeClr val="accent2">
                    <a:lumMod val="50000"/>
                  </a:schemeClr>
                </a:solidFill>
                <a:latin typeface="Oswald bold" pitchFamily="2" charset="0"/>
                <a:cs typeface="Arial" panose="020B0604020202020204" pitchFamily="34" charset="0"/>
              </a:rPr>
              <a:t>2017</a:t>
            </a:r>
            <a:endParaRPr lang="ko-KR" altLang="en-US" sz="2400" b="1" dirty="0">
              <a:solidFill>
                <a:schemeClr val="accent2">
                  <a:lumMod val="50000"/>
                </a:schemeClr>
              </a:solidFill>
              <a:latin typeface="Oswald bold" pitchFamily="2" charset="0"/>
              <a:cs typeface="Calibri" pitchFamily="34" charset="0"/>
            </a:endParaRPr>
          </a:p>
        </p:txBody>
      </p:sp>
      <p:sp>
        <p:nvSpPr>
          <p:cNvPr id="112" name="TextBox 111">
            <a:extLst>
              <a:ext uri="{FF2B5EF4-FFF2-40B4-BE49-F238E27FC236}">
                <a16:creationId xmlns:a16="http://schemas.microsoft.com/office/drawing/2014/main" id="{CEF8AD70-1294-402C-9452-7E1D2D68A052}"/>
              </a:ext>
            </a:extLst>
          </p:cNvPr>
          <p:cNvSpPr txBox="1"/>
          <p:nvPr/>
        </p:nvSpPr>
        <p:spPr>
          <a:xfrm>
            <a:off x="4951412" y="3337411"/>
            <a:ext cx="2362200" cy="292388"/>
          </a:xfrm>
          <a:prstGeom prst="rect">
            <a:avLst/>
          </a:prstGeom>
          <a:noFill/>
        </p:spPr>
        <p:txBody>
          <a:bodyPr wrap="square" rtlCol="0" anchor="b">
            <a:spAutoFit/>
          </a:bodyPr>
          <a:lstStyle/>
          <a:p>
            <a:pPr algn="ctr"/>
            <a:r>
              <a:rPr lang="en-IN" sz="1300" b="1" dirty="0" smtClean="0">
                <a:solidFill>
                  <a:schemeClr val="bg1"/>
                </a:solidFill>
                <a:latin typeface="Calibri Light" pitchFamily="34" charset="0"/>
                <a:cs typeface="Calibri Light" pitchFamily="34" charset="0"/>
              </a:rPr>
              <a:t>Launch of IE5 Motors</a:t>
            </a:r>
            <a:endParaRPr lang="en-IN" sz="1300" b="1" dirty="0">
              <a:solidFill>
                <a:schemeClr val="bg1"/>
              </a:solidFill>
              <a:latin typeface="Calibri Light" pitchFamily="34" charset="0"/>
              <a:cs typeface="Calibri Light" pitchFamily="34" charset="0"/>
            </a:endParaRPr>
          </a:p>
        </p:txBody>
      </p:sp>
      <p:sp>
        <p:nvSpPr>
          <p:cNvPr id="118" name="TextBox 117">
            <a:extLst>
              <a:ext uri="{FF2B5EF4-FFF2-40B4-BE49-F238E27FC236}">
                <a16:creationId xmlns:a16="http://schemas.microsoft.com/office/drawing/2014/main" id="{DE24C30A-ED94-4AF0-A937-C9CBD5EC75A9}"/>
              </a:ext>
            </a:extLst>
          </p:cNvPr>
          <p:cNvSpPr txBox="1"/>
          <p:nvPr/>
        </p:nvSpPr>
        <p:spPr>
          <a:xfrm>
            <a:off x="8141578" y="2133600"/>
            <a:ext cx="1392069" cy="477054"/>
          </a:xfrm>
          <a:prstGeom prst="rect">
            <a:avLst/>
          </a:prstGeom>
          <a:noFill/>
        </p:spPr>
        <p:txBody>
          <a:bodyPr wrap="square" rtlCol="0">
            <a:spAutoFit/>
          </a:bodyPr>
          <a:lstStyle/>
          <a:p>
            <a:pPr algn="ctr"/>
            <a:r>
              <a:rPr lang="en-IN" sz="2400" b="1" dirty="0" smtClean="0">
                <a:solidFill>
                  <a:schemeClr val="accent4">
                    <a:lumMod val="50000"/>
                  </a:schemeClr>
                </a:solidFill>
                <a:latin typeface="Oswald bold" pitchFamily="2" charset="0"/>
                <a:cs typeface="Arial" panose="020B0604020202020204" pitchFamily="34" charset="0"/>
              </a:rPr>
              <a:t>2018</a:t>
            </a:r>
            <a:endParaRPr lang="en-IN" sz="2400" b="1" dirty="0">
              <a:solidFill>
                <a:schemeClr val="accent4">
                  <a:lumMod val="50000"/>
                </a:schemeClr>
              </a:solidFill>
              <a:latin typeface="Oswald bold" pitchFamily="2" charset="0"/>
              <a:cs typeface="Arial" panose="020B0604020202020204" pitchFamily="34" charset="0"/>
            </a:endParaRPr>
          </a:p>
        </p:txBody>
      </p:sp>
      <p:sp>
        <p:nvSpPr>
          <p:cNvPr id="119" name="TextBox 118">
            <a:extLst>
              <a:ext uri="{FF2B5EF4-FFF2-40B4-BE49-F238E27FC236}">
                <a16:creationId xmlns:a16="http://schemas.microsoft.com/office/drawing/2014/main" id="{CEF8AD70-1294-402C-9452-7E1D2D68A052}"/>
              </a:ext>
            </a:extLst>
          </p:cNvPr>
          <p:cNvSpPr txBox="1"/>
          <p:nvPr/>
        </p:nvSpPr>
        <p:spPr>
          <a:xfrm>
            <a:off x="7466012" y="2514600"/>
            <a:ext cx="2895600" cy="492443"/>
          </a:xfrm>
          <a:prstGeom prst="rect">
            <a:avLst/>
          </a:prstGeom>
          <a:noFill/>
        </p:spPr>
        <p:txBody>
          <a:bodyPr wrap="square" rtlCol="0">
            <a:spAutoFit/>
          </a:bodyPr>
          <a:lstStyle/>
          <a:p>
            <a:pPr algn="ctr"/>
            <a:r>
              <a:rPr lang="en-IN" sz="1300" b="1" dirty="0" smtClean="0">
                <a:solidFill>
                  <a:schemeClr val="bg1"/>
                </a:solidFill>
                <a:latin typeface="Calibri Light" pitchFamily="34" charset="0"/>
                <a:cs typeface="Calibri Light" pitchFamily="34" charset="0"/>
              </a:rPr>
              <a:t>Launch of Crane Duty</a:t>
            </a:r>
          </a:p>
          <a:p>
            <a:pPr algn="ctr"/>
            <a:r>
              <a:rPr lang="en-IN" sz="1300" b="1" dirty="0" smtClean="0">
                <a:solidFill>
                  <a:schemeClr val="bg1"/>
                </a:solidFill>
                <a:latin typeface="Calibri Light" pitchFamily="34" charset="0"/>
                <a:cs typeface="Calibri Light" pitchFamily="34" charset="0"/>
              </a:rPr>
              <a:t>Motors &amp; IE6 Motors</a:t>
            </a:r>
            <a:endParaRPr lang="en-IN" sz="1300" b="1" dirty="0">
              <a:solidFill>
                <a:schemeClr val="bg1"/>
              </a:solidFill>
              <a:latin typeface="Calibri Light" pitchFamily="34" charset="0"/>
              <a:cs typeface="Calibri Light" pitchFamily="34" charset="0"/>
            </a:endParaRPr>
          </a:p>
        </p:txBody>
      </p:sp>
      <p:sp>
        <p:nvSpPr>
          <p:cNvPr id="126" name="Oval 125">
            <a:extLst>
              <a:ext uri="{FF2B5EF4-FFF2-40B4-BE49-F238E27FC236}">
                <a16:creationId xmlns:a16="http://schemas.microsoft.com/office/drawing/2014/main" id="{C7E0D45A-53D9-4D15-BE69-5ED8F2962C11}"/>
              </a:ext>
            </a:extLst>
          </p:cNvPr>
          <p:cNvSpPr/>
          <p:nvPr/>
        </p:nvSpPr>
        <p:spPr>
          <a:xfrm rot="10800000" flipH="1">
            <a:off x="8151812" y="1828800"/>
            <a:ext cx="261716" cy="261716"/>
          </a:xfrm>
          <a:prstGeom prst="ellipse">
            <a:avLst/>
          </a:prstGeom>
          <a:solidFill>
            <a:schemeClr val="accent4"/>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132" name="Oval 131">
            <a:extLst>
              <a:ext uri="{FF2B5EF4-FFF2-40B4-BE49-F238E27FC236}">
                <a16:creationId xmlns:a16="http://schemas.microsoft.com/office/drawing/2014/main" id="{9B9FC5C4-973B-432A-BC28-D57C1982EAA3}"/>
              </a:ext>
            </a:extLst>
          </p:cNvPr>
          <p:cNvSpPr/>
          <p:nvPr/>
        </p:nvSpPr>
        <p:spPr>
          <a:xfrm flipH="1">
            <a:off x="6704012" y="914400"/>
            <a:ext cx="261716" cy="261716"/>
          </a:xfrm>
          <a:prstGeom prst="ellipse">
            <a:avLst/>
          </a:prstGeom>
          <a:solidFill>
            <a:schemeClr val="accent5"/>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133" name="TextBox 132">
            <a:extLst>
              <a:ext uri="{FF2B5EF4-FFF2-40B4-BE49-F238E27FC236}">
                <a16:creationId xmlns:a16="http://schemas.microsoft.com/office/drawing/2014/main" id="{DE24C30A-ED94-4AF0-A937-C9CBD5EC75A9}"/>
              </a:ext>
            </a:extLst>
          </p:cNvPr>
          <p:cNvSpPr txBox="1"/>
          <p:nvPr/>
        </p:nvSpPr>
        <p:spPr>
          <a:xfrm>
            <a:off x="4834272" y="646331"/>
            <a:ext cx="1260140" cy="477054"/>
          </a:xfrm>
          <a:prstGeom prst="rect">
            <a:avLst/>
          </a:prstGeom>
          <a:noFill/>
        </p:spPr>
        <p:txBody>
          <a:bodyPr wrap="square" rtlCol="0">
            <a:spAutoFit/>
          </a:bodyPr>
          <a:lstStyle/>
          <a:p>
            <a:pPr algn="r"/>
            <a:r>
              <a:rPr lang="en-IN" sz="2400" b="1" dirty="0" smtClean="0">
                <a:solidFill>
                  <a:srgbClr val="0000F6"/>
                </a:solidFill>
                <a:latin typeface="Oswald bold" pitchFamily="2" charset="0"/>
                <a:cs typeface="Arial" panose="020B0604020202020204" pitchFamily="34" charset="0"/>
              </a:rPr>
              <a:t>2019</a:t>
            </a:r>
            <a:endParaRPr lang="en-IN" sz="2400" b="1" dirty="0">
              <a:solidFill>
                <a:srgbClr val="0000F6"/>
              </a:solidFill>
              <a:latin typeface="Oswald bold" pitchFamily="2" charset="0"/>
              <a:cs typeface="Arial" panose="020B0604020202020204" pitchFamily="34" charset="0"/>
            </a:endParaRPr>
          </a:p>
        </p:txBody>
      </p:sp>
      <p:sp>
        <p:nvSpPr>
          <p:cNvPr id="134" name="TextBox 133">
            <a:extLst>
              <a:ext uri="{FF2B5EF4-FFF2-40B4-BE49-F238E27FC236}">
                <a16:creationId xmlns:a16="http://schemas.microsoft.com/office/drawing/2014/main" id="{CEF8AD70-1294-402C-9452-7E1D2D68A052}"/>
              </a:ext>
            </a:extLst>
          </p:cNvPr>
          <p:cNvSpPr txBox="1"/>
          <p:nvPr/>
        </p:nvSpPr>
        <p:spPr>
          <a:xfrm>
            <a:off x="3046412" y="578822"/>
            <a:ext cx="2362200" cy="492443"/>
          </a:xfrm>
          <a:prstGeom prst="rect">
            <a:avLst/>
          </a:prstGeom>
          <a:noFill/>
        </p:spPr>
        <p:txBody>
          <a:bodyPr wrap="square" rtlCol="0" anchor="b">
            <a:spAutoFit/>
          </a:bodyPr>
          <a:lstStyle/>
          <a:p>
            <a:pPr algn="r"/>
            <a:r>
              <a:rPr lang="en-IN" sz="1300" b="1" dirty="0" smtClean="0">
                <a:solidFill>
                  <a:schemeClr val="bg1"/>
                </a:solidFill>
                <a:latin typeface="Calibri Light" pitchFamily="34" charset="0"/>
                <a:cs typeface="Calibri Light" pitchFamily="34" charset="0"/>
              </a:rPr>
              <a:t>Launch of NEMA and Flameproof Motors</a:t>
            </a:r>
            <a:endParaRPr lang="en-IN" sz="1300" b="1" dirty="0">
              <a:solidFill>
                <a:schemeClr val="bg1"/>
              </a:solidFill>
              <a:latin typeface="Calibri Light" pitchFamily="34" charset="0"/>
              <a:cs typeface="Calibri Light" pitchFamily="34" charset="0"/>
            </a:endParaRPr>
          </a:p>
        </p:txBody>
      </p:sp>
      <p:cxnSp>
        <p:nvCxnSpPr>
          <p:cNvPr id="41" name="Straight Connector 40"/>
          <p:cNvCxnSpPr/>
          <p:nvPr/>
        </p:nvCxnSpPr>
        <p:spPr>
          <a:xfrm>
            <a:off x="2665412" y="6248400"/>
            <a:ext cx="457200"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198812" y="4419600"/>
            <a:ext cx="457200"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7542212" y="4876800"/>
            <a:ext cx="3130601" cy="938719"/>
          </a:xfrm>
          <a:prstGeom prst="rect">
            <a:avLst/>
          </a:prstGeom>
          <a:effectLst>
            <a:outerShdw blurRad="50800" dist="38100" dir="2700000" algn="tl" rotWithShape="0">
              <a:prstClr val="black">
                <a:alpha val="40000"/>
              </a:prstClr>
            </a:outerShdw>
          </a:effectLst>
        </p:spPr>
        <p:txBody>
          <a:bodyPr wrap="none">
            <a:spAutoFit/>
          </a:bodyPr>
          <a:lstStyle/>
          <a:p>
            <a:r>
              <a:rPr lang="en-IN" sz="5500" b="1" dirty="0" smtClean="0">
                <a:solidFill>
                  <a:schemeClr val="bg1"/>
                </a:solidFill>
                <a:latin typeface="Calibri bold" pitchFamily="34" charset="0"/>
                <a:cs typeface="Calibri bold" pitchFamily="34" charset="0"/>
              </a:rPr>
              <a:t>Milestone</a:t>
            </a:r>
            <a:endParaRPr lang="en-US" sz="5500" b="1" dirty="0">
              <a:solidFill>
                <a:schemeClr val="bg1"/>
              </a:solidFill>
              <a:latin typeface="Calibri bold" pitchFamily="34" charset="0"/>
              <a:cs typeface="Calibri bold" pitchFamily="34" charset="0"/>
            </a:endParaRPr>
          </a:p>
        </p:txBody>
      </p:sp>
      <p:cxnSp>
        <p:nvCxnSpPr>
          <p:cNvPr id="45" name="Straight Connector 44"/>
          <p:cNvCxnSpPr/>
          <p:nvPr/>
        </p:nvCxnSpPr>
        <p:spPr>
          <a:xfrm>
            <a:off x="1598612" y="3200400"/>
            <a:ext cx="457200"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836612" y="5562600"/>
            <a:ext cx="457200"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6094412" y="2667000"/>
            <a:ext cx="0" cy="22860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8532812" y="1981200"/>
            <a:ext cx="457200"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170612" y="990600"/>
            <a:ext cx="457200"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47" name="Date Placeholder 46"/>
          <p:cNvSpPr>
            <a:spLocks noGrp="1"/>
          </p:cNvSpPr>
          <p:nvPr>
            <p:ph type="dt" sz="half" idx="10"/>
          </p:nvPr>
        </p:nvSpPr>
        <p:spPr/>
        <p:txBody>
          <a:bodyPr/>
          <a:lstStyle/>
          <a:p>
            <a:fld id="{F035DF64-5EC0-4CC5-A852-E995A8F27361}" type="datetime1">
              <a:rPr lang="en-US" smtClean="0"/>
              <a:t>1/14/2020</a:t>
            </a:fld>
            <a:endParaRPr lang="en-US"/>
          </a:p>
        </p:txBody>
      </p:sp>
      <p:sp>
        <p:nvSpPr>
          <p:cNvPr id="50" name="Slide Number Placeholder 49"/>
          <p:cNvSpPr>
            <a:spLocks noGrp="1"/>
          </p:cNvSpPr>
          <p:nvPr>
            <p:ph type="sldNum" sz="quarter" idx="12"/>
          </p:nvPr>
        </p:nvSpPr>
        <p:spPr/>
        <p:txBody>
          <a:bodyPr/>
          <a:lstStyle/>
          <a:p>
            <a:fld id="{B6F15528-21DE-4FAA-801E-634DDDAF4B2B}" type="slidenum">
              <a:rPr lang="en-US" smtClean="0">
                <a:solidFill>
                  <a:schemeClr val="bg1"/>
                </a:solidFill>
              </a:rPr>
              <a:pPr/>
              <a:t>50</a:t>
            </a:fld>
            <a:endParaRPr lang="en-US">
              <a:solidFill>
                <a:schemeClr val="bg1"/>
              </a:solidFill>
            </a:endParaRPr>
          </a:p>
        </p:txBody>
      </p:sp>
      <p:sp>
        <p:nvSpPr>
          <p:cNvPr id="57" name="Footer Placeholder 56"/>
          <p:cNvSpPr>
            <a:spLocks noGrp="1"/>
          </p:cNvSpPr>
          <p:nvPr>
            <p:ph type="ftr" sz="quarter" idx="11"/>
          </p:nvPr>
        </p:nvSpPr>
        <p:spPr/>
        <p:txBody>
          <a:bodyPr/>
          <a:lstStyle/>
          <a:p>
            <a:r>
              <a:rPr lang="en-US" dirty="0" smtClean="0">
                <a:solidFill>
                  <a:schemeClr val="bg1"/>
                </a:solidFill>
              </a:rPr>
              <a:t>www.ledl.in</a:t>
            </a:r>
            <a:endParaRPr lang="en-US" dirty="0">
              <a:solidFill>
                <a:schemeClr val="bg1"/>
              </a:solidFill>
            </a:endParaRPr>
          </a:p>
        </p:txBody>
      </p:sp>
      <p:grpSp>
        <p:nvGrpSpPr>
          <p:cNvPr id="55" name="Group 54"/>
          <p:cNvGrpSpPr/>
          <p:nvPr/>
        </p:nvGrpSpPr>
        <p:grpSpPr>
          <a:xfrm>
            <a:off x="11123612" y="228600"/>
            <a:ext cx="863436" cy="1079296"/>
            <a:chOff x="1370012" y="5029200"/>
            <a:chExt cx="1052740" cy="1315926"/>
          </a:xfrm>
        </p:grpSpPr>
        <p:sp>
          <p:nvSpPr>
            <p:cNvPr id="56" name="Rectangle 55"/>
            <p:cNvSpPr/>
            <p:nvPr/>
          </p:nvSpPr>
          <p:spPr>
            <a:xfrm>
              <a:off x="1370012" y="5029200"/>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bject 5"/>
            <p:cNvSpPr/>
            <p:nvPr/>
          </p:nvSpPr>
          <p:spPr>
            <a:xfrm>
              <a:off x="1560191" y="5158008"/>
              <a:ext cx="655684" cy="1017492"/>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rgbClr val="000066"/>
                </a:solidFill>
              </a:endParaRPr>
            </a:p>
          </p:txBody>
        </p:sp>
      </p:gr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7212" y="578359"/>
            <a:ext cx="7772400" cy="492443"/>
          </a:xfrm>
        </p:spPr>
        <p:txBody>
          <a:bodyPr>
            <a:normAutofit fontScale="90000"/>
          </a:bodyPr>
          <a:lstStyle/>
          <a:p>
            <a:r>
              <a:rPr lang="en-US" dirty="0">
                <a:solidFill>
                  <a:schemeClr val="bg1"/>
                </a:solidFill>
                <a:latin typeface="Calibri bold" pitchFamily="34" charset="0"/>
                <a:cs typeface="Calibri bold" pitchFamily="34" charset="0"/>
              </a:rPr>
              <a:t>LEDL : Product Capability </a:t>
            </a:r>
          </a:p>
        </p:txBody>
      </p:sp>
      <p:sp>
        <p:nvSpPr>
          <p:cNvPr id="15" name="Freeform 14"/>
          <p:cNvSpPr/>
          <p:nvPr/>
        </p:nvSpPr>
        <p:spPr>
          <a:xfrm>
            <a:off x="1066340" y="4594973"/>
            <a:ext cx="9834628" cy="1327825"/>
          </a:xfrm>
          <a:custGeom>
            <a:avLst/>
            <a:gdLst>
              <a:gd name="connsiteX0" fmla="*/ 0 w 9834628"/>
              <a:gd name="connsiteY0" fmla="*/ 132783 h 1327825"/>
              <a:gd name="connsiteX1" fmla="*/ 38891 w 9834628"/>
              <a:gd name="connsiteY1" fmla="*/ 38891 h 1327825"/>
              <a:gd name="connsiteX2" fmla="*/ 132783 w 9834628"/>
              <a:gd name="connsiteY2" fmla="*/ 0 h 1327825"/>
              <a:gd name="connsiteX3" fmla="*/ 9701845 w 9834628"/>
              <a:gd name="connsiteY3" fmla="*/ 0 h 1327825"/>
              <a:gd name="connsiteX4" fmla="*/ 9795737 w 9834628"/>
              <a:gd name="connsiteY4" fmla="*/ 38891 h 1327825"/>
              <a:gd name="connsiteX5" fmla="*/ 9834628 w 9834628"/>
              <a:gd name="connsiteY5" fmla="*/ 132783 h 1327825"/>
              <a:gd name="connsiteX6" fmla="*/ 9834628 w 9834628"/>
              <a:gd name="connsiteY6" fmla="*/ 1195042 h 1327825"/>
              <a:gd name="connsiteX7" fmla="*/ 9795737 w 9834628"/>
              <a:gd name="connsiteY7" fmla="*/ 1288934 h 1327825"/>
              <a:gd name="connsiteX8" fmla="*/ 9701845 w 9834628"/>
              <a:gd name="connsiteY8" fmla="*/ 1327825 h 1327825"/>
              <a:gd name="connsiteX9" fmla="*/ 132783 w 9834628"/>
              <a:gd name="connsiteY9" fmla="*/ 1327825 h 1327825"/>
              <a:gd name="connsiteX10" fmla="*/ 38891 w 9834628"/>
              <a:gd name="connsiteY10" fmla="*/ 1288934 h 1327825"/>
              <a:gd name="connsiteX11" fmla="*/ 0 w 9834628"/>
              <a:gd name="connsiteY11" fmla="*/ 1195042 h 1327825"/>
              <a:gd name="connsiteX12" fmla="*/ 0 w 9834628"/>
              <a:gd name="connsiteY12" fmla="*/ 132783 h 13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34628" h="1327825">
                <a:moveTo>
                  <a:pt x="0" y="132783"/>
                </a:moveTo>
                <a:cubicBezTo>
                  <a:pt x="0" y="97567"/>
                  <a:pt x="13990" y="63793"/>
                  <a:pt x="38891" y="38891"/>
                </a:cubicBezTo>
                <a:cubicBezTo>
                  <a:pt x="63793" y="13989"/>
                  <a:pt x="97567" y="0"/>
                  <a:pt x="132783" y="0"/>
                </a:cubicBezTo>
                <a:lnTo>
                  <a:pt x="9701845" y="0"/>
                </a:lnTo>
                <a:cubicBezTo>
                  <a:pt x="9737061" y="0"/>
                  <a:pt x="9770835" y="13990"/>
                  <a:pt x="9795737" y="38891"/>
                </a:cubicBezTo>
                <a:cubicBezTo>
                  <a:pt x="9820639" y="63793"/>
                  <a:pt x="9834628" y="97567"/>
                  <a:pt x="9834628" y="132783"/>
                </a:cubicBezTo>
                <a:lnTo>
                  <a:pt x="9834628" y="1195042"/>
                </a:lnTo>
                <a:cubicBezTo>
                  <a:pt x="9834628" y="1230258"/>
                  <a:pt x="9820638" y="1264032"/>
                  <a:pt x="9795737" y="1288934"/>
                </a:cubicBezTo>
                <a:cubicBezTo>
                  <a:pt x="9770835" y="1313836"/>
                  <a:pt x="9737061" y="1327825"/>
                  <a:pt x="9701845" y="1327825"/>
                </a:cubicBezTo>
                <a:lnTo>
                  <a:pt x="132783" y="1327825"/>
                </a:lnTo>
                <a:cubicBezTo>
                  <a:pt x="97567" y="1327825"/>
                  <a:pt x="63793" y="1313835"/>
                  <a:pt x="38891" y="1288934"/>
                </a:cubicBezTo>
                <a:cubicBezTo>
                  <a:pt x="13989" y="1264032"/>
                  <a:pt x="0" y="1230258"/>
                  <a:pt x="0" y="1195042"/>
                </a:cubicBezTo>
                <a:lnTo>
                  <a:pt x="0" y="132783"/>
                </a:lnTo>
                <a:close/>
              </a:path>
            </a:pathLst>
          </a:custGeom>
        </p:spPr>
        <p:style>
          <a:lnRef idx="0">
            <a:schemeClr val="accent4"/>
          </a:lnRef>
          <a:fillRef idx="3">
            <a:schemeClr val="accent4"/>
          </a:fillRef>
          <a:effectRef idx="3">
            <a:schemeClr val="accent4"/>
          </a:effectRef>
          <a:fontRef idx="minor">
            <a:schemeClr val="lt1"/>
          </a:fontRef>
        </p:style>
        <p:txBody>
          <a:bodyPr spcFirstLastPara="0" vert="horz" wrap="square" lIns="229391" tIns="229391" rIns="229391" bIns="229391" numCol="1" spcCol="1270" anchor="ctr" anchorCtr="0">
            <a:noAutofit/>
          </a:bodyPr>
          <a:lstStyle/>
          <a:p>
            <a:pPr lvl="0" algn="ctr" defTabSz="2222500">
              <a:lnSpc>
                <a:spcPct val="90000"/>
              </a:lnSpc>
              <a:spcBef>
                <a:spcPct val="0"/>
              </a:spcBef>
              <a:spcAft>
                <a:spcPct val="35000"/>
              </a:spcAft>
            </a:pPr>
            <a:r>
              <a:rPr lang="en-US" sz="4000" kern="1200" dirty="0"/>
              <a:t>IS, IEC, NEMA and CE codes</a:t>
            </a:r>
          </a:p>
        </p:txBody>
      </p:sp>
      <p:sp>
        <p:nvSpPr>
          <p:cNvPr id="16" name="Freeform 15"/>
          <p:cNvSpPr/>
          <p:nvPr/>
        </p:nvSpPr>
        <p:spPr>
          <a:xfrm>
            <a:off x="1066340" y="3097961"/>
            <a:ext cx="3854570" cy="1327825"/>
          </a:xfrm>
          <a:custGeom>
            <a:avLst/>
            <a:gdLst>
              <a:gd name="connsiteX0" fmla="*/ 0 w 3854570"/>
              <a:gd name="connsiteY0" fmla="*/ 132783 h 1327825"/>
              <a:gd name="connsiteX1" fmla="*/ 38891 w 3854570"/>
              <a:gd name="connsiteY1" fmla="*/ 38891 h 1327825"/>
              <a:gd name="connsiteX2" fmla="*/ 132783 w 3854570"/>
              <a:gd name="connsiteY2" fmla="*/ 0 h 1327825"/>
              <a:gd name="connsiteX3" fmla="*/ 3721787 w 3854570"/>
              <a:gd name="connsiteY3" fmla="*/ 0 h 1327825"/>
              <a:gd name="connsiteX4" fmla="*/ 3815679 w 3854570"/>
              <a:gd name="connsiteY4" fmla="*/ 38891 h 1327825"/>
              <a:gd name="connsiteX5" fmla="*/ 3854570 w 3854570"/>
              <a:gd name="connsiteY5" fmla="*/ 132783 h 1327825"/>
              <a:gd name="connsiteX6" fmla="*/ 3854570 w 3854570"/>
              <a:gd name="connsiteY6" fmla="*/ 1195042 h 1327825"/>
              <a:gd name="connsiteX7" fmla="*/ 3815679 w 3854570"/>
              <a:gd name="connsiteY7" fmla="*/ 1288934 h 1327825"/>
              <a:gd name="connsiteX8" fmla="*/ 3721787 w 3854570"/>
              <a:gd name="connsiteY8" fmla="*/ 1327825 h 1327825"/>
              <a:gd name="connsiteX9" fmla="*/ 132783 w 3854570"/>
              <a:gd name="connsiteY9" fmla="*/ 1327825 h 1327825"/>
              <a:gd name="connsiteX10" fmla="*/ 38891 w 3854570"/>
              <a:gd name="connsiteY10" fmla="*/ 1288934 h 1327825"/>
              <a:gd name="connsiteX11" fmla="*/ 0 w 3854570"/>
              <a:gd name="connsiteY11" fmla="*/ 1195042 h 1327825"/>
              <a:gd name="connsiteX12" fmla="*/ 0 w 3854570"/>
              <a:gd name="connsiteY12" fmla="*/ 132783 h 13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54570" h="1327825">
                <a:moveTo>
                  <a:pt x="0" y="132783"/>
                </a:moveTo>
                <a:cubicBezTo>
                  <a:pt x="0" y="97567"/>
                  <a:pt x="13990" y="63793"/>
                  <a:pt x="38891" y="38891"/>
                </a:cubicBezTo>
                <a:cubicBezTo>
                  <a:pt x="63793" y="13989"/>
                  <a:pt x="97567" y="0"/>
                  <a:pt x="132783" y="0"/>
                </a:cubicBezTo>
                <a:lnTo>
                  <a:pt x="3721787" y="0"/>
                </a:lnTo>
                <a:cubicBezTo>
                  <a:pt x="3757003" y="0"/>
                  <a:pt x="3790777" y="13990"/>
                  <a:pt x="3815679" y="38891"/>
                </a:cubicBezTo>
                <a:cubicBezTo>
                  <a:pt x="3840581" y="63793"/>
                  <a:pt x="3854570" y="97567"/>
                  <a:pt x="3854570" y="132783"/>
                </a:cubicBezTo>
                <a:lnTo>
                  <a:pt x="3854570" y="1195042"/>
                </a:lnTo>
                <a:cubicBezTo>
                  <a:pt x="3854570" y="1230258"/>
                  <a:pt x="3840580" y="1264032"/>
                  <a:pt x="3815679" y="1288934"/>
                </a:cubicBezTo>
                <a:cubicBezTo>
                  <a:pt x="3790777" y="1313836"/>
                  <a:pt x="3757003" y="1327825"/>
                  <a:pt x="3721787" y="1327825"/>
                </a:cubicBezTo>
                <a:lnTo>
                  <a:pt x="132783" y="1327825"/>
                </a:lnTo>
                <a:cubicBezTo>
                  <a:pt x="97567" y="1327825"/>
                  <a:pt x="63793" y="1313835"/>
                  <a:pt x="38891" y="1288934"/>
                </a:cubicBezTo>
                <a:cubicBezTo>
                  <a:pt x="13989" y="1264032"/>
                  <a:pt x="0" y="1230258"/>
                  <a:pt x="0" y="1195042"/>
                </a:cubicBezTo>
                <a:lnTo>
                  <a:pt x="0" y="132783"/>
                </a:lnTo>
                <a:close/>
              </a:path>
            </a:pathLst>
          </a:custGeom>
        </p:spPr>
        <p:style>
          <a:lnRef idx="0">
            <a:schemeClr val="accent4"/>
          </a:lnRef>
          <a:fillRef idx="3">
            <a:schemeClr val="accent4"/>
          </a:fillRef>
          <a:effectRef idx="3">
            <a:schemeClr val="accent4"/>
          </a:effectRef>
          <a:fontRef idx="minor">
            <a:schemeClr val="lt1"/>
          </a:fontRef>
        </p:style>
        <p:txBody>
          <a:bodyPr spcFirstLastPara="0" vert="horz" wrap="square" lIns="172241" tIns="172241" rIns="172241" bIns="172241" numCol="1" spcCol="1270" anchor="ctr" anchorCtr="0">
            <a:noAutofit/>
          </a:bodyPr>
          <a:lstStyle/>
          <a:p>
            <a:pPr lvl="0" algn="ctr" defTabSz="1555750">
              <a:lnSpc>
                <a:spcPct val="90000"/>
              </a:lnSpc>
              <a:spcBef>
                <a:spcPct val="0"/>
              </a:spcBef>
              <a:spcAft>
                <a:spcPct val="35000"/>
              </a:spcAft>
            </a:pPr>
            <a:r>
              <a:rPr lang="en-US" sz="2500" kern="1200" dirty="0"/>
              <a:t>230V, 380V, 400V, 415V and others</a:t>
            </a:r>
          </a:p>
        </p:txBody>
      </p:sp>
      <p:sp>
        <p:nvSpPr>
          <p:cNvPr id="17" name="Freeform 16"/>
          <p:cNvSpPr/>
          <p:nvPr/>
        </p:nvSpPr>
        <p:spPr>
          <a:xfrm>
            <a:off x="1066340" y="1600949"/>
            <a:ext cx="1887644" cy="1327825"/>
          </a:xfrm>
          <a:custGeom>
            <a:avLst/>
            <a:gdLst>
              <a:gd name="connsiteX0" fmla="*/ 0 w 1887644"/>
              <a:gd name="connsiteY0" fmla="*/ 132783 h 1327825"/>
              <a:gd name="connsiteX1" fmla="*/ 38891 w 1887644"/>
              <a:gd name="connsiteY1" fmla="*/ 38891 h 1327825"/>
              <a:gd name="connsiteX2" fmla="*/ 132783 w 1887644"/>
              <a:gd name="connsiteY2" fmla="*/ 0 h 1327825"/>
              <a:gd name="connsiteX3" fmla="*/ 1754861 w 1887644"/>
              <a:gd name="connsiteY3" fmla="*/ 0 h 1327825"/>
              <a:gd name="connsiteX4" fmla="*/ 1848753 w 1887644"/>
              <a:gd name="connsiteY4" fmla="*/ 38891 h 1327825"/>
              <a:gd name="connsiteX5" fmla="*/ 1887644 w 1887644"/>
              <a:gd name="connsiteY5" fmla="*/ 132783 h 1327825"/>
              <a:gd name="connsiteX6" fmla="*/ 1887644 w 1887644"/>
              <a:gd name="connsiteY6" fmla="*/ 1195042 h 1327825"/>
              <a:gd name="connsiteX7" fmla="*/ 1848753 w 1887644"/>
              <a:gd name="connsiteY7" fmla="*/ 1288934 h 1327825"/>
              <a:gd name="connsiteX8" fmla="*/ 1754861 w 1887644"/>
              <a:gd name="connsiteY8" fmla="*/ 1327825 h 1327825"/>
              <a:gd name="connsiteX9" fmla="*/ 132783 w 1887644"/>
              <a:gd name="connsiteY9" fmla="*/ 1327825 h 1327825"/>
              <a:gd name="connsiteX10" fmla="*/ 38891 w 1887644"/>
              <a:gd name="connsiteY10" fmla="*/ 1288934 h 1327825"/>
              <a:gd name="connsiteX11" fmla="*/ 0 w 1887644"/>
              <a:gd name="connsiteY11" fmla="*/ 1195042 h 1327825"/>
              <a:gd name="connsiteX12" fmla="*/ 0 w 1887644"/>
              <a:gd name="connsiteY12" fmla="*/ 132783 h 13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7644" h="1327825">
                <a:moveTo>
                  <a:pt x="0" y="132783"/>
                </a:moveTo>
                <a:cubicBezTo>
                  <a:pt x="0" y="97567"/>
                  <a:pt x="13990" y="63793"/>
                  <a:pt x="38891" y="38891"/>
                </a:cubicBezTo>
                <a:cubicBezTo>
                  <a:pt x="63793" y="13989"/>
                  <a:pt x="97567" y="0"/>
                  <a:pt x="132783" y="0"/>
                </a:cubicBezTo>
                <a:lnTo>
                  <a:pt x="1754861" y="0"/>
                </a:lnTo>
                <a:cubicBezTo>
                  <a:pt x="1790077" y="0"/>
                  <a:pt x="1823851" y="13990"/>
                  <a:pt x="1848753" y="38891"/>
                </a:cubicBezTo>
                <a:cubicBezTo>
                  <a:pt x="1873655" y="63793"/>
                  <a:pt x="1887644" y="97567"/>
                  <a:pt x="1887644" y="132783"/>
                </a:cubicBezTo>
                <a:lnTo>
                  <a:pt x="1887644" y="1195042"/>
                </a:lnTo>
                <a:cubicBezTo>
                  <a:pt x="1887644" y="1230258"/>
                  <a:pt x="1873654" y="1264032"/>
                  <a:pt x="1848753" y="1288934"/>
                </a:cubicBezTo>
                <a:cubicBezTo>
                  <a:pt x="1823851" y="1313836"/>
                  <a:pt x="1790077" y="1327825"/>
                  <a:pt x="1754861" y="1327825"/>
                </a:cubicBezTo>
                <a:lnTo>
                  <a:pt x="132783" y="1327825"/>
                </a:lnTo>
                <a:cubicBezTo>
                  <a:pt x="97567" y="1327825"/>
                  <a:pt x="63793" y="1313835"/>
                  <a:pt x="38891" y="1288934"/>
                </a:cubicBezTo>
                <a:cubicBezTo>
                  <a:pt x="13989" y="1264032"/>
                  <a:pt x="0" y="1230258"/>
                  <a:pt x="0" y="1195042"/>
                </a:cubicBezTo>
                <a:lnTo>
                  <a:pt x="0" y="132783"/>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111281" tIns="111281" rIns="111281" bIns="111281" numCol="1" spcCol="1270" anchor="ctr" anchorCtr="0">
            <a:noAutofit/>
          </a:bodyPr>
          <a:lstStyle/>
          <a:p>
            <a:pPr lvl="0" algn="ctr" defTabSz="844550">
              <a:lnSpc>
                <a:spcPct val="90000"/>
              </a:lnSpc>
              <a:spcBef>
                <a:spcPct val="0"/>
              </a:spcBef>
              <a:spcAft>
                <a:spcPct val="35000"/>
              </a:spcAft>
            </a:pPr>
            <a:r>
              <a:rPr lang="en-US" sz="1900" kern="1200" dirty="0"/>
              <a:t>Ultra High Efficiency – IE2, IE3, IE4 and </a:t>
            </a:r>
            <a:r>
              <a:rPr lang="en-US" sz="1900" kern="1200" dirty="0" err="1"/>
              <a:t>upto</a:t>
            </a:r>
            <a:r>
              <a:rPr lang="en-US" sz="1900" kern="1200" dirty="0"/>
              <a:t> IE6</a:t>
            </a:r>
            <a:endParaRPr lang="en-US" sz="1900" kern="1200" dirty="0">
              <a:solidFill>
                <a:srgbClr val="FF0000"/>
              </a:solidFill>
            </a:endParaRPr>
          </a:p>
        </p:txBody>
      </p:sp>
      <p:sp>
        <p:nvSpPr>
          <p:cNvPr id="18" name="Freeform 17"/>
          <p:cNvSpPr/>
          <p:nvPr/>
        </p:nvSpPr>
        <p:spPr>
          <a:xfrm>
            <a:off x="3033266" y="1600949"/>
            <a:ext cx="1887644" cy="1327825"/>
          </a:xfrm>
          <a:custGeom>
            <a:avLst/>
            <a:gdLst>
              <a:gd name="connsiteX0" fmla="*/ 0 w 1887644"/>
              <a:gd name="connsiteY0" fmla="*/ 132783 h 1327825"/>
              <a:gd name="connsiteX1" fmla="*/ 38891 w 1887644"/>
              <a:gd name="connsiteY1" fmla="*/ 38891 h 1327825"/>
              <a:gd name="connsiteX2" fmla="*/ 132783 w 1887644"/>
              <a:gd name="connsiteY2" fmla="*/ 0 h 1327825"/>
              <a:gd name="connsiteX3" fmla="*/ 1754861 w 1887644"/>
              <a:gd name="connsiteY3" fmla="*/ 0 h 1327825"/>
              <a:gd name="connsiteX4" fmla="*/ 1848753 w 1887644"/>
              <a:gd name="connsiteY4" fmla="*/ 38891 h 1327825"/>
              <a:gd name="connsiteX5" fmla="*/ 1887644 w 1887644"/>
              <a:gd name="connsiteY5" fmla="*/ 132783 h 1327825"/>
              <a:gd name="connsiteX6" fmla="*/ 1887644 w 1887644"/>
              <a:gd name="connsiteY6" fmla="*/ 1195042 h 1327825"/>
              <a:gd name="connsiteX7" fmla="*/ 1848753 w 1887644"/>
              <a:gd name="connsiteY7" fmla="*/ 1288934 h 1327825"/>
              <a:gd name="connsiteX8" fmla="*/ 1754861 w 1887644"/>
              <a:gd name="connsiteY8" fmla="*/ 1327825 h 1327825"/>
              <a:gd name="connsiteX9" fmla="*/ 132783 w 1887644"/>
              <a:gd name="connsiteY9" fmla="*/ 1327825 h 1327825"/>
              <a:gd name="connsiteX10" fmla="*/ 38891 w 1887644"/>
              <a:gd name="connsiteY10" fmla="*/ 1288934 h 1327825"/>
              <a:gd name="connsiteX11" fmla="*/ 0 w 1887644"/>
              <a:gd name="connsiteY11" fmla="*/ 1195042 h 1327825"/>
              <a:gd name="connsiteX12" fmla="*/ 0 w 1887644"/>
              <a:gd name="connsiteY12" fmla="*/ 132783 h 13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7644" h="1327825">
                <a:moveTo>
                  <a:pt x="0" y="132783"/>
                </a:moveTo>
                <a:cubicBezTo>
                  <a:pt x="0" y="97567"/>
                  <a:pt x="13990" y="63793"/>
                  <a:pt x="38891" y="38891"/>
                </a:cubicBezTo>
                <a:cubicBezTo>
                  <a:pt x="63793" y="13989"/>
                  <a:pt x="97567" y="0"/>
                  <a:pt x="132783" y="0"/>
                </a:cubicBezTo>
                <a:lnTo>
                  <a:pt x="1754861" y="0"/>
                </a:lnTo>
                <a:cubicBezTo>
                  <a:pt x="1790077" y="0"/>
                  <a:pt x="1823851" y="13990"/>
                  <a:pt x="1848753" y="38891"/>
                </a:cubicBezTo>
                <a:cubicBezTo>
                  <a:pt x="1873655" y="63793"/>
                  <a:pt x="1887644" y="97567"/>
                  <a:pt x="1887644" y="132783"/>
                </a:cubicBezTo>
                <a:lnTo>
                  <a:pt x="1887644" y="1195042"/>
                </a:lnTo>
                <a:cubicBezTo>
                  <a:pt x="1887644" y="1230258"/>
                  <a:pt x="1873654" y="1264032"/>
                  <a:pt x="1848753" y="1288934"/>
                </a:cubicBezTo>
                <a:cubicBezTo>
                  <a:pt x="1823851" y="1313836"/>
                  <a:pt x="1790077" y="1327825"/>
                  <a:pt x="1754861" y="1327825"/>
                </a:cubicBezTo>
                <a:lnTo>
                  <a:pt x="132783" y="1327825"/>
                </a:lnTo>
                <a:cubicBezTo>
                  <a:pt x="97567" y="1327825"/>
                  <a:pt x="63793" y="1313835"/>
                  <a:pt x="38891" y="1288934"/>
                </a:cubicBezTo>
                <a:cubicBezTo>
                  <a:pt x="13989" y="1264032"/>
                  <a:pt x="0" y="1230258"/>
                  <a:pt x="0" y="1195042"/>
                </a:cubicBezTo>
                <a:lnTo>
                  <a:pt x="0" y="132783"/>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111281" tIns="111281" rIns="111281" bIns="111281" numCol="1" spcCol="1270" anchor="ctr" anchorCtr="0">
            <a:noAutofit/>
          </a:bodyPr>
          <a:lstStyle/>
          <a:p>
            <a:pPr lvl="0" algn="ctr" defTabSz="844550">
              <a:lnSpc>
                <a:spcPct val="90000"/>
              </a:lnSpc>
              <a:spcBef>
                <a:spcPct val="0"/>
              </a:spcBef>
              <a:spcAft>
                <a:spcPct val="35000"/>
              </a:spcAft>
            </a:pPr>
            <a:r>
              <a:rPr lang="en-US" sz="1900" kern="1200" dirty="0"/>
              <a:t>All Enclosures and Cooling Options </a:t>
            </a:r>
          </a:p>
        </p:txBody>
      </p:sp>
      <p:sp>
        <p:nvSpPr>
          <p:cNvPr id="19" name="Freeform 18"/>
          <p:cNvSpPr/>
          <p:nvPr/>
        </p:nvSpPr>
        <p:spPr>
          <a:xfrm>
            <a:off x="5079473" y="3097961"/>
            <a:ext cx="5821496" cy="1327825"/>
          </a:xfrm>
          <a:custGeom>
            <a:avLst/>
            <a:gdLst>
              <a:gd name="connsiteX0" fmla="*/ 0 w 5821496"/>
              <a:gd name="connsiteY0" fmla="*/ 132783 h 1327825"/>
              <a:gd name="connsiteX1" fmla="*/ 38891 w 5821496"/>
              <a:gd name="connsiteY1" fmla="*/ 38891 h 1327825"/>
              <a:gd name="connsiteX2" fmla="*/ 132783 w 5821496"/>
              <a:gd name="connsiteY2" fmla="*/ 0 h 1327825"/>
              <a:gd name="connsiteX3" fmla="*/ 5688713 w 5821496"/>
              <a:gd name="connsiteY3" fmla="*/ 0 h 1327825"/>
              <a:gd name="connsiteX4" fmla="*/ 5782605 w 5821496"/>
              <a:gd name="connsiteY4" fmla="*/ 38891 h 1327825"/>
              <a:gd name="connsiteX5" fmla="*/ 5821496 w 5821496"/>
              <a:gd name="connsiteY5" fmla="*/ 132783 h 1327825"/>
              <a:gd name="connsiteX6" fmla="*/ 5821496 w 5821496"/>
              <a:gd name="connsiteY6" fmla="*/ 1195042 h 1327825"/>
              <a:gd name="connsiteX7" fmla="*/ 5782605 w 5821496"/>
              <a:gd name="connsiteY7" fmla="*/ 1288934 h 1327825"/>
              <a:gd name="connsiteX8" fmla="*/ 5688713 w 5821496"/>
              <a:gd name="connsiteY8" fmla="*/ 1327825 h 1327825"/>
              <a:gd name="connsiteX9" fmla="*/ 132783 w 5821496"/>
              <a:gd name="connsiteY9" fmla="*/ 1327825 h 1327825"/>
              <a:gd name="connsiteX10" fmla="*/ 38891 w 5821496"/>
              <a:gd name="connsiteY10" fmla="*/ 1288934 h 1327825"/>
              <a:gd name="connsiteX11" fmla="*/ 0 w 5821496"/>
              <a:gd name="connsiteY11" fmla="*/ 1195042 h 1327825"/>
              <a:gd name="connsiteX12" fmla="*/ 0 w 5821496"/>
              <a:gd name="connsiteY12" fmla="*/ 132783 h 13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21496" h="1327825">
                <a:moveTo>
                  <a:pt x="0" y="132783"/>
                </a:moveTo>
                <a:cubicBezTo>
                  <a:pt x="0" y="97567"/>
                  <a:pt x="13990" y="63793"/>
                  <a:pt x="38891" y="38891"/>
                </a:cubicBezTo>
                <a:cubicBezTo>
                  <a:pt x="63793" y="13989"/>
                  <a:pt x="97567" y="0"/>
                  <a:pt x="132783" y="0"/>
                </a:cubicBezTo>
                <a:lnTo>
                  <a:pt x="5688713" y="0"/>
                </a:lnTo>
                <a:cubicBezTo>
                  <a:pt x="5723929" y="0"/>
                  <a:pt x="5757703" y="13990"/>
                  <a:pt x="5782605" y="38891"/>
                </a:cubicBezTo>
                <a:cubicBezTo>
                  <a:pt x="5807507" y="63793"/>
                  <a:pt x="5821496" y="97567"/>
                  <a:pt x="5821496" y="132783"/>
                </a:cubicBezTo>
                <a:lnTo>
                  <a:pt x="5821496" y="1195042"/>
                </a:lnTo>
                <a:cubicBezTo>
                  <a:pt x="5821496" y="1230258"/>
                  <a:pt x="5807506" y="1264032"/>
                  <a:pt x="5782605" y="1288934"/>
                </a:cubicBezTo>
                <a:cubicBezTo>
                  <a:pt x="5757703" y="1313836"/>
                  <a:pt x="5723929" y="1327825"/>
                  <a:pt x="5688713" y="1327825"/>
                </a:cubicBezTo>
                <a:lnTo>
                  <a:pt x="132783" y="1327825"/>
                </a:lnTo>
                <a:cubicBezTo>
                  <a:pt x="97567" y="1327825"/>
                  <a:pt x="63793" y="1313835"/>
                  <a:pt x="38891" y="1288934"/>
                </a:cubicBezTo>
                <a:cubicBezTo>
                  <a:pt x="13989" y="1264032"/>
                  <a:pt x="0" y="1230258"/>
                  <a:pt x="0" y="1195042"/>
                </a:cubicBezTo>
                <a:lnTo>
                  <a:pt x="0" y="132783"/>
                </a:lnTo>
                <a:close/>
              </a:path>
            </a:pathLst>
          </a:custGeom>
        </p:spPr>
        <p:style>
          <a:lnRef idx="0">
            <a:schemeClr val="accent4"/>
          </a:lnRef>
          <a:fillRef idx="3">
            <a:schemeClr val="accent4"/>
          </a:fillRef>
          <a:effectRef idx="3">
            <a:schemeClr val="accent4"/>
          </a:effectRef>
          <a:fontRef idx="minor">
            <a:schemeClr val="lt1"/>
          </a:fontRef>
        </p:style>
        <p:txBody>
          <a:bodyPr spcFirstLastPara="0" vert="horz" wrap="square" lIns="172241" tIns="172241" rIns="172241" bIns="172241" numCol="1" spcCol="1270" anchor="ctr" anchorCtr="0">
            <a:noAutofit/>
          </a:bodyPr>
          <a:lstStyle/>
          <a:p>
            <a:pPr lvl="0" algn="ctr" defTabSz="1555750">
              <a:lnSpc>
                <a:spcPct val="90000"/>
              </a:lnSpc>
              <a:spcBef>
                <a:spcPct val="0"/>
              </a:spcBef>
              <a:spcAft>
                <a:spcPct val="35000"/>
              </a:spcAft>
            </a:pPr>
            <a:r>
              <a:rPr lang="en-US" sz="2500" kern="1200" dirty="0"/>
              <a:t>50Hz, 60Hz, 87Hz and others</a:t>
            </a:r>
          </a:p>
        </p:txBody>
      </p:sp>
      <p:sp>
        <p:nvSpPr>
          <p:cNvPr id="20" name="Freeform 19"/>
          <p:cNvSpPr/>
          <p:nvPr/>
        </p:nvSpPr>
        <p:spPr>
          <a:xfrm>
            <a:off x="5079473" y="1600949"/>
            <a:ext cx="1887644" cy="1327825"/>
          </a:xfrm>
          <a:custGeom>
            <a:avLst/>
            <a:gdLst>
              <a:gd name="connsiteX0" fmla="*/ 0 w 1887644"/>
              <a:gd name="connsiteY0" fmla="*/ 132783 h 1327825"/>
              <a:gd name="connsiteX1" fmla="*/ 38891 w 1887644"/>
              <a:gd name="connsiteY1" fmla="*/ 38891 h 1327825"/>
              <a:gd name="connsiteX2" fmla="*/ 132783 w 1887644"/>
              <a:gd name="connsiteY2" fmla="*/ 0 h 1327825"/>
              <a:gd name="connsiteX3" fmla="*/ 1754861 w 1887644"/>
              <a:gd name="connsiteY3" fmla="*/ 0 h 1327825"/>
              <a:gd name="connsiteX4" fmla="*/ 1848753 w 1887644"/>
              <a:gd name="connsiteY4" fmla="*/ 38891 h 1327825"/>
              <a:gd name="connsiteX5" fmla="*/ 1887644 w 1887644"/>
              <a:gd name="connsiteY5" fmla="*/ 132783 h 1327825"/>
              <a:gd name="connsiteX6" fmla="*/ 1887644 w 1887644"/>
              <a:gd name="connsiteY6" fmla="*/ 1195042 h 1327825"/>
              <a:gd name="connsiteX7" fmla="*/ 1848753 w 1887644"/>
              <a:gd name="connsiteY7" fmla="*/ 1288934 h 1327825"/>
              <a:gd name="connsiteX8" fmla="*/ 1754861 w 1887644"/>
              <a:gd name="connsiteY8" fmla="*/ 1327825 h 1327825"/>
              <a:gd name="connsiteX9" fmla="*/ 132783 w 1887644"/>
              <a:gd name="connsiteY9" fmla="*/ 1327825 h 1327825"/>
              <a:gd name="connsiteX10" fmla="*/ 38891 w 1887644"/>
              <a:gd name="connsiteY10" fmla="*/ 1288934 h 1327825"/>
              <a:gd name="connsiteX11" fmla="*/ 0 w 1887644"/>
              <a:gd name="connsiteY11" fmla="*/ 1195042 h 1327825"/>
              <a:gd name="connsiteX12" fmla="*/ 0 w 1887644"/>
              <a:gd name="connsiteY12" fmla="*/ 132783 h 13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7644" h="1327825">
                <a:moveTo>
                  <a:pt x="0" y="132783"/>
                </a:moveTo>
                <a:cubicBezTo>
                  <a:pt x="0" y="97567"/>
                  <a:pt x="13990" y="63793"/>
                  <a:pt x="38891" y="38891"/>
                </a:cubicBezTo>
                <a:cubicBezTo>
                  <a:pt x="63793" y="13989"/>
                  <a:pt x="97567" y="0"/>
                  <a:pt x="132783" y="0"/>
                </a:cubicBezTo>
                <a:lnTo>
                  <a:pt x="1754861" y="0"/>
                </a:lnTo>
                <a:cubicBezTo>
                  <a:pt x="1790077" y="0"/>
                  <a:pt x="1823851" y="13990"/>
                  <a:pt x="1848753" y="38891"/>
                </a:cubicBezTo>
                <a:cubicBezTo>
                  <a:pt x="1873655" y="63793"/>
                  <a:pt x="1887644" y="97567"/>
                  <a:pt x="1887644" y="132783"/>
                </a:cubicBezTo>
                <a:lnTo>
                  <a:pt x="1887644" y="1195042"/>
                </a:lnTo>
                <a:cubicBezTo>
                  <a:pt x="1887644" y="1230258"/>
                  <a:pt x="1873654" y="1264032"/>
                  <a:pt x="1848753" y="1288934"/>
                </a:cubicBezTo>
                <a:cubicBezTo>
                  <a:pt x="1823851" y="1313836"/>
                  <a:pt x="1790077" y="1327825"/>
                  <a:pt x="1754861" y="1327825"/>
                </a:cubicBezTo>
                <a:lnTo>
                  <a:pt x="132783" y="1327825"/>
                </a:lnTo>
                <a:cubicBezTo>
                  <a:pt x="97567" y="1327825"/>
                  <a:pt x="63793" y="1313835"/>
                  <a:pt x="38891" y="1288934"/>
                </a:cubicBezTo>
                <a:cubicBezTo>
                  <a:pt x="13989" y="1264032"/>
                  <a:pt x="0" y="1230258"/>
                  <a:pt x="0" y="1195042"/>
                </a:cubicBezTo>
                <a:lnTo>
                  <a:pt x="0" y="132783"/>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111281" tIns="111281" rIns="111281" bIns="111281" numCol="1" spcCol="1270" anchor="ctr" anchorCtr="0">
            <a:noAutofit/>
          </a:bodyPr>
          <a:lstStyle/>
          <a:p>
            <a:pPr lvl="0" algn="ctr" defTabSz="844550">
              <a:lnSpc>
                <a:spcPct val="90000"/>
              </a:lnSpc>
              <a:spcBef>
                <a:spcPct val="0"/>
              </a:spcBef>
              <a:spcAft>
                <a:spcPct val="35000"/>
              </a:spcAft>
            </a:pPr>
            <a:r>
              <a:rPr lang="en-US" sz="1900" kern="1200" dirty="0"/>
              <a:t>Horizontal and Vertical Mounting Options</a:t>
            </a:r>
          </a:p>
        </p:txBody>
      </p:sp>
      <p:sp>
        <p:nvSpPr>
          <p:cNvPr id="21" name="Freeform 20"/>
          <p:cNvSpPr/>
          <p:nvPr/>
        </p:nvSpPr>
        <p:spPr>
          <a:xfrm>
            <a:off x="7046398" y="1600949"/>
            <a:ext cx="1887644" cy="1327825"/>
          </a:xfrm>
          <a:custGeom>
            <a:avLst/>
            <a:gdLst>
              <a:gd name="connsiteX0" fmla="*/ 0 w 1887644"/>
              <a:gd name="connsiteY0" fmla="*/ 132783 h 1327825"/>
              <a:gd name="connsiteX1" fmla="*/ 38891 w 1887644"/>
              <a:gd name="connsiteY1" fmla="*/ 38891 h 1327825"/>
              <a:gd name="connsiteX2" fmla="*/ 132783 w 1887644"/>
              <a:gd name="connsiteY2" fmla="*/ 0 h 1327825"/>
              <a:gd name="connsiteX3" fmla="*/ 1754861 w 1887644"/>
              <a:gd name="connsiteY3" fmla="*/ 0 h 1327825"/>
              <a:gd name="connsiteX4" fmla="*/ 1848753 w 1887644"/>
              <a:gd name="connsiteY4" fmla="*/ 38891 h 1327825"/>
              <a:gd name="connsiteX5" fmla="*/ 1887644 w 1887644"/>
              <a:gd name="connsiteY5" fmla="*/ 132783 h 1327825"/>
              <a:gd name="connsiteX6" fmla="*/ 1887644 w 1887644"/>
              <a:gd name="connsiteY6" fmla="*/ 1195042 h 1327825"/>
              <a:gd name="connsiteX7" fmla="*/ 1848753 w 1887644"/>
              <a:gd name="connsiteY7" fmla="*/ 1288934 h 1327825"/>
              <a:gd name="connsiteX8" fmla="*/ 1754861 w 1887644"/>
              <a:gd name="connsiteY8" fmla="*/ 1327825 h 1327825"/>
              <a:gd name="connsiteX9" fmla="*/ 132783 w 1887644"/>
              <a:gd name="connsiteY9" fmla="*/ 1327825 h 1327825"/>
              <a:gd name="connsiteX10" fmla="*/ 38891 w 1887644"/>
              <a:gd name="connsiteY10" fmla="*/ 1288934 h 1327825"/>
              <a:gd name="connsiteX11" fmla="*/ 0 w 1887644"/>
              <a:gd name="connsiteY11" fmla="*/ 1195042 h 1327825"/>
              <a:gd name="connsiteX12" fmla="*/ 0 w 1887644"/>
              <a:gd name="connsiteY12" fmla="*/ 132783 h 13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7644" h="1327825">
                <a:moveTo>
                  <a:pt x="0" y="132783"/>
                </a:moveTo>
                <a:cubicBezTo>
                  <a:pt x="0" y="97567"/>
                  <a:pt x="13990" y="63793"/>
                  <a:pt x="38891" y="38891"/>
                </a:cubicBezTo>
                <a:cubicBezTo>
                  <a:pt x="63793" y="13989"/>
                  <a:pt x="97567" y="0"/>
                  <a:pt x="132783" y="0"/>
                </a:cubicBezTo>
                <a:lnTo>
                  <a:pt x="1754861" y="0"/>
                </a:lnTo>
                <a:cubicBezTo>
                  <a:pt x="1790077" y="0"/>
                  <a:pt x="1823851" y="13990"/>
                  <a:pt x="1848753" y="38891"/>
                </a:cubicBezTo>
                <a:cubicBezTo>
                  <a:pt x="1873655" y="63793"/>
                  <a:pt x="1887644" y="97567"/>
                  <a:pt x="1887644" y="132783"/>
                </a:cubicBezTo>
                <a:lnTo>
                  <a:pt x="1887644" y="1195042"/>
                </a:lnTo>
                <a:cubicBezTo>
                  <a:pt x="1887644" y="1230258"/>
                  <a:pt x="1873654" y="1264032"/>
                  <a:pt x="1848753" y="1288934"/>
                </a:cubicBezTo>
                <a:cubicBezTo>
                  <a:pt x="1823851" y="1313836"/>
                  <a:pt x="1790077" y="1327825"/>
                  <a:pt x="1754861" y="1327825"/>
                </a:cubicBezTo>
                <a:lnTo>
                  <a:pt x="132783" y="1327825"/>
                </a:lnTo>
                <a:cubicBezTo>
                  <a:pt x="97567" y="1327825"/>
                  <a:pt x="63793" y="1313835"/>
                  <a:pt x="38891" y="1288934"/>
                </a:cubicBezTo>
                <a:cubicBezTo>
                  <a:pt x="13989" y="1264032"/>
                  <a:pt x="0" y="1230258"/>
                  <a:pt x="0" y="1195042"/>
                </a:cubicBezTo>
                <a:lnTo>
                  <a:pt x="0" y="132783"/>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111281" tIns="111281" rIns="111281" bIns="111281" numCol="1" spcCol="1270" anchor="ctr" anchorCtr="0">
            <a:noAutofit/>
          </a:bodyPr>
          <a:lstStyle/>
          <a:p>
            <a:pPr lvl="0" algn="ctr" defTabSz="844550">
              <a:lnSpc>
                <a:spcPct val="90000"/>
              </a:lnSpc>
              <a:spcBef>
                <a:spcPct val="0"/>
              </a:spcBef>
              <a:spcAft>
                <a:spcPct val="35000"/>
              </a:spcAft>
            </a:pPr>
            <a:r>
              <a:rPr lang="en-US" sz="1900" kern="1200" dirty="0"/>
              <a:t>90W </a:t>
            </a:r>
            <a:r>
              <a:rPr lang="en-US" sz="1900" kern="1200" dirty="0" err="1"/>
              <a:t>upto</a:t>
            </a:r>
            <a:r>
              <a:rPr lang="en-US" sz="1900" kern="1200" dirty="0"/>
              <a:t> 200kW</a:t>
            </a:r>
          </a:p>
        </p:txBody>
      </p:sp>
      <p:sp>
        <p:nvSpPr>
          <p:cNvPr id="22" name="Freeform 21"/>
          <p:cNvSpPr/>
          <p:nvPr/>
        </p:nvSpPr>
        <p:spPr>
          <a:xfrm>
            <a:off x="9013324" y="1600949"/>
            <a:ext cx="1887644" cy="1327825"/>
          </a:xfrm>
          <a:custGeom>
            <a:avLst/>
            <a:gdLst>
              <a:gd name="connsiteX0" fmla="*/ 0 w 1887644"/>
              <a:gd name="connsiteY0" fmla="*/ 132783 h 1327825"/>
              <a:gd name="connsiteX1" fmla="*/ 38891 w 1887644"/>
              <a:gd name="connsiteY1" fmla="*/ 38891 h 1327825"/>
              <a:gd name="connsiteX2" fmla="*/ 132783 w 1887644"/>
              <a:gd name="connsiteY2" fmla="*/ 0 h 1327825"/>
              <a:gd name="connsiteX3" fmla="*/ 1754861 w 1887644"/>
              <a:gd name="connsiteY3" fmla="*/ 0 h 1327825"/>
              <a:gd name="connsiteX4" fmla="*/ 1848753 w 1887644"/>
              <a:gd name="connsiteY4" fmla="*/ 38891 h 1327825"/>
              <a:gd name="connsiteX5" fmla="*/ 1887644 w 1887644"/>
              <a:gd name="connsiteY5" fmla="*/ 132783 h 1327825"/>
              <a:gd name="connsiteX6" fmla="*/ 1887644 w 1887644"/>
              <a:gd name="connsiteY6" fmla="*/ 1195042 h 1327825"/>
              <a:gd name="connsiteX7" fmla="*/ 1848753 w 1887644"/>
              <a:gd name="connsiteY7" fmla="*/ 1288934 h 1327825"/>
              <a:gd name="connsiteX8" fmla="*/ 1754861 w 1887644"/>
              <a:gd name="connsiteY8" fmla="*/ 1327825 h 1327825"/>
              <a:gd name="connsiteX9" fmla="*/ 132783 w 1887644"/>
              <a:gd name="connsiteY9" fmla="*/ 1327825 h 1327825"/>
              <a:gd name="connsiteX10" fmla="*/ 38891 w 1887644"/>
              <a:gd name="connsiteY10" fmla="*/ 1288934 h 1327825"/>
              <a:gd name="connsiteX11" fmla="*/ 0 w 1887644"/>
              <a:gd name="connsiteY11" fmla="*/ 1195042 h 1327825"/>
              <a:gd name="connsiteX12" fmla="*/ 0 w 1887644"/>
              <a:gd name="connsiteY12" fmla="*/ 132783 h 13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7644" h="1327825">
                <a:moveTo>
                  <a:pt x="0" y="132783"/>
                </a:moveTo>
                <a:cubicBezTo>
                  <a:pt x="0" y="97567"/>
                  <a:pt x="13990" y="63793"/>
                  <a:pt x="38891" y="38891"/>
                </a:cubicBezTo>
                <a:cubicBezTo>
                  <a:pt x="63793" y="13989"/>
                  <a:pt x="97567" y="0"/>
                  <a:pt x="132783" y="0"/>
                </a:cubicBezTo>
                <a:lnTo>
                  <a:pt x="1754861" y="0"/>
                </a:lnTo>
                <a:cubicBezTo>
                  <a:pt x="1790077" y="0"/>
                  <a:pt x="1823851" y="13990"/>
                  <a:pt x="1848753" y="38891"/>
                </a:cubicBezTo>
                <a:cubicBezTo>
                  <a:pt x="1873655" y="63793"/>
                  <a:pt x="1887644" y="97567"/>
                  <a:pt x="1887644" y="132783"/>
                </a:cubicBezTo>
                <a:lnTo>
                  <a:pt x="1887644" y="1195042"/>
                </a:lnTo>
                <a:cubicBezTo>
                  <a:pt x="1887644" y="1230258"/>
                  <a:pt x="1873654" y="1264032"/>
                  <a:pt x="1848753" y="1288934"/>
                </a:cubicBezTo>
                <a:cubicBezTo>
                  <a:pt x="1823851" y="1313836"/>
                  <a:pt x="1790077" y="1327825"/>
                  <a:pt x="1754861" y="1327825"/>
                </a:cubicBezTo>
                <a:lnTo>
                  <a:pt x="132783" y="1327825"/>
                </a:lnTo>
                <a:cubicBezTo>
                  <a:pt x="97567" y="1327825"/>
                  <a:pt x="63793" y="1313835"/>
                  <a:pt x="38891" y="1288934"/>
                </a:cubicBezTo>
                <a:cubicBezTo>
                  <a:pt x="13989" y="1264032"/>
                  <a:pt x="0" y="1230258"/>
                  <a:pt x="0" y="1195042"/>
                </a:cubicBezTo>
                <a:lnTo>
                  <a:pt x="0" y="132783"/>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111281" tIns="111281" rIns="111281" bIns="111281" numCol="1" spcCol="1270" anchor="ctr" anchorCtr="0">
            <a:noAutofit/>
          </a:bodyPr>
          <a:lstStyle/>
          <a:p>
            <a:pPr lvl="0" algn="ctr" defTabSz="844550">
              <a:lnSpc>
                <a:spcPct val="90000"/>
              </a:lnSpc>
              <a:spcBef>
                <a:spcPct val="0"/>
              </a:spcBef>
              <a:spcAft>
                <a:spcPct val="35000"/>
              </a:spcAft>
            </a:pPr>
            <a:r>
              <a:rPr lang="en-US" sz="1900" kern="1200" dirty="0"/>
              <a:t>Fully Customized for Special Applications</a:t>
            </a:r>
          </a:p>
        </p:txBody>
      </p:sp>
      <p:sp>
        <p:nvSpPr>
          <p:cNvPr id="8" name="Date Placeholder 7"/>
          <p:cNvSpPr>
            <a:spLocks noGrp="1"/>
          </p:cNvSpPr>
          <p:nvPr>
            <p:ph type="dt" sz="half" idx="10"/>
          </p:nvPr>
        </p:nvSpPr>
        <p:spPr/>
        <p:txBody>
          <a:bodyPr/>
          <a:lstStyle/>
          <a:p>
            <a:fld id="{C16792D2-2411-4837-8192-663C2B7A829E}" type="datetime1">
              <a:rPr lang="en-US" smtClean="0">
                <a:solidFill>
                  <a:schemeClr val="bg1"/>
                </a:solidFill>
              </a:rPr>
              <a:t>1/14/2020</a:t>
            </a:fld>
            <a:endParaRPr lang="en-US">
              <a:solidFill>
                <a:schemeClr val="bg1"/>
              </a:solidFill>
            </a:endParaRPr>
          </a:p>
        </p:txBody>
      </p:sp>
      <p:sp>
        <p:nvSpPr>
          <p:cNvPr id="9" name="Footer Placeholder 8"/>
          <p:cNvSpPr>
            <a:spLocks noGrp="1"/>
          </p:cNvSpPr>
          <p:nvPr>
            <p:ph type="ftr" sz="quarter" idx="11"/>
          </p:nvPr>
        </p:nvSpPr>
        <p:spPr/>
        <p:txBody>
          <a:bodyPr/>
          <a:lstStyle/>
          <a:p>
            <a:r>
              <a:rPr lang="en-US" smtClean="0">
                <a:solidFill>
                  <a:schemeClr val="bg1"/>
                </a:solidFill>
              </a:rPr>
              <a:t>www.ledl.in</a:t>
            </a:r>
            <a:endParaRPr lang="en-US">
              <a:solidFill>
                <a:schemeClr val="bg1"/>
              </a:solidFill>
            </a:endParaRPr>
          </a:p>
        </p:txBody>
      </p:sp>
      <p:grpSp>
        <p:nvGrpSpPr>
          <p:cNvPr id="10" name="Group 9"/>
          <p:cNvGrpSpPr/>
          <p:nvPr/>
        </p:nvGrpSpPr>
        <p:grpSpPr>
          <a:xfrm>
            <a:off x="11123612" y="228600"/>
            <a:ext cx="863436" cy="1079296"/>
            <a:chOff x="1370012" y="5029200"/>
            <a:chExt cx="1052740" cy="1315926"/>
          </a:xfrm>
        </p:grpSpPr>
        <p:sp>
          <p:nvSpPr>
            <p:cNvPr id="11" name="Rectangle 10"/>
            <p:cNvSpPr/>
            <p:nvPr/>
          </p:nvSpPr>
          <p:spPr>
            <a:xfrm>
              <a:off x="1370012" y="5029200"/>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bject 5"/>
            <p:cNvSpPr/>
            <p:nvPr/>
          </p:nvSpPr>
          <p:spPr>
            <a:xfrm>
              <a:off x="1560191" y="5158008"/>
              <a:ext cx="655684" cy="1017492"/>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rgbClr val="000066"/>
                </a:solidFill>
              </a:endParaRPr>
            </a:p>
          </p:txBody>
        </p:sp>
      </p:grpSp>
      <p:sp>
        <p:nvSpPr>
          <p:cNvPr id="13" name="Slide Number Placeholder 12"/>
          <p:cNvSpPr>
            <a:spLocks noGrp="1"/>
          </p:cNvSpPr>
          <p:nvPr>
            <p:ph type="sldNum" sz="quarter" idx="12"/>
          </p:nvPr>
        </p:nvSpPr>
        <p:spPr/>
        <p:txBody>
          <a:bodyPr/>
          <a:lstStyle/>
          <a:p>
            <a:fld id="{B6F15528-21DE-4FAA-801E-634DDDAF4B2B}" type="slidenum">
              <a:rPr lang="en-US" smtClean="0">
                <a:solidFill>
                  <a:schemeClr val="bg1"/>
                </a:solidFill>
              </a:rPr>
              <a:pPr/>
              <a:t>51</a:t>
            </a:fld>
            <a:endParaRPr lang="en-US">
              <a:solidFill>
                <a:schemeClr val="bg1"/>
              </a:solidFill>
            </a:endParaRPr>
          </a:p>
        </p:txBody>
      </p:sp>
    </p:spTree>
    <p:extLst>
      <p:ext uri="{BB962C8B-B14F-4D97-AF65-F5344CB8AC3E}">
        <p14:creationId xmlns:p14="http://schemas.microsoft.com/office/powerpoint/2010/main" val="364097087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17">
            <a:extLst>
              <a:ext uri="{FF2B5EF4-FFF2-40B4-BE49-F238E27FC236}">
                <a16:creationId xmlns:a16="http://schemas.microsoft.com/office/drawing/2014/main" id="{E6973F6B-6684-48AA-8081-8D643E01A029}"/>
              </a:ext>
            </a:extLst>
          </p:cNvPr>
          <p:cNvSpPr txBox="1">
            <a:spLocks noGrp="1"/>
          </p:cNvSpPr>
          <p:nvPr>
            <p:ph type="title"/>
          </p:nvPr>
        </p:nvSpPr>
        <p:spPr>
          <a:xfrm>
            <a:off x="714401" y="503839"/>
            <a:ext cx="9036659" cy="689932"/>
          </a:xfrm>
          <a:prstGeom prst="rect">
            <a:avLst/>
          </a:prstGeom>
        </p:spPr>
        <p:txBody>
          <a:bodyPr vert="horz" wrap="square" lIns="0" tIns="12700" rIns="0" bIns="0" rtlCol="0">
            <a:spAutoFit/>
          </a:bodyPr>
          <a:lstStyle/>
          <a:p>
            <a:pPr marL="12700" algn="l">
              <a:lnSpc>
                <a:spcPct val="100000"/>
              </a:lnSpc>
              <a:spcBef>
                <a:spcPts val="100"/>
              </a:spcBef>
            </a:pPr>
            <a:r>
              <a:rPr lang="en-IN" spc="110" dirty="0">
                <a:solidFill>
                  <a:schemeClr val="bg1"/>
                </a:solidFill>
                <a:latin typeface="Calibri bold" pitchFamily="34" charset="0"/>
                <a:cs typeface="Calibri bold" pitchFamily="34" charset="0"/>
              </a:rPr>
              <a:t>LEDL : Our Capability</a:t>
            </a:r>
            <a:endParaRPr spc="150" dirty="0">
              <a:solidFill>
                <a:schemeClr val="bg1"/>
              </a:solidFill>
              <a:latin typeface="Calibri bold" pitchFamily="34" charset="0"/>
              <a:cs typeface="Calibri bold" pitchFamily="34" charset="0"/>
            </a:endParaRPr>
          </a:p>
        </p:txBody>
      </p:sp>
      <p:sp>
        <p:nvSpPr>
          <p:cNvPr id="9" name="Rectangle 8">
            <a:extLst>
              <a:ext uri="{FF2B5EF4-FFF2-40B4-BE49-F238E27FC236}">
                <a16:creationId xmlns:a16="http://schemas.microsoft.com/office/drawing/2014/main" id="{09B9E390-9055-408F-9B1E-6DD6A9B1DAE8}"/>
              </a:ext>
            </a:extLst>
          </p:cNvPr>
          <p:cNvSpPr/>
          <p:nvPr/>
        </p:nvSpPr>
        <p:spPr>
          <a:xfrm>
            <a:off x="608012" y="1191158"/>
            <a:ext cx="11295476" cy="3647152"/>
          </a:xfrm>
          <a:prstGeom prst="rect">
            <a:avLst/>
          </a:prstGeom>
        </p:spPr>
        <p:txBody>
          <a:bodyPr wrap="square">
            <a:spAutoFit/>
          </a:bodyPr>
          <a:lstStyle/>
          <a:p>
            <a:pPr algn="just">
              <a:lnSpc>
                <a:spcPct val="150000"/>
              </a:lnSpc>
              <a:buClr>
                <a:srgbClr val="0000CC"/>
              </a:buClr>
            </a:pPr>
            <a:r>
              <a:rPr lang="en-US" sz="2200" b="1" dirty="0">
                <a:solidFill>
                  <a:schemeClr val="bg1"/>
                </a:solidFill>
                <a:latin typeface="Calibri Light" pitchFamily="34" charset="0"/>
                <a:cs typeface="Calibri Light" pitchFamily="34" charset="0"/>
              </a:rPr>
              <a:t>Motors Meeting NEMA Standards</a:t>
            </a:r>
          </a:p>
          <a:p>
            <a:pPr marL="342900" indent="-342900" algn="just">
              <a:lnSpc>
                <a:spcPct val="150000"/>
              </a:lnSpc>
              <a:buClr>
                <a:schemeClr val="bg1"/>
              </a:buClr>
              <a:buFont typeface="Wingdings" pitchFamily="2" charset="2"/>
              <a:buChar char="v"/>
            </a:pPr>
            <a:r>
              <a:rPr lang="en-US" sz="2200" b="1" dirty="0">
                <a:solidFill>
                  <a:schemeClr val="bg1"/>
                </a:solidFill>
                <a:latin typeface="Calibri Light" pitchFamily="34" charset="0"/>
                <a:cs typeface="Calibri Light" pitchFamily="34" charset="0"/>
              </a:rPr>
              <a:t>NEMA motors for the North American market Low-voltage motors are manufactured to the NEMA standard for compliance with the local specifications of the NAFTA markets (USA, Canada and Mexico). </a:t>
            </a:r>
          </a:p>
          <a:p>
            <a:pPr marL="342900" indent="-342900" algn="just">
              <a:lnSpc>
                <a:spcPct val="150000"/>
              </a:lnSpc>
              <a:buClr>
                <a:schemeClr val="bg1"/>
              </a:buClr>
              <a:buFont typeface="Wingdings" pitchFamily="2" charset="2"/>
              <a:buChar char="v"/>
            </a:pPr>
            <a:r>
              <a:rPr lang="en-US" sz="2200" b="1" dirty="0">
                <a:solidFill>
                  <a:schemeClr val="bg1"/>
                </a:solidFill>
                <a:latin typeface="Calibri Light" pitchFamily="34" charset="0"/>
                <a:cs typeface="Calibri Light" pitchFamily="34" charset="0"/>
              </a:rPr>
              <a:t>This includes motors designed in accordance with the US act, EPACT (specified minimum efficiency levels), as well as motors with NEMA premium efficiency levels. The NEMA motor series provide the highest operating reliability for maximum service life</a:t>
            </a:r>
            <a:endParaRPr lang="en-IN" sz="2200" b="1" dirty="0">
              <a:solidFill>
                <a:schemeClr val="bg1"/>
              </a:solidFill>
              <a:latin typeface="Calibri Light" pitchFamily="34" charset="0"/>
              <a:cs typeface="Calibri Light" pitchFamily="34" charset="0"/>
            </a:endParaRPr>
          </a:p>
        </p:txBody>
      </p:sp>
      <p:sp>
        <p:nvSpPr>
          <p:cNvPr id="6" name="Date Placeholder 5"/>
          <p:cNvSpPr>
            <a:spLocks noGrp="1"/>
          </p:cNvSpPr>
          <p:nvPr>
            <p:ph type="dt" sz="half" idx="10"/>
          </p:nvPr>
        </p:nvSpPr>
        <p:spPr/>
        <p:txBody>
          <a:bodyPr/>
          <a:lstStyle/>
          <a:p>
            <a:fld id="{83E03924-C551-41A6-9C95-0553985D4AA7}" type="datetime1">
              <a:rPr lang="en-US" smtClean="0">
                <a:solidFill>
                  <a:schemeClr val="bg1"/>
                </a:solidFill>
              </a:rPr>
              <a:t>1/14/2020</a:t>
            </a:fld>
            <a:endParaRPr lang="en-US">
              <a:solidFill>
                <a:schemeClr val="bg1"/>
              </a:solidFill>
            </a:endParaRPr>
          </a:p>
        </p:txBody>
      </p:sp>
      <p:sp>
        <p:nvSpPr>
          <p:cNvPr id="10" name="Footer Placeholder 9"/>
          <p:cNvSpPr>
            <a:spLocks noGrp="1"/>
          </p:cNvSpPr>
          <p:nvPr>
            <p:ph type="ftr" sz="quarter" idx="11"/>
          </p:nvPr>
        </p:nvSpPr>
        <p:spPr/>
        <p:txBody>
          <a:bodyPr/>
          <a:lstStyle/>
          <a:p>
            <a:r>
              <a:rPr lang="en-US" smtClean="0">
                <a:solidFill>
                  <a:schemeClr val="bg1"/>
                </a:solidFill>
              </a:rPr>
              <a:t>www.ledl.in</a:t>
            </a:r>
            <a:endParaRPr lang="en-US" dirty="0">
              <a:solidFill>
                <a:schemeClr val="bg1"/>
              </a:solidFill>
            </a:endParaRPr>
          </a:p>
        </p:txBody>
      </p:sp>
      <p:grpSp>
        <p:nvGrpSpPr>
          <p:cNvPr id="11" name="Group 10"/>
          <p:cNvGrpSpPr/>
          <p:nvPr/>
        </p:nvGrpSpPr>
        <p:grpSpPr>
          <a:xfrm>
            <a:off x="11123612" y="228600"/>
            <a:ext cx="863436" cy="1079296"/>
            <a:chOff x="1370012" y="5029200"/>
            <a:chExt cx="1052740" cy="1315926"/>
          </a:xfrm>
        </p:grpSpPr>
        <p:sp>
          <p:nvSpPr>
            <p:cNvPr id="12" name="Rectangle 11"/>
            <p:cNvSpPr/>
            <p:nvPr/>
          </p:nvSpPr>
          <p:spPr>
            <a:xfrm>
              <a:off x="1370012" y="5029200"/>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bject 5"/>
            <p:cNvSpPr/>
            <p:nvPr/>
          </p:nvSpPr>
          <p:spPr>
            <a:xfrm>
              <a:off x="1560191" y="5158008"/>
              <a:ext cx="655684" cy="1017492"/>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rgbClr val="000066"/>
                </a:solidFill>
              </a:endParaRPr>
            </a:p>
          </p:txBody>
        </p:sp>
      </p:grpSp>
      <p:sp>
        <p:nvSpPr>
          <p:cNvPr id="14" name="Slide Number Placeholder 13"/>
          <p:cNvSpPr>
            <a:spLocks noGrp="1"/>
          </p:cNvSpPr>
          <p:nvPr>
            <p:ph type="sldNum" sz="quarter" idx="12"/>
          </p:nvPr>
        </p:nvSpPr>
        <p:spPr/>
        <p:txBody>
          <a:bodyPr/>
          <a:lstStyle/>
          <a:p>
            <a:fld id="{B6F15528-21DE-4FAA-801E-634DDDAF4B2B}" type="slidenum">
              <a:rPr lang="en-US" smtClean="0">
                <a:solidFill>
                  <a:schemeClr val="bg1"/>
                </a:solidFill>
              </a:rPr>
              <a:pPr/>
              <a:t>52</a:t>
            </a:fld>
            <a:endParaRPr lang="en-US">
              <a:solidFill>
                <a:schemeClr val="bg1"/>
              </a:solidFill>
            </a:endParaRPr>
          </a:p>
        </p:txBody>
      </p:sp>
    </p:spTree>
    <p:extLst>
      <p:ext uri="{BB962C8B-B14F-4D97-AF65-F5344CB8AC3E}">
        <p14:creationId xmlns:p14="http://schemas.microsoft.com/office/powerpoint/2010/main" val="42804749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17">
            <a:extLst>
              <a:ext uri="{FF2B5EF4-FFF2-40B4-BE49-F238E27FC236}">
                <a16:creationId xmlns:a16="http://schemas.microsoft.com/office/drawing/2014/main" id="{E6973F6B-6684-48AA-8081-8D643E01A029}"/>
              </a:ext>
            </a:extLst>
          </p:cNvPr>
          <p:cNvSpPr txBox="1">
            <a:spLocks noGrp="1"/>
          </p:cNvSpPr>
          <p:nvPr>
            <p:ph type="title"/>
          </p:nvPr>
        </p:nvSpPr>
        <p:spPr>
          <a:xfrm>
            <a:off x="714401" y="404319"/>
            <a:ext cx="9036659" cy="689932"/>
          </a:xfrm>
          <a:prstGeom prst="rect">
            <a:avLst/>
          </a:prstGeom>
        </p:spPr>
        <p:txBody>
          <a:bodyPr vert="horz" wrap="square" lIns="0" tIns="12700" rIns="0" bIns="0" rtlCol="0">
            <a:spAutoFit/>
          </a:bodyPr>
          <a:lstStyle/>
          <a:p>
            <a:pPr marL="12700" algn="l">
              <a:lnSpc>
                <a:spcPct val="100000"/>
              </a:lnSpc>
              <a:spcBef>
                <a:spcPts val="100"/>
              </a:spcBef>
            </a:pPr>
            <a:r>
              <a:rPr lang="en-IN" spc="110" dirty="0">
                <a:solidFill>
                  <a:schemeClr val="bg1"/>
                </a:solidFill>
                <a:latin typeface="Calibri bold" pitchFamily="34" charset="0"/>
                <a:cs typeface="Calibri bold" pitchFamily="34" charset="0"/>
              </a:rPr>
              <a:t>LEDL : Our Capability</a:t>
            </a:r>
            <a:endParaRPr spc="150" dirty="0">
              <a:solidFill>
                <a:schemeClr val="bg1"/>
              </a:solidFill>
              <a:latin typeface="Calibri bold" pitchFamily="34" charset="0"/>
              <a:cs typeface="Calibri bold" pitchFamily="34" charset="0"/>
            </a:endParaRPr>
          </a:p>
        </p:txBody>
      </p:sp>
      <p:sp>
        <p:nvSpPr>
          <p:cNvPr id="6" name="Rectangle 5">
            <a:extLst>
              <a:ext uri="{FF2B5EF4-FFF2-40B4-BE49-F238E27FC236}">
                <a16:creationId xmlns:a16="http://schemas.microsoft.com/office/drawing/2014/main" id="{6B48E5AC-E436-42D7-899A-EA9A16A1D342}"/>
              </a:ext>
            </a:extLst>
          </p:cNvPr>
          <p:cNvSpPr/>
          <p:nvPr/>
        </p:nvSpPr>
        <p:spPr>
          <a:xfrm>
            <a:off x="760412" y="1191159"/>
            <a:ext cx="11143076" cy="4154984"/>
          </a:xfrm>
          <a:prstGeom prst="rect">
            <a:avLst/>
          </a:prstGeom>
        </p:spPr>
        <p:txBody>
          <a:bodyPr wrap="square">
            <a:spAutoFit/>
          </a:bodyPr>
          <a:lstStyle/>
          <a:p>
            <a:pPr marL="342900" indent="-342900" algn="just">
              <a:lnSpc>
                <a:spcPct val="150000"/>
              </a:lnSpc>
              <a:buClr>
                <a:schemeClr val="bg1"/>
              </a:buClr>
              <a:buFont typeface="Wingdings" pitchFamily="2" charset="2"/>
              <a:buChar char="v"/>
            </a:pPr>
            <a:r>
              <a:rPr lang="en-US" sz="2200" b="1" dirty="0">
                <a:solidFill>
                  <a:schemeClr val="bg1"/>
                </a:solidFill>
                <a:latin typeface="Calibri Light" pitchFamily="34" charset="0"/>
                <a:cs typeface="Calibri Light" pitchFamily="34" charset="0"/>
              </a:rPr>
              <a:t>Execution standard: IEC60034-30 and NEMA MG1</a:t>
            </a:r>
          </a:p>
          <a:p>
            <a:pPr marL="342900" indent="-342900" algn="just">
              <a:lnSpc>
                <a:spcPct val="150000"/>
              </a:lnSpc>
              <a:buClr>
                <a:schemeClr val="bg1"/>
              </a:buClr>
              <a:buFont typeface="Wingdings" pitchFamily="2" charset="2"/>
              <a:buChar char="v"/>
            </a:pPr>
            <a:r>
              <a:rPr lang="en-US" sz="2200" b="1" dirty="0">
                <a:solidFill>
                  <a:schemeClr val="bg1"/>
                </a:solidFill>
                <a:latin typeface="Calibri Light" pitchFamily="34" charset="0"/>
                <a:cs typeface="Calibri Light" pitchFamily="34" charset="0"/>
              </a:rPr>
              <a:t>Energy efficiency grade: IE, IE4, </a:t>
            </a:r>
            <a:r>
              <a:rPr lang="en-US" sz="2200" b="1" dirty="0" err="1">
                <a:solidFill>
                  <a:schemeClr val="bg1"/>
                </a:solidFill>
                <a:latin typeface="Calibri Light" pitchFamily="34" charset="0"/>
                <a:cs typeface="Calibri Light" pitchFamily="34" charset="0"/>
              </a:rPr>
              <a:t>Upto</a:t>
            </a:r>
            <a:r>
              <a:rPr lang="en-US" sz="2200" b="1" dirty="0">
                <a:solidFill>
                  <a:schemeClr val="bg1"/>
                </a:solidFill>
                <a:latin typeface="Calibri Light" pitchFamily="34" charset="0"/>
                <a:cs typeface="Calibri Light" pitchFamily="34" charset="0"/>
              </a:rPr>
              <a:t> IE6</a:t>
            </a:r>
          </a:p>
          <a:p>
            <a:pPr marL="342900" indent="-342900" algn="just">
              <a:lnSpc>
                <a:spcPct val="150000"/>
              </a:lnSpc>
              <a:buClr>
                <a:schemeClr val="bg1"/>
              </a:buClr>
              <a:buFont typeface="Wingdings" pitchFamily="2" charset="2"/>
              <a:buChar char="v"/>
            </a:pPr>
            <a:r>
              <a:rPr lang="en-US" sz="2200" b="1" dirty="0">
                <a:solidFill>
                  <a:schemeClr val="bg1"/>
                </a:solidFill>
                <a:latin typeface="Calibri Light" pitchFamily="34" charset="0"/>
                <a:cs typeface="Calibri Light" pitchFamily="34" charset="0"/>
              </a:rPr>
              <a:t>Frame size: H80 to H355   </a:t>
            </a:r>
          </a:p>
          <a:p>
            <a:pPr marL="342900" indent="-342900" algn="just">
              <a:lnSpc>
                <a:spcPct val="150000"/>
              </a:lnSpc>
              <a:buClr>
                <a:schemeClr val="bg1"/>
              </a:buClr>
              <a:buFont typeface="Wingdings" pitchFamily="2" charset="2"/>
              <a:buChar char="v"/>
            </a:pPr>
            <a:r>
              <a:rPr lang="en-US" sz="2200" b="1" dirty="0">
                <a:solidFill>
                  <a:schemeClr val="bg1"/>
                </a:solidFill>
                <a:latin typeface="Calibri Light" pitchFamily="34" charset="0"/>
                <a:cs typeface="Calibri Light" pitchFamily="34" charset="0"/>
              </a:rPr>
              <a:t>Pole: 2P/4P/6P and 8 Pole on Request</a:t>
            </a:r>
          </a:p>
          <a:p>
            <a:pPr marL="342900" indent="-342900" algn="just">
              <a:lnSpc>
                <a:spcPct val="150000"/>
              </a:lnSpc>
              <a:buClr>
                <a:schemeClr val="bg1"/>
              </a:buClr>
              <a:buFont typeface="Wingdings" pitchFamily="2" charset="2"/>
              <a:buChar char="v"/>
            </a:pPr>
            <a:r>
              <a:rPr lang="en-US" sz="2200" b="1" dirty="0">
                <a:solidFill>
                  <a:schemeClr val="bg1"/>
                </a:solidFill>
                <a:latin typeface="Calibri Light" pitchFamily="34" charset="0"/>
                <a:cs typeface="Calibri Light" pitchFamily="34" charset="0"/>
              </a:rPr>
              <a:t>Rated power: 0.75kW </a:t>
            </a:r>
            <a:r>
              <a:rPr lang="en-US" sz="2200" b="1" dirty="0" err="1">
                <a:solidFill>
                  <a:schemeClr val="bg1"/>
                </a:solidFill>
                <a:latin typeface="Calibri Light" pitchFamily="34" charset="0"/>
                <a:cs typeface="Calibri Light" pitchFamily="34" charset="0"/>
              </a:rPr>
              <a:t>upto</a:t>
            </a:r>
            <a:r>
              <a:rPr lang="en-US" sz="2200" b="1" dirty="0">
                <a:solidFill>
                  <a:schemeClr val="bg1"/>
                </a:solidFill>
                <a:latin typeface="Calibri Light" pitchFamily="34" charset="0"/>
                <a:cs typeface="Calibri Light" pitchFamily="34" charset="0"/>
              </a:rPr>
              <a:t> 355kW</a:t>
            </a:r>
          </a:p>
          <a:p>
            <a:pPr marL="342900" indent="-342900" algn="just">
              <a:lnSpc>
                <a:spcPct val="150000"/>
              </a:lnSpc>
              <a:buClr>
                <a:schemeClr val="bg1"/>
              </a:buClr>
              <a:buFont typeface="Wingdings" pitchFamily="2" charset="2"/>
              <a:buChar char="v"/>
            </a:pPr>
            <a:r>
              <a:rPr lang="en-US" sz="2200" b="1" dirty="0">
                <a:solidFill>
                  <a:schemeClr val="bg1"/>
                </a:solidFill>
                <a:latin typeface="Calibri Light" pitchFamily="34" charset="0"/>
                <a:cs typeface="Calibri Light" pitchFamily="34" charset="0"/>
              </a:rPr>
              <a:t>Voltage: 380V, 400V, 415V</a:t>
            </a:r>
          </a:p>
          <a:p>
            <a:pPr marL="342900" indent="-342900" algn="just">
              <a:lnSpc>
                <a:spcPct val="150000"/>
              </a:lnSpc>
              <a:buClr>
                <a:schemeClr val="bg1"/>
              </a:buClr>
              <a:buFont typeface="Wingdings" pitchFamily="2" charset="2"/>
              <a:buChar char="v"/>
            </a:pPr>
            <a:r>
              <a:rPr lang="en-US" sz="2200" b="1" dirty="0">
                <a:solidFill>
                  <a:schemeClr val="bg1"/>
                </a:solidFill>
                <a:latin typeface="Calibri Light" pitchFamily="34" charset="0"/>
                <a:cs typeface="Calibri Light" pitchFamily="34" charset="0"/>
              </a:rPr>
              <a:t>Frequency: 50Hz, 60Hz</a:t>
            </a:r>
          </a:p>
          <a:p>
            <a:pPr marL="342900" indent="-342900" algn="just">
              <a:lnSpc>
                <a:spcPct val="150000"/>
              </a:lnSpc>
              <a:buClr>
                <a:schemeClr val="bg1"/>
              </a:buClr>
              <a:buFont typeface="Wingdings" pitchFamily="2" charset="2"/>
              <a:buChar char="v"/>
            </a:pPr>
            <a:r>
              <a:rPr lang="en-US" sz="2200" b="1" dirty="0">
                <a:solidFill>
                  <a:schemeClr val="bg1"/>
                </a:solidFill>
                <a:latin typeface="Calibri Light" pitchFamily="34" charset="0"/>
                <a:cs typeface="Calibri Light" pitchFamily="34" charset="0"/>
              </a:rPr>
              <a:t>Operation mode: S1 (Other operating cycles available upon request)</a:t>
            </a:r>
          </a:p>
        </p:txBody>
      </p:sp>
      <p:sp>
        <p:nvSpPr>
          <p:cNvPr id="9" name="Date Placeholder 8"/>
          <p:cNvSpPr>
            <a:spLocks noGrp="1"/>
          </p:cNvSpPr>
          <p:nvPr>
            <p:ph type="dt" sz="half" idx="10"/>
          </p:nvPr>
        </p:nvSpPr>
        <p:spPr/>
        <p:txBody>
          <a:bodyPr/>
          <a:lstStyle/>
          <a:p>
            <a:fld id="{F0566172-B3D0-41C6-955B-D72E061D4C4E}" type="datetime1">
              <a:rPr lang="en-US" smtClean="0">
                <a:solidFill>
                  <a:schemeClr val="bg1"/>
                </a:solidFill>
              </a:rPr>
              <a:t>1/14/2020</a:t>
            </a:fld>
            <a:endParaRPr lang="en-US">
              <a:solidFill>
                <a:schemeClr val="bg1"/>
              </a:solidFill>
            </a:endParaRPr>
          </a:p>
        </p:txBody>
      </p:sp>
      <p:sp>
        <p:nvSpPr>
          <p:cNvPr id="10" name="Footer Placeholder 9"/>
          <p:cNvSpPr>
            <a:spLocks noGrp="1"/>
          </p:cNvSpPr>
          <p:nvPr>
            <p:ph type="ftr" sz="quarter" idx="11"/>
          </p:nvPr>
        </p:nvSpPr>
        <p:spPr/>
        <p:txBody>
          <a:bodyPr/>
          <a:lstStyle/>
          <a:p>
            <a:r>
              <a:rPr lang="en-US" smtClean="0">
                <a:solidFill>
                  <a:schemeClr val="bg1"/>
                </a:solidFill>
              </a:rPr>
              <a:t>www.ledl.in</a:t>
            </a:r>
            <a:endParaRPr lang="en-US">
              <a:solidFill>
                <a:schemeClr val="bg1"/>
              </a:solidFill>
            </a:endParaRPr>
          </a:p>
        </p:txBody>
      </p:sp>
      <p:grpSp>
        <p:nvGrpSpPr>
          <p:cNvPr id="11" name="Group 10"/>
          <p:cNvGrpSpPr/>
          <p:nvPr/>
        </p:nvGrpSpPr>
        <p:grpSpPr>
          <a:xfrm>
            <a:off x="11123612" y="228600"/>
            <a:ext cx="863436" cy="1079296"/>
            <a:chOff x="1370012" y="5029200"/>
            <a:chExt cx="1052740" cy="1315926"/>
          </a:xfrm>
        </p:grpSpPr>
        <p:sp>
          <p:nvSpPr>
            <p:cNvPr id="12" name="Rectangle 11"/>
            <p:cNvSpPr/>
            <p:nvPr/>
          </p:nvSpPr>
          <p:spPr>
            <a:xfrm>
              <a:off x="1370012" y="5029200"/>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bject 5"/>
            <p:cNvSpPr/>
            <p:nvPr/>
          </p:nvSpPr>
          <p:spPr>
            <a:xfrm>
              <a:off x="1560191" y="5158008"/>
              <a:ext cx="655684" cy="1017492"/>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rgbClr val="000066"/>
                </a:solidFill>
              </a:endParaRPr>
            </a:p>
          </p:txBody>
        </p:sp>
      </p:grpSp>
      <p:sp>
        <p:nvSpPr>
          <p:cNvPr id="14" name="Slide Number Placeholder 13"/>
          <p:cNvSpPr>
            <a:spLocks noGrp="1"/>
          </p:cNvSpPr>
          <p:nvPr>
            <p:ph type="sldNum" sz="quarter" idx="12"/>
          </p:nvPr>
        </p:nvSpPr>
        <p:spPr/>
        <p:txBody>
          <a:bodyPr/>
          <a:lstStyle/>
          <a:p>
            <a:fld id="{B6F15528-21DE-4FAA-801E-634DDDAF4B2B}" type="slidenum">
              <a:rPr lang="en-US" smtClean="0">
                <a:solidFill>
                  <a:schemeClr val="bg1"/>
                </a:solidFill>
              </a:rPr>
              <a:pPr/>
              <a:t>53</a:t>
            </a:fld>
            <a:endParaRPr lang="en-US">
              <a:solidFill>
                <a:schemeClr val="bg1"/>
              </a:solidFill>
            </a:endParaRPr>
          </a:p>
        </p:txBody>
      </p:sp>
    </p:spTree>
    <p:extLst>
      <p:ext uri="{BB962C8B-B14F-4D97-AF65-F5344CB8AC3E}">
        <p14:creationId xmlns:p14="http://schemas.microsoft.com/office/powerpoint/2010/main" val="9713593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17">
            <a:extLst>
              <a:ext uri="{FF2B5EF4-FFF2-40B4-BE49-F238E27FC236}">
                <a16:creationId xmlns:a16="http://schemas.microsoft.com/office/drawing/2014/main" id="{E6973F6B-6684-48AA-8081-8D643E01A029}"/>
              </a:ext>
            </a:extLst>
          </p:cNvPr>
          <p:cNvSpPr txBox="1">
            <a:spLocks noGrp="1"/>
          </p:cNvSpPr>
          <p:nvPr>
            <p:ph type="title"/>
          </p:nvPr>
        </p:nvSpPr>
        <p:spPr>
          <a:xfrm>
            <a:off x="714401" y="404319"/>
            <a:ext cx="9036659" cy="689932"/>
          </a:xfrm>
          <a:prstGeom prst="rect">
            <a:avLst/>
          </a:prstGeom>
        </p:spPr>
        <p:txBody>
          <a:bodyPr vert="horz" wrap="square" lIns="0" tIns="12700" rIns="0" bIns="0" rtlCol="0">
            <a:spAutoFit/>
          </a:bodyPr>
          <a:lstStyle/>
          <a:p>
            <a:pPr marL="12700" algn="l">
              <a:lnSpc>
                <a:spcPct val="100000"/>
              </a:lnSpc>
              <a:spcBef>
                <a:spcPts val="100"/>
              </a:spcBef>
            </a:pPr>
            <a:r>
              <a:rPr lang="en-IN" spc="110" dirty="0">
                <a:solidFill>
                  <a:schemeClr val="bg1"/>
                </a:solidFill>
                <a:latin typeface="Calibri bold" pitchFamily="34" charset="0"/>
                <a:cs typeface="Calibri bold" pitchFamily="34" charset="0"/>
              </a:rPr>
              <a:t>LEDL : Our Capability</a:t>
            </a:r>
            <a:endParaRPr spc="150" dirty="0">
              <a:solidFill>
                <a:schemeClr val="bg1"/>
              </a:solidFill>
              <a:latin typeface="Calibri bold" pitchFamily="34" charset="0"/>
              <a:cs typeface="Calibri bold" pitchFamily="34" charset="0"/>
            </a:endParaRPr>
          </a:p>
        </p:txBody>
      </p:sp>
      <p:sp>
        <p:nvSpPr>
          <p:cNvPr id="6" name="Rectangle 5">
            <a:extLst>
              <a:ext uri="{FF2B5EF4-FFF2-40B4-BE49-F238E27FC236}">
                <a16:creationId xmlns:a16="http://schemas.microsoft.com/office/drawing/2014/main" id="{F8B39256-CB14-43DB-8792-6D58C7975FD2}"/>
              </a:ext>
            </a:extLst>
          </p:cNvPr>
          <p:cNvSpPr/>
          <p:nvPr/>
        </p:nvSpPr>
        <p:spPr>
          <a:xfrm>
            <a:off x="760412" y="1191158"/>
            <a:ext cx="11143076" cy="3647152"/>
          </a:xfrm>
          <a:prstGeom prst="rect">
            <a:avLst/>
          </a:prstGeom>
        </p:spPr>
        <p:txBody>
          <a:bodyPr wrap="square">
            <a:spAutoFit/>
          </a:bodyPr>
          <a:lstStyle/>
          <a:p>
            <a:pPr marL="342900" indent="-342900" algn="just">
              <a:lnSpc>
                <a:spcPct val="150000"/>
              </a:lnSpc>
              <a:buClr>
                <a:schemeClr val="bg1"/>
              </a:buClr>
              <a:buFont typeface="Wingdings" pitchFamily="2" charset="2"/>
              <a:buChar char="v"/>
            </a:pPr>
            <a:r>
              <a:rPr lang="en-US" sz="2200" b="1" dirty="0">
                <a:solidFill>
                  <a:schemeClr val="bg1"/>
                </a:solidFill>
                <a:latin typeface="Calibri Light" pitchFamily="34" charset="0"/>
                <a:cs typeface="Calibri Light" pitchFamily="34" charset="0"/>
              </a:rPr>
              <a:t>Enclosed protect class: IP55 (Other enclosures available upon request)</a:t>
            </a:r>
          </a:p>
          <a:p>
            <a:pPr marL="342900" indent="-342900" algn="just">
              <a:lnSpc>
                <a:spcPct val="150000"/>
              </a:lnSpc>
              <a:buClr>
                <a:schemeClr val="bg1"/>
              </a:buClr>
              <a:buFont typeface="Wingdings" pitchFamily="2" charset="2"/>
              <a:buChar char="v"/>
            </a:pPr>
            <a:r>
              <a:rPr lang="en-US" sz="2200" b="1" dirty="0">
                <a:solidFill>
                  <a:schemeClr val="bg1"/>
                </a:solidFill>
                <a:latin typeface="Calibri Light" pitchFamily="34" charset="0"/>
                <a:cs typeface="Calibri Light" pitchFamily="34" charset="0"/>
              </a:rPr>
              <a:t>Insulation class: F (temperature rise is examined at 80K)</a:t>
            </a:r>
          </a:p>
          <a:p>
            <a:pPr marL="342900" indent="-342900" algn="just">
              <a:lnSpc>
                <a:spcPct val="150000"/>
              </a:lnSpc>
              <a:buClr>
                <a:schemeClr val="bg1"/>
              </a:buClr>
              <a:buFont typeface="Wingdings" pitchFamily="2" charset="2"/>
              <a:buChar char="v"/>
            </a:pPr>
            <a:r>
              <a:rPr lang="en-US" sz="2200" b="1" dirty="0">
                <a:solidFill>
                  <a:schemeClr val="bg1"/>
                </a:solidFill>
                <a:latin typeface="Calibri Light" pitchFamily="34" charset="0"/>
                <a:cs typeface="Calibri Light" pitchFamily="34" charset="0"/>
              </a:rPr>
              <a:t>Cooling method: IC411</a:t>
            </a:r>
          </a:p>
          <a:p>
            <a:pPr marL="342900" indent="-342900" algn="just">
              <a:lnSpc>
                <a:spcPct val="150000"/>
              </a:lnSpc>
              <a:buClr>
                <a:schemeClr val="bg1"/>
              </a:buClr>
              <a:buFont typeface="Wingdings" pitchFamily="2" charset="2"/>
              <a:buChar char="v"/>
            </a:pPr>
            <a:r>
              <a:rPr lang="en-US" sz="2200" b="1" dirty="0">
                <a:solidFill>
                  <a:schemeClr val="bg1"/>
                </a:solidFill>
                <a:latin typeface="Calibri Light" pitchFamily="34" charset="0"/>
                <a:cs typeface="Calibri Light" pitchFamily="34" charset="0"/>
              </a:rPr>
              <a:t>Mounting method: B3, B5, B35, V1 (Other mounting options available on request)</a:t>
            </a:r>
          </a:p>
          <a:p>
            <a:pPr marL="342900" indent="-342900" algn="just">
              <a:lnSpc>
                <a:spcPct val="150000"/>
              </a:lnSpc>
              <a:buClr>
                <a:schemeClr val="bg1"/>
              </a:buClr>
              <a:buFont typeface="Wingdings" pitchFamily="2" charset="2"/>
              <a:buChar char="v"/>
            </a:pPr>
            <a:r>
              <a:rPr lang="en-US" sz="2200" b="1" dirty="0">
                <a:solidFill>
                  <a:schemeClr val="bg1"/>
                </a:solidFill>
                <a:latin typeface="Calibri Light" pitchFamily="34" charset="0"/>
                <a:cs typeface="Calibri Light" pitchFamily="34" charset="0"/>
              </a:rPr>
              <a:t>Ambient conditions: Altitude is lower than 1000m</a:t>
            </a:r>
          </a:p>
          <a:p>
            <a:pPr marL="342900" indent="-342900" algn="just">
              <a:lnSpc>
                <a:spcPct val="150000"/>
              </a:lnSpc>
              <a:buClr>
                <a:schemeClr val="bg1"/>
              </a:buClr>
              <a:buFont typeface="Wingdings" pitchFamily="2" charset="2"/>
              <a:buChar char="v"/>
            </a:pPr>
            <a:r>
              <a:rPr lang="en-US" sz="2200" b="1" dirty="0">
                <a:solidFill>
                  <a:schemeClr val="bg1"/>
                </a:solidFill>
                <a:latin typeface="Calibri Light" pitchFamily="34" charset="0"/>
                <a:cs typeface="Calibri Light" pitchFamily="34" charset="0"/>
              </a:rPr>
              <a:t>Ambient temperature is 15~40deg</a:t>
            </a:r>
          </a:p>
          <a:p>
            <a:pPr marL="342900" indent="-342900" algn="just">
              <a:lnSpc>
                <a:spcPct val="150000"/>
              </a:lnSpc>
              <a:buClr>
                <a:schemeClr val="bg1"/>
              </a:buClr>
              <a:buFont typeface="Wingdings" pitchFamily="2" charset="2"/>
              <a:buChar char="v"/>
            </a:pPr>
            <a:r>
              <a:rPr lang="en-US" sz="2200" b="1" dirty="0">
                <a:solidFill>
                  <a:schemeClr val="bg1"/>
                </a:solidFill>
                <a:latin typeface="Calibri Light" pitchFamily="34" charset="0"/>
                <a:cs typeface="Calibri Light" pitchFamily="34" charset="0"/>
              </a:rPr>
              <a:t>Connection: Star-connection for 3KW or less whereas delta-connection for 4KW or more.</a:t>
            </a:r>
          </a:p>
        </p:txBody>
      </p:sp>
      <p:sp>
        <p:nvSpPr>
          <p:cNvPr id="9" name="Date Placeholder 8"/>
          <p:cNvSpPr>
            <a:spLocks noGrp="1"/>
          </p:cNvSpPr>
          <p:nvPr>
            <p:ph type="dt" sz="half" idx="10"/>
          </p:nvPr>
        </p:nvSpPr>
        <p:spPr/>
        <p:txBody>
          <a:bodyPr/>
          <a:lstStyle/>
          <a:p>
            <a:fld id="{9EA64B83-92CC-4071-AB1A-AED73888A2F4}" type="datetime1">
              <a:rPr lang="en-US" smtClean="0">
                <a:solidFill>
                  <a:schemeClr val="bg1"/>
                </a:solidFill>
              </a:rPr>
              <a:t>1/14/2020</a:t>
            </a:fld>
            <a:endParaRPr lang="en-US">
              <a:solidFill>
                <a:schemeClr val="bg1"/>
              </a:solidFill>
            </a:endParaRPr>
          </a:p>
        </p:txBody>
      </p:sp>
      <p:sp>
        <p:nvSpPr>
          <p:cNvPr id="10" name="Footer Placeholder 9"/>
          <p:cNvSpPr>
            <a:spLocks noGrp="1"/>
          </p:cNvSpPr>
          <p:nvPr>
            <p:ph type="ftr" sz="quarter" idx="11"/>
          </p:nvPr>
        </p:nvSpPr>
        <p:spPr/>
        <p:txBody>
          <a:bodyPr/>
          <a:lstStyle/>
          <a:p>
            <a:r>
              <a:rPr lang="en-US" smtClean="0">
                <a:solidFill>
                  <a:schemeClr val="bg1"/>
                </a:solidFill>
              </a:rPr>
              <a:t>www.ledl.in</a:t>
            </a:r>
            <a:endParaRPr lang="en-US">
              <a:solidFill>
                <a:schemeClr val="bg1"/>
              </a:solidFill>
            </a:endParaRPr>
          </a:p>
        </p:txBody>
      </p:sp>
      <p:grpSp>
        <p:nvGrpSpPr>
          <p:cNvPr id="11" name="Group 10"/>
          <p:cNvGrpSpPr/>
          <p:nvPr/>
        </p:nvGrpSpPr>
        <p:grpSpPr>
          <a:xfrm>
            <a:off x="11123612" y="228600"/>
            <a:ext cx="863436" cy="1079296"/>
            <a:chOff x="1370012" y="5029200"/>
            <a:chExt cx="1052740" cy="1315926"/>
          </a:xfrm>
        </p:grpSpPr>
        <p:sp>
          <p:nvSpPr>
            <p:cNvPr id="12" name="Rectangle 11"/>
            <p:cNvSpPr/>
            <p:nvPr/>
          </p:nvSpPr>
          <p:spPr>
            <a:xfrm>
              <a:off x="1370012" y="5029200"/>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bject 5"/>
            <p:cNvSpPr/>
            <p:nvPr/>
          </p:nvSpPr>
          <p:spPr>
            <a:xfrm>
              <a:off x="1560191" y="5158008"/>
              <a:ext cx="655684" cy="1017492"/>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rgbClr val="000066"/>
                </a:solidFill>
              </a:endParaRPr>
            </a:p>
          </p:txBody>
        </p:sp>
      </p:grpSp>
      <p:sp>
        <p:nvSpPr>
          <p:cNvPr id="14" name="Slide Number Placeholder 13"/>
          <p:cNvSpPr>
            <a:spLocks noGrp="1"/>
          </p:cNvSpPr>
          <p:nvPr>
            <p:ph type="sldNum" sz="quarter" idx="12"/>
          </p:nvPr>
        </p:nvSpPr>
        <p:spPr/>
        <p:txBody>
          <a:bodyPr/>
          <a:lstStyle/>
          <a:p>
            <a:fld id="{B6F15528-21DE-4FAA-801E-634DDDAF4B2B}" type="slidenum">
              <a:rPr lang="en-US" smtClean="0">
                <a:solidFill>
                  <a:schemeClr val="bg1"/>
                </a:solidFill>
              </a:rPr>
              <a:pPr/>
              <a:t>54</a:t>
            </a:fld>
            <a:endParaRPr lang="en-US">
              <a:solidFill>
                <a:schemeClr val="bg1"/>
              </a:solidFill>
            </a:endParaRPr>
          </a:p>
        </p:txBody>
      </p:sp>
    </p:spTree>
    <p:extLst>
      <p:ext uri="{BB962C8B-B14F-4D97-AF65-F5344CB8AC3E}">
        <p14:creationId xmlns:p14="http://schemas.microsoft.com/office/powerpoint/2010/main" val="17185178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7012" y="228600"/>
            <a:ext cx="7292134" cy="689932"/>
          </a:xfrm>
          <a:prstGeom prst="rect">
            <a:avLst/>
          </a:prstGeom>
        </p:spPr>
        <p:txBody>
          <a:bodyPr vert="horz" wrap="square" lIns="0" tIns="12700" rIns="0" bIns="0" rtlCol="0">
            <a:spAutoFit/>
          </a:bodyPr>
          <a:lstStyle/>
          <a:p>
            <a:pPr marL="12700" algn="l">
              <a:lnSpc>
                <a:spcPct val="100000"/>
              </a:lnSpc>
              <a:spcBef>
                <a:spcPts val="100"/>
              </a:spcBef>
            </a:pPr>
            <a:r>
              <a:rPr lang="en-US" spc="120" dirty="0">
                <a:solidFill>
                  <a:schemeClr val="bg1"/>
                </a:solidFill>
                <a:latin typeface="Calibri bold" pitchFamily="34" charset="0"/>
                <a:cs typeface="Calibri bold" pitchFamily="34" charset="0"/>
              </a:rPr>
              <a:t>LEDL : </a:t>
            </a:r>
            <a:r>
              <a:rPr spc="135" dirty="0">
                <a:solidFill>
                  <a:schemeClr val="bg1"/>
                </a:solidFill>
                <a:latin typeface="Calibri bold" pitchFamily="34" charset="0"/>
                <a:cs typeface="Calibri bold" pitchFamily="34" charset="0"/>
              </a:rPr>
              <a:t>Achievements</a:t>
            </a:r>
          </a:p>
        </p:txBody>
      </p:sp>
      <p:sp>
        <p:nvSpPr>
          <p:cNvPr id="3" name="object 3"/>
          <p:cNvSpPr/>
          <p:nvPr/>
        </p:nvSpPr>
        <p:spPr>
          <a:xfrm>
            <a:off x="5313820" y="2921889"/>
            <a:ext cx="1562201" cy="1171194"/>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5823682" y="2538235"/>
            <a:ext cx="530722" cy="247650"/>
          </a:xfrm>
          <a:custGeom>
            <a:avLst/>
            <a:gdLst/>
            <a:ahLst/>
            <a:cxnLst/>
            <a:rect l="l" t="t" r="r" b="b"/>
            <a:pathLst>
              <a:path w="398145" h="247650">
                <a:moveTo>
                  <a:pt x="318262" y="123825"/>
                </a:moveTo>
                <a:lnTo>
                  <a:pt x="79502" y="123825"/>
                </a:lnTo>
                <a:lnTo>
                  <a:pt x="79502" y="247650"/>
                </a:lnTo>
                <a:lnTo>
                  <a:pt x="318262" y="247650"/>
                </a:lnTo>
                <a:lnTo>
                  <a:pt x="318262" y="123825"/>
                </a:lnTo>
                <a:close/>
              </a:path>
              <a:path w="398145" h="247650">
                <a:moveTo>
                  <a:pt x="198882" y="0"/>
                </a:moveTo>
                <a:lnTo>
                  <a:pt x="0" y="123825"/>
                </a:lnTo>
                <a:lnTo>
                  <a:pt x="397764" y="123825"/>
                </a:lnTo>
                <a:lnTo>
                  <a:pt x="198882" y="0"/>
                </a:lnTo>
                <a:close/>
              </a:path>
            </a:pathLst>
          </a:custGeom>
          <a:solidFill>
            <a:srgbClr val="9FB8CD"/>
          </a:solidFill>
        </p:spPr>
        <p:txBody>
          <a:bodyPr wrap="square" lIns="0" tIns="0" rIns="0" bIns="0" rtlCol="0"/>
          <a:lstStyle/>
          <a:p>
            <a:endParaRPr/>
          </a:p>
        </p:txBody>
      </p:sp>
      <p:sp>
        <p:nvSpPr>
          <p:cNvPr id="5" name="object 5"/>
          <p:cNvSpPr/>
          <p:nvPr/>
        </p:nvSpPr>
        <p:spPr>
          <a:xfrm>
            <a:off x="5386410" y="1367422"/>
            <a:ext cx="1405947" cy="1054735"/>
          </a:xfrm>
          <a:custGeom>
            <a:avLst/>
            <a:gdLst/>
            <a:ahLst/>
            <a:cxnLst/>
            <a:rect l="l" t="t" r="r" b="b"/>
            <a:pathLst>
              <a:path w="1054735" h="1054735">
                <a:moveTo>
                  <a:pt x="527303" y="0"/>
                </a:moveTo>
                <a:lnTo>
                  <a:pt x="479310" y="2155"/>
                </a:lnTo>
                <a:lnTo>
                  <a:pt x="432523" y="8495"/>
                </a:lnTo>
                <a:lnTo>
                  <a:pt x="387129" y="18836"/>
                </a:lnTo>
                <a:lnTo>
                  <a:pt x="343314" y="32990"/>
                </a:lnTo>
                <a:lnTo>
                  <a:pt x="301265" y="50772"/>
                </a:lnTo>
                <a:lnTo>
                  <a:pt x="261168" y="71994"/>
                </a:lnTo>
                <a:lnTo>
                  <a:pt x="223208" y="96472"/>
                </a:lnTo>
                <a:lnTo>
                  <a:pt x="187573" y="124018"/>
                </a:lnTo>
                <a:lnTo>
                  <a:pt x="154447" y="154447"/>
                </a:lnTo>
                <a:lnTo>
                  <a:pt x="124018" y="187573"/>
                </a:lnTo>
                <a:lnTo>
                  <a:pt x="96472" y="223208"/>
                </a:lnTo>
                <a:lnTo>
                  <a:pt x="71994" y="261168"/>
                </a:lnTo>
                <a:lnTo>
                  <a:pt x="50772" y="301265"/>
                </a:lnTo>
                <a:lnTo>
                  <a:pt x="32990" y="343314"/>
                </a:lnTo>
                <a:lnTo>
                  <a:pt x="18836" y="387129"/>
                </a:lnTo>
                <a:lnTo>
                  <a:pt x="8495" y="432523"/>
                </a:lnTo>
                <a:lnTo>
                  <a:pt x="2155" y="479310"/>
                </a:lnTo>
                <a:lnTo>
                  <a:pt x="0" y="527303"/>
                </a:lnTo>
                <a:lnTo>
                  <a:pt x="2155" y="575297"/>
                </a:lnTo>
                <a:lnTo>
                  <a:pt x="8495" y="622084"/>
                </a:lnTo>
                <a:lnTo>
                  <a:pt x="18836" y="667478"/>
                </a:lnTo>
                <a:lnTo>
                  <a:pt x="32990" y="711293"/>
                </a:lnTo>
                <a:lnTo>
                  <a:pt x="50772" y="753342"/>
                </a:lnTo>
                <a:lnTo>
                  <a:pt x="71994" y="793439"/>
                </a:lnTo>
                <a:lnTo>
                  <a:pt x="96472" y="831399"/>
                </a:lnTo>
                <a:lnTo>
                  <a:pt x="124018" y="867034"/>
                </a:lnTo>
                <a:lnTo>
                  <a:pt x="154447" y="900160"/>
                </a:lnTo>
                <a:lnTo>
                  <a:pt x="187573" y="930589"/>
                </a:lnTo>
                <a:lnTo>
                  <a:pt x="223208" y="958135"/>
                </a:lnTo>
                <a:lnTo>
                  <a:pt x="261168" y="982613"/>
                </a:lnTo>
                <a:lnTo>
                  <a:pt x="301265" y="1003835"/>
                </a:lnTo>
                <a:lnTo>
                  <a:pt x="343314" y="1021617"/>
                </a:lnTo>
                <a:lnTo>
                  <a:pt x="387129" y="1035771"/>
                </a:lnTo>
                <a:lnTo>
                  <a:pt x="432523" y="1046112"/>
                </a:lnTo>
                <a:lnTo>
                  <a:pt x="479310" y="1052452"/>
                </a:lnTo>
                <a:lnTo>
                  <a:pt x="527303" y="1054608"/>
                </a:lnTo>
                <a:lnTo>
                  <a:pt x="575297" y="1052452"/>
                </a:lnTo>
                <a:lnTo>
                  <a:pt x="622084" y="1046112"/>
                </a:lnTo>
                <a:lnTo>
                  <a:pt x="667478" y="1035771"/>
                </a:lnTo>
                <a:lnTo>
                  <a:pt x="711293" y="1021617"/>
                </a:lnTo>
                <a:lnTo>
                  <a:pt x="753342" y="1003835"/>
                </a:lnTo>
                <a:lnTo>
                  <a:pt x="793439" y="982613"/>
                </a:lnTo>
                <a:lnTo>
                  <a:pt x="831399" y="958135"/>
                </a:lnTo>
                <a:lnTo>
                  <a:pt x="867034" y="930589"/>
                </a:lnTo>
                <a:lnTo>
                  <a:pt x="900160" y="900160"/>
                </a:lnTo>
                <a:lnTo>
                  <a:pt x="930589" y="867034"/>
                </a:lnTo>
                <a:lnTo>
                  <a:pt x="958135" y="831399"/>
                </a:lnTo>
                <a:lnTo>
                  <a:pt x="982613" y="793439"/>
                </a:lnTo>
                <a:lnTo>
                  <a:pt x="1003835" y="753342"/>
                </a:lnTo>
                <a:lnTo>
                  <a:pt x="1021617" y="711293"/>
                </a:lnTo>
                <a:lnTo>
                  <a:pt x="1035771" y="667478"/>
                </a:lnTo>
                <a:lnTo>
                  <a:pt x="1046112" y="622084"/>
                </a:lnTo>
                <a:lnTo>
                  <a:pt x="1052452" y="575297"/>
                </a:lnTo>
                <a:lnTo>
                  <a:pt x="1054608" y="527303"/>
                </a:lnTo>
                <a:lnTo>
                  <a:pt x="1052452" y="479310"/>
                </a:lnTo>
                <a:lnTo>
                  <a:pt x="1046112" y="432523"/>
                </a:lnTo>
                <a:lnTo>
                  <a:pt x="1035771" y="387129"/>
                </a:lnTo>
                <a:lnTo>
                  <a:pt x="1021617" y="343314"/>
                </a:lnTo>
                <a:lnTo>
                  <a:pt x="1003835" y="301265"/>
                </a:lnTo>
                <a:lnTo>
                  <a:pt x="982613" y="261168"/>
                </a:lnTo>
                <a:lnTo>
                  <a:pt x="958135" y="223208"/>
                </a:lnTo>
                <a:lnTo>
                  <a:pt x="930589" y="187573"/>
                </a:lnTo>
                <a:lnTo>
                  <a:pt x="900160" y="154447"/>
                </a:lnTo>
                <a:lnTo>
                  <a:pt x="867034" y="124018"/>
                </a:lnTo>
                <a:lnTo>
                  <a:pt x="831399" y="96472"/>
                </a:lnTo>
                <a:lnTo>
                  <a:pt x="793439" y="71994"/>
                </a:lnTo>
                <a:lnTo>
                  <a:pt x="753342" y="50772"/>
                </a:lnTo>
                <a:lnTo>
                  <a:pt x="711293" y="32990"/>
                </a:lnTo>
                <a:lnTo>
                  <a:pt x="667478" y="18836"/>
                </a:lnTo>
                <a:lnTo>
                  <a:pt x="622084" y="8495"/>
                </a:lnTo>
                <a:lnTo>
                  <a:pt x="575297" y="2155"/>
                </a:lnTo>
                <a:lnTo>
                  <a:pt x="527303" y="0"/>
                </a:lnTo>
                <a:close/>
              </a:path>
            </a:pathLst>
          </a:custGeom>
          <a:solidFill>
            <a:schemeClr val="accent6"/>
          </a:solidFill>
          <a:ln>
            <a:solidFill>
              <a:schemeClr val="bg1"/>
            </a:solidFill>
          </a:ln>
        </p:spPr>
        <p:txBody>
          <a:bodyPr wrap="square" lIns="0" tIns="0" rIns="0" bIns="0" rtlCol="0"/>
          <a:lstStyle/>
          <a:p>
            <a:endParaRPr/>
          </a:p>
        </p:txBody>
      </p:sp>
      <p:sp>
        <p:nvSpPr>
          <p:cNvPr id="6" name="object 6"/>
          <p:cNvSpPr txBox="1"/>
          <p:nvPr/>
        </p:nvSpPr>
        <p:spPr>
          <a:xfrm>
            <a:off x="5385428" y="1694506"/>
            <a:ext cx="1387904" cy="289823"/>
          </a:xfrm>
          <a:prstGeom prst="rect">
            <a:avLst/>
          </a:prstGeom>
        </p:spPr>
        <p:txBody>
          <a:bodyPr vert="horz" wrap="square" lIns="0" tIns="12700" rIns="0" bIns="0" rtlCol="0">
            <a:spAutoFit/>
          </a:bodyPr>
          <a:lstStyle/>
          <a:p>
            <a:pPr marL="12700" algn="ctr">
              <a:lnSpc>
                <a:spcPct val="100000"/>
              </a:lnSpc>
              <a:spcBef>
                <a:spcPts val="100"/>
              </a:spcBef>
            </a:pPr>
            <a:r>
              <a:rPr b="1" spc="-30" dirty="0">
                <a:latin typeface="Trebuchet MS"/>
                <a:cs typeface="Arial" panose="020B0604020202020204" pitchFamily="34" charset="0"/>
              </a:rPr>
              <a:t>IE6</a:t>
            </a:r>
            <a:r>
              <a:rPr lang="en-US" b="1" spc="-30" dirty="0">
                <a:latin typeface="Trebuchet MS"/>
                <a:cs typeface="Arial" panose="020B0604020202020204" pitchFamily="34" charset="0"/>
              </a:rPr>
              <a:t> &amp; IE4</a:t>
            </a:r>
            <a:endParaRPr b="1" dirty="0">
              <a:latin typeface="Trebuchet MS"/>
              <a:cs typeface="Arial" panose="020B0604020202020204" pitchFamily="34" charset="0"/>
            </a:endParaRPr>
          </a:p>
        </p:txBody>
      </p:sp>
      <p:sp>
        <p:nvSpPr>
          <p:cNvPr id="7" name="object 7"/>
          <p:cNvSpPr/>
          <p:nvPr/>
        </p:nvSpPr>
        <p:spPr>
          <a:xfrm>
            <a:off x="6710692" y="2812301"/>
            <a:ext cx="394444" cy="326390"/>
          </a:xfrm>
          <a:custGeom>
            <a:avLst/>
            <a:gdLst/>
            <a:ahLst/>
            <a:cxnLst/>
            <a:rect l="l" t="t" r="r" b="b"/>
            <a:pathLst>
              <a:path w="295910" h="326389">
                <a:moveTo>
                  <a:pt x="47117" y="0"/>
                </a:moveTo>
                <a:lnTo>
                  <a:pt x="96774" y="62357"/>
                </a:lnTo>
                <a:lnTo>
                  <a:pt x="0" y="139573"/>
                </a:lnTo>
                <a:lnTo>
                  <a:pt x="148971" y="326390"/>
                </a:lnTo>
                <a:lnTo>
                  <a:pt x="245745" y="249174"/>
                </a:lnTo>
                <a:lnTo>
                  <a:pt x="288106" y="249174"/>
                </a:lnTo>
                <a:lnTo>
                  <a:pt x="268097" y="78486"/>
                </a:lnTo>
                <a:lnTo>
                  <a:pt x="47117" y="0"/>
                </a:lnTo>
                <a:close/>
              </a:path>
              <a:path w="295910" h="326389">
                <a:moveTo>
                  <a:pt x="288106" y="249174"/>
                </a:moveTo>
                <a:lnTo>
                  <a:pt x="245745" y="249174"/>
                </a:lnTo>
                <a:lnTo>
                  <a:pt x="295401" y="311404"/>
                </a:lnTo>
                <a:lnTo>
                  <a:pt x="288106" y="249174"/>
                </a:lnTo>
                <a:close/>
              </a:path>
            </a:pathLst>
          </a:custGeom>
          <a:solidFill>
            <a:srgbClr val="D2DA79"/>
          </a:solidFill>
        </p:spPr>
        <p:txBody>
          <a:bodyPr wrap="square" lIns="0" tIns="0" rIns="0" bIns="0" rtlCol="0"/>
          <a:lstStyle/>
          <a:p>
            <a:endParaRPr/>
          </a:p>
        </p:txBody>
      </p:sp>
      <p:sp>
        <p:nvSpPr>
          <p:cNvPr id="8" name="object 8"/>
          <p:cNvSpPr/>
          <p:nvPr/>
        </p:nvSpPr>
        <p:spPr>
          <a:xfrm>
            <a:off x="7037589" y="2007804"/>
            <a:ext cx="1405101" cy="1054100"/>
          </a:xfrm>
          <a:custGeom>
            <a:avLst/>
            <a:gdLst/>
            <a:ahLst/>
            <a:cxnLst/>
            <a:rect l="l" t="t" r="r" b="b"/>
            <a:pathLst>
              <a:path w="1054100" h="1054100">
                <a:moveTo>
                  <a:pt x="526923" y="0"/>
                </a:moveTo>
                <a:lnTo>
                  <a:pt x="478970" y="2153"/>
                </a:lnTo>
                <a:lnTo>
                  <a:pt x="432222" y="8491"/>
                </a:lnTo>
                <a:lnTo>
                  <a:pt x="386864" y="18825"/>
                </a:lnTo>
                <a:lnTo>
                  <a:pt x="343084" y="32971"/>
                </a:lnTo>
                <a:lnTo>
                  <a:pt x="301067" y="50742"/>
                </a:lnTo>
                <a:lnTo>
                  <a:pt x="260999" y="71952"/>
                </a:lnTo>
                <a:lnTo>
                  <a:pt x="223066" y="96414"/>
                </a:lnTo>
                <a:lnTo>
                  <a:pt x="187455" y="123943"/>
                </a:lnTo>
                <a:lnTo>
                  <a:pt x="154352" y="154352"/>
                </a:lnTo>
                <a:lnTo>
                  <a:pt x="123943" y="187455"/>
                </a:lnTo>
                <a:lnTo>
                  <a:pt x="96414" y="223066"/>
                </a:lnTo>
                <a:lnTo>
                  <a:pt x="71952" y="260999"/>
                </a:lnTo>
                <a:lnTo>
                  <a:pt x="50742" y="301067"/>
                </a:lnTo>
                <a:lnTo>
                  <a:pt x="32971" y="343084"/>
                </a:lnTo>
                <a:lnTo>
                  <a:pt x="18825" y="386864"/>
                </a:lnTo>
                <a:lnTo>
                  <a:pt x="8491" y="432222"/>
                </a:lnTo>
                <a:lnTo>
                  <a:pt x="2153" y="478970"/>
                </a:lnTo>
                <a:lnTo>
                  <a:pt x="0" y="526923"/>
                </a:lnTo>
                <a:lnTo>
                  <a:pt x="2153" y="574875"/>
                </a:lnTo>
                <a:lnTo>
                  <a:pt x="8491" y="621623"/>
                </a:lnTo>
                <a:lnTo>
                  <a:pt x="18825" y="666981"/>
                </a:lnTo>
                <a:lnTo>
                  <a:pt x="32971" y="710761"/>
                </a:lnTo>
                <a:lnTo>
                  <a:pt x="50742" y="752778"/>
                </a:lnTo>
                <a:lnTo>
                  <a:pt x="71952" y="792846"/>
                </a:lnTo>
                <a:lnTo>
                  <a:pt x="96414" y="830779"/>
                </a:lnTo>
                <a:lnTo>
                  <a:pt x="123943" y="866390"/>
                </a:lnTo>
                <a:lnTo>
                  <a:pt x="154352" y="899493"/>
                </a:lnTo>
                <a:lnTo>
                  <a:pt x="187455" y="929902"/>
                </a:lnTo>
                <a:lnTo>
                  <a:pt x="223066" y="957431"/>
                </a:lnTo>
                <a:lnTo>
                  <a:pt x="260999" y="981893"/>
                </a:lnTo>
                <a:lnTo>
                  <a:pt x="301067" y="1003103"/>
                </a:lnTo>
                <a:lnTo>
                  <a:pt x="343084" y="1020874"/>
                </a:lnTo>
                <a:lnTo>
                  <a:pt x="386864" y="1035020"/>
                </a:lnTo>
                <a:lnTo>
                  <a:pt x="432222" y="1045354"/>
                </a:lnTo>
                <a:lnTo>
                  <a:pt x="478970" y="1051692"/>
                </a:lnTo>
                <a:lnTo>
                  <a:pt x="526923" y="1053845"/>
                </a:lnTo>
                <a:lnTo>
                  <a:pt x="574875" y="1051692"/>
                </a:lnTo>
                <a:lnTo>
                  <a:pt x="621623" y="1045354"/>
                </a:lnTo>
                <a:lnTo>
                  <a:pt x="666981" y="1035020"/>
                </a:lnTo>
                <a:lnTo>
                  <a:pt x="710761" y="1020874"/>
                </a:lnTo>
                <a:lnTo>
                  <a:pt x="752778" y="1003103"/>
                </a:lnTo>
                <a:lnTo>
                  <a:pt x="792846" y="981893"/>
                </a:lnTo>
                <a:lnTo>
                  <a:pt x="830779" y="957431"/>
                </a:lnTo>
                <a:lnTo>
                  <a:pt x="866390" y="929902"/>
                </a:lnTo>
                <a:lnTo>
                  <a:pt x="899493" y="899493"/>
                </a:lnTo>
                <a:lnTo>
                  <a:pt x="929902" y="866390"/>
                </a:lnTo>
                <a:lnTo>
                  <a:pt x="957431" y="830779"/>
                </a:lnTo>
                <a:lnTo>
                  <a:pt x="981893" y="792846"/>
                </a:lnTo>
                <a:lnTo>
                  <a:pt x="1003103" y="752778"/>
                </a:lnTo>
                <a:lnTo>
                  <a:pt x="1020874" y="710761"/>
                </a:lnTo>
                <a:lnTo>
                  <a:pt x="1035020" y="666981"/>
                </a:lnTo>
                <a:lnTo>
                  <a:pt x="1045354" y="621623"/>
                </a:lnTo>
                <a:lnTo>
                  <a:pt x="1051692" y="574875"/>
                </a:lnTo>
                <a:lnTo>
                  <a:pt x="1053846" y="526923"/>
                </a:lnTo>
                <a:lnTo>
                  <a:pt x="1051692" y="478970"/>
                </a:lnTo>
                <a:lnTo>
                  <a:pt x="1045354" y="432222"/>
                </a:lnTo>
                <a:lnTo>
                  <a:pt x="1035020" y="386864"/>
                </a:lnTo>
                <a:lnTo>
                  <a:pt x="1020874" y="343084"/>
                </a:lnTo>
                <a:lnTo>
                  <a:pt x="1003103" y="301067"/>
                </a:lnTo>
                <a:lnTo>
                  <a:pt x="981893" y="260999"/>
                </a:lnTo>
                <a:lnTo>
                  <a:pt x="957431" y="223066"/>
                </a:lnTo>
                <a:lnTo>
                  <a:pt x="929902" y="187455"/>
                </a:lnTo>
                <a:lnTo>
                  <a:pt x="899493" y="154352"/>
                </a:lnTo>
                <a:lnTo>
                  <a:pt x="866390" y="123943"/>
                </a:lnTo>
                <a:lnTo>
                  <a:pt x="830779" y="96414"/>
                </a:lnTo>
                <a:lnTo>
                  <a:pt x="792846" y="71952"/>
                </a:lnTo>
                <a:lnTo>
                  <a:pt x="752778" y="50742"/>
                </a:lnTo>
                <a:lnTo>
                  <a:pt x="710761" y="32971"/>
                </a:lnTo>
                <a:lnTo>
                  <a:pt x="666981" y="18825"/>
                </a:lnTo>
                <a:lnTo>
                  <a:pt x="621623" y="8491"/>
                </a:lnTo>
                <a:lnTo>
                  <a:pt x="574875" y="2153"/>
                </a:lnTo>
                <a:lnTo>
                  <a:pt x="526923" y="0"/>
                </a:lnTo>
                <a:close/>
              </a:path>
            </a:pathLst>
          </a:custGeom>
          <a:solidFill>
            <a:schemeClr val="tx2"/>
          </a:solidFill>
          <a:ln>
            <a:solidFill>
              <a:schemeClr val="bg1"/>
            </a:solidFill>
          </a:ln>
        </p:spPr>
        <p:txBody>
          <a:bodyPr wrap="square" lIns="0" tIns="0" rIns="0" bIns="0" rtlCol="0"/>
          <a:lstStyle/>
          <a:p>
            <a:endParaRPr/>
          </a:p>
        </p:txBody>
      </p:sp>
      <p:sp>
        <p:nvSpPr>
          <p:cNvPr id="10" name="object 10"/>
          <p:cNvSpPr txBox="1"/>
          <p:nvPr/>
        </p:nvSpPr>
        <p:spPr>
          <a:xfrm>
            <a:off x="7119254" y="2239177"/>
            <a:ext cx="1239469" cy="289182"/>
          </a:xfrm>
          <a:prstGeom prst="rect">
            <a:avLst/>
          </a:prstGeom>
        </p:spPr>
        <p:txBody>
          <a:bodyPr vert="horz" wrap="square" lIns="0" tIns="12065" rIns="0" bIns="0" rtlCol="0">
            <a:spAutoFit/>
          </a:bodyPr>
          <a:lstStyle/>
          <a:p>
            <a:pPr marL="12700" algn="ctr">
              <a:lnSpc>
                <a:spcPct val="100000"/>
              </a:lnSpc>
              <a:spcBef>
                <a:spcPts val="95"/>
              </a:spcBef>
            </a:pPr>
            <a:r>
              <a:rPr lang="en-US" b="1" spc="-100" dirty="0">
                <a:latin typeface="Trebuchet MS"/>
                <a:cs typeface="Arial" panose="020B0604020202020204" pitchFamily="34" charset="0"/>
              </a:rPr>
              <a:t>Flame Proof</a:t>
            </a:r>
            <a:endParaRPr b="1" dirty="0">
              <a:latin typeface="Trebuchet MS"/>
              <a:cs typeface="Arial" panose="020B0604020202020204" pitchFamily="34" charset="0"/>
            </a:endParaRPr>
          </a:p>
        </p:txBody>
      </p:sp>
      <p:sp>
        <p:nvSpPr>
          <p:cNvPr id="11" name="object 11"/>
          <p:cNvSpPr/>
          <p:nvPr/>
        </p:nvSpPr>
        <p:spPr>
          <a:xfrm>
            <a:off x="6952100" y="3461143"/>
            <a:ext cx="358047" cy="388620"/>
          </a:xfrm>
          <a:custGeom>
            <a:avLst/>
            <a:gdLst/>
            <a:ahLst/>
            <a:cxnLst/>
            <a:rect l="l" t="t" r="r" b="b"/>
            <a:pathLst>
              <a:path w="268604" h="388620">
                <a:moveTo>
                  <a:pt x="53086" y="50037"/>
                </a:moveTo>
                <a:lnTo>
                  <a:pt x="0" y="282955"/>
                </a:lnTo>
                <a:lnTo>
                  <a:pt x="120650" y="310514"/>
                </a:lnTo>
                <a:lnTo>
                  <a:pt x="102997" y="388238"/>
                </a:lnTo>
                <a:lnTo>
                  <a:pt x="268097" y="221614"/>
                </a:lnTo>
                <a:lnTo>
                  <a:pt x="218412" y="77597"/>
                </a:lnTo>
                <a:lnTo>
                  <a:pt x="173862" y="77597"/>
                </a:lnTo>
                <a:lnTo>
                  <a:pt x="53086" y="50037"/>
                </a:lnTo>
                <a:close/>
              </a:path>
              <a:path w="268604" h="388620">
                <a:moveTo>
                  <a:pt x="191643" y="0"/>
                </a:moveTo>
                <a:lnTo>
                  <a:pt x="173862" y="77597"/>
                </a:lnTo>
                <a:lnTo>
                  <a:pt x="218412" y="77597"/>
                </a:lnTo>
                <a:lnTo>
                  <a:pt x="191643" y="0"/>
                </a:lnTo>
                <a:close/>
              </a:path>
            </a:pathLst>
          </a:custGeom>
          <a:solidFill>
            <a:srgbClr val="F9DA79"/>
          </a:solidFill>
        </p:spPr>
        <p:txBody>
          <a:bodyPr wrap="square" lIns="0" tIns="0" rIns="0" bIns="0" rtlCol="0"/>
          <a:lstStyle/>
          <a:p>
            <a:endParaRPr/>
          </a:p>
        </p:txBody>
      </p:sp>
      <p:sp>
        <p:nvSpPr>
          <p:cNvPr id="12" name="object 12"/>
          <p:cNvSpPr/>
          <p:nvPr/>
        </p:nvSpPr>
        <p:spPr>
          <a:xfrm>
            <a:off x="7443883" y="3299093"/>
            <a:ext cx="1405101" cy="1054735"/>
          </a:xfrm>
          <a:custGeom>
            <a:avLst/>
            <a:gdLst/>
            <a:ahLst/>
            <a:cxnLst/>
            <a:rect l="l" t="t" r="r" b="b"/>
            <a:pathLst>
              <a:path w="1054100" h="1054735">
                <a:moveTo>
                  <a:pt x="526923" y="0"/>
                </a:moveTo>
                <a:lnTo>
                  <a:pt x="478970" y="2155"/>
                </a:lnTo>
                <a:lnTo>
                  <a:pt x="432222" y="8495"/>
                </a:lnTo>
                <a:lnTo>
                  <a:pt x="386864" y="18836"/>
                </a:lnTo>
                <a:lnTo>
                  <a:pt x="343084" y="32990"/>
                </a:lnTo>
                <a:lnTo>
                  <a:pt x="301067" y="50772"/>
                </a:lnTo>
                <a:lnTo>
                  <a:pt x="260999" y="71994"/>
                </a:lnTo>
                <a:lnTo>
                  <a:pt x="223066" y="96472"/>
                </a:lnTo>
                <a:lnTo>
                  <a:pt x="187455" y="124018"/>
                </a:lnTo>
                <a:lnTo>
                  <a:pt x="154352" y="154447"/>
                </a:lnTo>
                <a:lnTo>
                  <a:pt x="123943" y="187573"/>
                </a:lnTo>
                <a:lnTo>
                  <a:pt x="96414" y="223208"/>
                </a:lnTo>
                <a:lnTo>
                  <a:pt x="71952" y="261168"/>
                </a:lnTo>
                <a:lnTo>
                  <a:pt x="50742" y="301265"/>
                </a:lnTo>
                <a:lnTo>
                  <a:pt x="32971" y="343314"/>
                </a:lnTo>
                <a:lnTo>
                  <a:pt x="18825" y="387129"/>
                </a:lnTo>
                <a:lnTo>
                  <a:pt x="8491" y="432523"/>
                </a:lnTo>
                <a:lnTo>
                  <a:pt x="2153" y="479310"/>
                </a:lnTo>
                <a:lnTo>
                  <a:pt x="0" y="527303"/>
                </a:lnTo>
                <a:lnTo>
                  <a:pt x="2153" y="575297"/>
                </a:lnTo>
                <a:lnTo>
                  <a:pt x="8491" y="622084"/>
                </a:lnTo>
                <a:lnTo>
                  <a:pt x="18825" y="667478"/>
                </a:lnTo>
                <a:lnTo>
                  <a:pt x="32971" y="711293"/>
                </a:lnTo>
                <a:lnTo>
                  <a:pt x="50742" y="753342"/>
                </a:lnTo>
                <a:lnTo>
                  <a:pt x="71952" y="793439"/>
                </a:lnTo>
                <a:lnTo>
                  <a:pt x="96414" y="831399"/>
                </a:lnTo>
                <a:lnTo>
                  <a:pt x="123943" y="867034"/>
                </a:lnTo>
                <a:lnTo>
                  <a:pt x="154352" y="900160"/>
                </a:lnTo>
                <a:lnTo>
                  <a:pt x="187455" y="930589"/>
                </a:lnTo>
                <a:lnTo>
                  <a:pt x="223066" y="958135"/>
                </a:lnTo>
                <a:lnTo>
                  <a:pt x="260999" y="982613"/>
                </a:lnTo>
                <a:lnTo>
                  <a:pt x="301067" y="1003835"/>
                </a:lnTo>
                <a:lnTo>
                  <a:pt x="343084" y="1021617"/>
                </a:lnTo>
                <a:lnTo>
                  <a:pt x="386864" y="1035771"/>
                </a:lnTo>
                <a:lnTo>
                  <a:pt x="432222" y="1046112"/>
                </a:lnTo>
                <a:lnTo>
                  <a:pt x="478970" y="1052452"/>
                </a:lnTo>
                <a:lnTo>
                  <a:pt x="526923" y="1054607"/>
                </a:lnTo>
                <a:lnTo>
                  <a:pt x="574875" y="1052452"/>
                </a:lnTo>
                <a:lnTo>
                  <a:pt x="621623" y="1046112"/>
                </a:lnTo>
                <a:lnTo>
                  <a:pt x="666981" y="1035771"/>
                </a:lnTo>
                <a:lnTo>
                  <a:pt x="710761" y="1021617"/>
                </a:lnTo>
                <a:lnTo>
                  <a:pt x="752778" y="1003835"/>
                </a:lnTo>
                <a:lnTo>
                  <a:pt x="792846" y="982613"/>
                </a:lnTo>
                <a:lnTo>
                  <a:pt x="830779" y="958135"/>
                </a:lnTo>
                <a:lnTo>
                  <a:pt x="866390" y="930589"/>
                </a:lnTo>
                <a:lnTo>
                  <a:pt x="899493" y="900160"/>
                </a:lnTo>
                <a:lnTo>
                  <a:pt x="929902" y="867034"/>
                </a:lnTo>
                <a:lnTo>
                  <a:pt x="957431" y="831399"/>
                </a:lnTo>
                <a:lnTo>
                  <a:pt x="981893" y="793439"/>
                </a:lnTo>
                <a:lnTo>
                  <a:pt x="1003103" y="753342"/>
                </a:lnTo>
                <a:lnTo>
                  <a:pt x="1020874" y="711293"/>
                </a:lnTo>
                <a:lnTo>
                  <a:pt x="1035020" y="667478"/>
                </a:lnTo>
                <a:lnTo>
                  <a:pt x="1045354" y="622084"/>
                </a:lnTo>
                <a:lnTo>
                  <a:pt x="1051692" y="575297"/>
                </a:lnTo>
                <a:lnTo>
                  <a:pt x="1053845" y="527303"/>
                </a:lnTo>
                <a:lnTo>
                  <a:pt x="1051692" y="479310"/>
                </a:lnTo>
                <a:lnTo>
                  <a:pt x="1045354" y="432523"/>
                </a:lnTo>
                <a:lnTo>
                  <a:pt x="1035020" y="387129"/>
                </a:lnTo>
                <a:lnTo>
                  <a:pt x="1020874" y="343314"/>
                </a:lnTo>
                <a:lnTo>
                  <a:pt x="1003103" y="301265"/>
                </a:lnTo>
                <a:lnTo>
                  <a:pt x="981893" y="261168"/>
                </a:lnTo>
                <a:lnTo>
                  <a:pt x="957431" y="223208"/>
                </a:lnTo>
                <a:lnTo>
                  <a:pt x="929902" y="187573"/>
                </a:lnTo>
                <a:lnTo>
                  <a:pt x="899493" y="154447"/>
                </a:lnTo>
                <a:lnTo>
                  <a:pt x="866390" y="124018"/>
                </a:lnTo>
                <a:lnTo>
                  <a:pt x="830779" y="96472"/>
                </a:lnTo>
                <a:lnTo>
                  <a:pt x="792846" y="71994"/>
                </a:lnTo>
                <a:lnTo>
                  <a:pt x="752778" y="50772"/>
                </a:lnTo>
                <a:lnTo>
                  <a:pt x="710761" y="32990"/>
                </a:lnTo>
                <a:lnTo>
                  <a:pt x="666981" y="18836"/>
                </a:lnTo>
                <a:lnTo>
                  <a:pt x="621623" y="8495"/>
                </a:lnTo>
                <a:lnTo>
                  <a:pt x="574875" y="2155"/>
                </a:lnTo>
                <a:lnTo>
                  <a:pt x="526923" y="0"/>
                </a:lnTo>
                <a:close/>
              </a:path>
            </a:pathLst>
          </a:custGeom>
          <a:solidFill>
            <a:srgbClr val="5CCA4A"/>
          </a:solidFill>
          <a:ln>
            <a:solidFill>
              <a:schemeClr val="bg1"/>
            </a:solidFill>
          </a:ln>
        </p:spPr>
        <p:txBody>
          <a:bodyPr wrap="square" lIns="0" tIns="0" rIns="0" bIns="0" rtlCol="0"/>
          <a:lstStyle/>
          <a:p>
            <a:endParaRPr/>
          </a:p>
        </p:txBody>
      </p:sp>
      <p:sp>
        <p:nvSpPr>
          <p:cNvPr id="13" name="object 13"/>
          <p:cNvSpPr txBox="1"/>
          <p:nvPr/>
        </p:nvSpPr>
        <p:spPr>
          <a:xfrm>
            <a:off x="7734555" y="3633991"/>
            <a:ext cx="823592" cy="330200"/>
          </a:xfrm>
          <a:prstGeom prst="rect">
            <a:avLst/>
          </a:prstGeom>
        </p:spPr>
        <p:txBody>
          <a:bodyPr vert="horz" wrap="square" lIns="0" tIns="12065" rIns="0" bIns="0" rtlCol="0">
            <a:spAutoFit/>
          </a:bodyPr>
          <a:lstStyle/>
          <a:p>
            <a:pPr marL="12700" algn="ctr">
              <a:lnSpc>
                <a:spcPct val="100000"/>
              </a:lnSpc>
              <a:spcBef>
                <a:spcPts val="95"/>
              </a:spcBef>
            </a:pPr>
            <a:r>
              <a:rPr sz="2000" b="1" spc="-65" dirty="0">
                <a:latin typeface="Trebuchet MS"/>
                <a:cs typeface="Arial" panose="020B0604020202020204" pitchFamily="34" charset="0"/>
              </a:rPr>
              <a:t>Se</a:t>
            </a:r>
            <a:r>
              <a:rPr sz="2000" b="1" spc="10" dirty="0">
                <a:latin typeface="Trebuchet MS"/>
                <a:cs typeface="Arial" panose="020B0604020202020204" pitchFamily="34" charset="0"/>
              </a:rPr>
              <a:t>r</a:t>
            </a:r>
            <a:r>
              <a:rPr sz="2000" b="1" spc="-150" dirty="0">
                <a:latin typeface="Trebuchet MS"/>
                <a:cs typeface="Arial" panose="020B0604020202020204" pitchFamily="34" charset="0"/>
              </a:rPr>
              <a:t>v</a:t>
            </a:r>
            <a:r>
              <a:rPr sz="2000" b="1" spc="25" dirty="0">
                <a:latin typeface="Trebuchet MS"/>
                <a:cs typeface="Arial" panose="020B0604020202020204" pitchFamily="34" charset="0"/>
              </a:rPr>
              <a:t>o</a:t>
            </a:r>
            <a:endParaRPr sz="2000" b="1">
              <a:latin typeface="Trebuchet MS"/>
              <a:cs typeface="Arial" panose="020B0604020202020204" pitchFamily="34" charset="0"/>
            </a:endParaRPr>
          </a:p>
        </p:txBody>
      </p:sp>
      <p:sp>
        <p:nvSpPr>
          <p:cNvPr id="14" name="object 14"/>
          <p:cNvSpPr/>
          <p:nvPr/>
        </p:nvSpPr>
        <p:spPr>
          <a:xfrm>
            <a:off x="6323191" y="4042932"/>
            <a:ext cx="478242" cy="274955"/>
          </a:xfrm>
          <a:custGeom>
            <a:avLst/>
            <a:gdLst/>
            <a:ahLst/>
            <a:cxnLst/>
            <a:rect l="l" t="t" r="r" b="b"/>
            <a:pathLst>
              <a:path w="358775" h="274954">
                <a:moveTo>
                  <a:pt x="233299" y="0"/>
                </a:moveTo>
                <a:lnTo>
                  <a:pt x="18034" y="103632"/>
                </a:lnTo>
                <a:lnTo>
                  <a:pt x="71754" y="215265"/>
                </a:lnTo>
                <a:lnTo>
                  <a:pt x="0" y="249809"/>
                </a:lnTo>
                <a:lnTo>
                  <a:pt x="233045" y="274955"/>
                </a:lnTo>
                <a:lnTo>
                  <a:pt x="336824" y="111633"/>
                </a:lnTo>
                <a:lnTo>
                  <a:pt x="287020" y="111633"/>
                </a:lnTo>
                <a:lnTo>
                  <a:pt x="233299" y="0"/>
                </a:lnTo>
                <a:close/>
              </a:path>
              <a:path w="358775" h="274954">
                <a:moveTo>
                  <a:pt x="358775" y="77089"/>
                </a:moveTo>
                <a:lnTo>
                  <a:pt x="287020" y="111633"/>
                </a:lnTo>
                <a:lnTo>
                  <a:pt x="336824" y="111633"/>
                </a:lnTo>
                <a:lnTo>
                  <a:pt x="358775" y="77089"/>
                </a:lnTo>
                <a:close/>
              </a:path>
            </a:pathLst>
          </a:custGeom>
          <a:solidFill>
            <a:srgbClr val="B88471"/>
          </a:solidFill>
        </p:spPr>
        <p:txBody>
          <a:bodyPr wrap="square" lIns="0" tIns="0" rIns="0" bIns="0" rtlCol="0"/>
          <a:lstStyle/>
          <a:p>
            <a:endParaRPr/>
          </a:p>
        </p:txBody>
      </p:sp>
      <p:sp>
        <p:nvSpPr>
          <p:cNvPr id="15" name="object 15"/>
          <p:cNvSpPr/>
          <p:nvPr/>
        </p:nvSpPr>
        <p:spPr>
          <a:xfrm>
            <a:off x="6306193" y="4371226"/>
            <a:ext cx="1405101" cy="1054735"/>
          </a:xfrm>
          <a:custGeom>
            <a:avLst/>
            <a:gdLst/>
            <a:ahLst/>
            <a:cxnLst/>
            <a:rect l="l" t="t" r="r" b="b"/>
            <a:pathLst>
              <a:path w="1054100" h="1054735">
                <a:moveTo>
                  <a:pt x="526923" y="0"/>
                </a:moveTo>
                <a:lnTo>
                  <a:pt x="478970" y="2155"/>
                </a:lnTo>
                <a:lnTo>
                  <a:pt x="432222" y="8495"/>
                </a:lnTo>
                <a:lnTo>
                  <a:pt x="386864" y="18836"/>
                </a:lnTo>
                <a:lnTo>
                  <a:pt x="343084" y="32990"/>
                </a:lnTo>
                <a:lnTo>
                  <a:pt x="301067" y="50772"/>
                </a:lnTo>
                <a:lnTo>
                  <a:pt x="260999" y="71994"/>
                </a:lnTo>
                <a:lnTo>
                  <a:pt x="223066" y="96472"/>
                </a:lnTo>
                <a:lnTo>
                  <a:pt x="187455" y="124018"/>
                </a:lnTo>
                <a:lnTo>
                  <a:pt x="154352" y="154447"/>
                </a:lnTo>
                <a:lnTo>
                  <a:pt x="123943" y="187573"/>
                </a:lnTo>
                <a:lnTo>
                  <a:pt x="96414" y="223208"/>
                </a:lnTo>
                <a:lnTo>
                  <a:pt x="71952" y="261168"/>
                </a:lnTo>
                <a:lnTo>
                  <a:pt x="50742" y="301265"/>
                </a:lnTo>
                <a:lnTo>
                  <a:pt x="32971" y="343314"/>
                </a:lnTo>
                <a:lnTo>
                  <a:pt x="18825" y="387129"/>
                </a:lnTo>
                <a:lnTo>
                  <a:pt x="8491" y="432523"/>
                </a:lnTo>
                <a:lnTo>
                  <a:pt x="2153" y="479310"/>
                </a:lnTo>
                <a:lnTo>
                  <a:pt x="0" y="527304"/>
                </a:lnTo>
                <a:lnTo>
                  <a:pt x="2153" y="575297"/>
                </a:lnTo>
                <a:lnTo>
                  <a:pt x="8491" y="622084"/>
                </a:lnTo>
                <a:lnTo>
                  <a:pt x="18825" y="667478"/>
                </a:lnTo>
                <a:lnTo>
                  <a:pt x="32971" y="711293"/>
                </a:lnTo>
                <a:lnTo>
                  <a:pt x="50742" y="753342"/>
                </a:lnTo>
                <a:lnTo>
                  <a:pt x="71952" y="793439"/>
                </a:lnTo>
                <a:lnTo>
                  <a:pt x="96414" y="831399"/>
                </a:lnTo>
                <a:lnTo>
                  <a:pt x="123943" y="867034"/>
                </a:lnTo>
                <a:lnTo>
                  <a:pt x="154352" y="900160"/>
                </a:lnTo>
                <a:lnTo>
                  <a:pt x="187455" y="930589"/>
                </a:lnTo>
                <a:lnTo>
                  <a:pt x="223066" y="958135"/>
                </a:lnTo>
                <a:lnTo>
                  <a:pt x="260999" y="982613"/>
                </a:lnTo>
                <a:lnTo>
                  <a:pt x="301067" y="1003835"/>
                </a:lnTo>
                <a:lnTo>
                  <a:pt x="343084" y="1021617"/>
                </a:lnTo>
                <a:lnTo>
                  <a:pt x="386864" y="1035771"/>
                </a:lnTo>
                <a:lnTo>
                  <a:pt x="432222" y="1046112"/>
                </a:lnTo>
                <a:lnTo>
                  <a:pt x="478970" y="1052452"/>
                </a:lnTo>
                <a:lnTo>
                  <a:pt x="526923" y="1054608"/>
                </a:lnTo>
                <a:lnTo>
                  <a:pt x="574875" y="1052452"/>
                </a:lnTo>
                <a:lnTo>
                  <a:pt x="621623" y="1046112"/>
                </a:lnTo>
                <a:lnTo>
                  <a:pt x="666981" y="1035771"/>
                </a:lnTo>
                <a:lnTo>
                  <a:pt x="710761" y="1021617"/>
                </a:lnTo>
                <a:lnTo>
                  <a:pt x="752778" y="1003835"/>
                </a:lnTo>
                <a:lnTo>
                  <a:pt x="792846" y="982613"/>
                </a:lnTo>
                <a:lnTo>
                  <a:pt x="830779" y="958135"/>
                </a:lnTo>
                <a:lnTo>
                  <a:pt x="866390" y="930589"/>
                </a:lnTo>
                <a:lnTo>
                  <a:pt x="899493" y="900160"/>
                </a:lnTo>
                <a:lnTo>
                  <a:pt x="929902" y="867034"/>
                </a:lnTo>
                <a:lnTo>
                  <a:pt x="957431" y="831399"/>
                </a:lnTo>
                <a:lnTo>
                  <a:pt x="981893" y="793439"/>
                </a:lnTo>
                <a:lnTo>
                  <a:pt x="1003103" y="753342"/>
                </a:lnTo>
                <a:lnTo>
                  <a:pt x="1020874" y="711293"/>
                </a:lnTo>
                <a:lnTo>
                  <a:pt x="1035020" y="667478"/>
                </a:lnTo>
                <a:lnTo>
                  <a:pt x="1045354" y="622084"/>
                </a:lnTo>
                <a:lnTo>
                  <a:pt x="1051692" y="575297"/>
                </a:lnTo>
                <a:lnTo>
                  <a:pt x="1053846" y="527304"/>
                </a:lnTo>
                <a:lnTo>
                  <a:pt x="1051692" y="479310"/>
                </a:lnTo>
                <a:lnTo>
                  <a:pt x="1045354" y="432523"/>
                </a:lnTo>
                <a:lnTo>
                  <a:pt x="1035020" y="387129"/>
                </a:lnTo>
                <a:lnTo>
                  <a:pt x="1020874" y="343314"/>
                </a:lnTo>
                <a:lnTo>
                  <a:pt x="1003103" y="301265"/>
                </a:lnTo>
                <a:lnTo>
                  <a:pt x="981893" y="261168"/>
                </a:lnTo>
                <a:lnTo>
                  <a:pt x="957431" y="223208"/>
                </a:lnTo>
                <a:lnTo>
                  <a:pt x="929902" y="187573"/>
                </a:lnTo>
                <a:lnTo>
                  <a:pt x="899493" y="154447"/>
                </a:lnTo>
                <a:lnTo>
                  <a:pt x="866390" y="124018"/>
                </a:lnTo>
                <a:lnTo>
                  <a:pt x="830779" y="96472"/>
                </a:lnTo>
                <a:lnTo>
                  <a:pt x="792846" y="71994"/>
                </a:lnTo>
                <a:lnTo>
                  <a:pt x="752778" y="50772"/>
                </a:lnTo>
                <a:lnTo>
                  <a:pt x="710761" y="32990"/>
                </a:lnTo>
                <a:lnTo>
                  <a:pt x="666981" y="18836"/>
                </a:lnTo>
                <a:lnTo>
                  <a:pt x="621623" y="8495"/>
                </a:lnTo>
                <a:lnTo>
                  <a:pt x="574875" y="2155"/>
                </a:lnTo>
                <a:lnTo>
                  <a:pt x="526923" y="0"/>
                </a:lnTo>
                <a:close/>
              </a:path>
            </a:pathLst>
          </a:custGeom>
          <a:solidFill>
            <a:srgbClr val="DE3232"/>
          </a:solidFill>
          <a:ln>
            <a:solidFill>
              <a:schemeClr val="bg1"/>
            </a:solidFill>
          </a:ln>
        </p:spPr>
        <p:txBody>
          <a:bodyPr wrap="square" lIns="0" tIns="0" rIns="0" bIns="0" rtlCol="0"/>
          <a:lstStyle/>
          <a:p>
            <a:endParaRPr/>
          </a:p>
        </p:txBody>
      </p:sp>
      <p:sp>
        <p:nvSpPr>
          <p:cNvPr id="16" name="object 16"/>
          <p:cNvSpPr txBox="1"/>
          <p:nvPr/>
        </p:nvSpPr>
        <p:spPr>
          <a:xfrm>
            <a:off x="6621918" y="4604525"/>
            <a:ext cx="773652" cy="538480"/>
          </a:xfrm>
          <a:prstGeom prst="rect">
            <a:avLst/>
          </a:prstGeom>
        </p:spPr>
        <p:txBody>
          <a:bodyPr vert="horz" wrap="square" lIns="0" tIns="50165" rIns="0" bIns="0" rtlCol="0">
            <a:spAutoFit/>
          </a:bodyPr>
          <a:lstStyle/>
          <a:p>
            <a:pPr marL="12700" marR="5080" indent="42545" algn="ctr">
              <a:lnSpc>
                <a:spcPts val="1880"/>
              </a:lnSpc>
              <a:spcBef>
                <a:spcPts val="395"/>
              </a:spcBef>
            </a:pPr>
            <a:r>
              <a:rPr sz="1800" b="1" spc="-65" dirty="0">
                <a:latin typeface="Trebuchet MS"/>
                <a:cs typeface="Arial" panose="020B0604020202020204" pitchFamily="34" charset="0"/>
              </a:rPr>
              <a:t>Multi  </a:t>
            </a:r>
            <a:r>
              <a:rPr sz="1800" b="1" spc="-95" dirty="0">
                <a:latin typeface="Trebuchet MS"/>
                <a:cs typeface="Arial" panose="020B0604020202020204" pitchFamily="34" charset="0"/>
              </a:rPr>
              <a:t>Speed</a:t>
            </a:r>
            <a:endParaRPr sz="1800" b="1">
              <a:latin typeface="Trebuchet MS"/>
              <a:cs typeface="Arial" panose="020B0604020202020204" pitchFamily="34" charset="0"/>
            </a:endParaRPr>
          </a:p>
        </p:txBody>
      </p:sp>
      <p:sp>
        <p:nvSpPr>
          <p:cNvPr id="17" name="object 17"/>
          <p:cNvSpPr/>
          <p:nvPr/>
        </p:nvSpPr>
        <p:spPr>
          <a:xfrm>
            <a:off x="5385429" y="4054349"/>
            <a:ext cx="478242" cy="274955"/>
          </a:xfrm>
          <a:custGeom>
            <a:avLst/>
            <a:gdLst/>
            <a:ahLst/>
            <a:cxnLst/>
            <a:rect l="l" t="t" r="r" b="b"/>
            <a:pathLst>
              <a:path w="358775" h="274954">
                <a:moveTo>
                  <a:pt x="0" y="77089"/>
                </a:moveTo>
                <a:lnTo>
                  <a:pt x="125729" y="274955"/>
                </a:lnTo>
                <a:lnTo>
                  <a:pt x="358775" y="249809"/>
                </a:lnTo>
                <a:lnTo>
                  <a:pt x="287020" y="215265"/>
                </a:lnTo>
                <a:lnTo>
                  <a:pt x="336890" y="111633"/>
                </a:lnTo>
                <a:lnTo>
                  <a:pt x="71754" y="111633"/>
                </a:lnTo>
                <a:lnTo>
                  <a:pt x="0" y="77089"/>
                </a:lnTo>
                <a:close/>
              </a:path>
              <a:path w="358775" h="274954">
                <a:moveTo>
                  <a:pt x="125475" y="0"/>
                </a:moveTo>
                <a:lnTo>
                  <a:pt x="71754" y="111633"/>
                </a:lnTo>
                <a:lnTo>
                  <a:pt x="336890" y="111633"/>
                </a:lnTo>
                <a:lnTo>
                  <a:pt x="340740" y="103632"/>
                </a:lnTo>
                <a:lnTo>
                  <a:pt x="125475" y="0"/>
                </a:lnTo>
                <a:close/>
              </a:path>
            </a:pathLst>
          </a:custGeom>
          <a:solidFill>
            <a:srgbClr val="8E736A"/>
          </a:solidFill>
        </p:spPr>
        <p:txBody>
          <a:bodyPr wrap="square" lIns="0" tIns="0" rIns="0" bIns="0" rtlCol="0"/>
          <a:lstStyle/>
          <a:p>
            <a:endParaRPr/>
          </a:p>
        </p:txBody>
      </p:sp>
      <p:sp>
        <p:nvSpPr>
          <p:cNvPr id="18" name="object 18"/>
          <p:cNvSpPr/>
          <p:nvPr/>
        </p:nvSpPr>
        <p:spPr>
          <a:xfrm>
            <a:off x="4478885" y="4382643"/>
            <a:ext cx="1405101" cy="1054735"/>
          </a:xfrm>
          <a:custGeom>
            <a:avLst/>
            <a:gdLst/>
            <a:ahLst/>
            <a:cxnLst/>
            <a:rect l="l" t="t" r="r" b="b"/>
            <a:pathLst>
              <a:path w="1054100" h="1054735">
                <a:moveTo>
                  <a:pt x="526923" y="0"/>
                </a:moveTo>
                <a:lnTo>
                  <a:pt x="478970" y="2155"/>
                </a:lnTo>
                <a:lnTo>
                  <a:pt x="432222" y="8495"/>
                </a:lnTo>
                <a:lnTo>
                  <a:pt x="386864" y="18836"/>
                </a:lnTo>
                <a:lnTo>
                  <a:pt x="343084" y="32990"/>
                </a:lnTo>
                <a:lnTo>
                  <a:pt x="301067" y="50772"/>
                </a:lnTo>
                <a:lnTo>
                  <a:pt x="260999" y="71994"/>
                </a:lnTo>
                <a:lnTo>
                  <a:pt x="223066" y="96472"/>
                </a:lnTo>
                <a:lnTo>
                  <a:pt x="187455" y="124018"/>
                </a:lnTo>
                <a:lnTo>
                  <a:pt x="154352" y="154447"/>
                </a:lnTo>
                <a:lnTo>
                  <a:pt x="123943" y="187573"/>
                </a:lnTo>
                <a:lnTo>
                  <a:pt x="96414" y="223208"/>
                </a:lnTo>
                <a:lnTo>
                  <a:pt x="71952" y="261168"/>
                </a:lnTo>
                <a:lnTo>
                  <a:pt x="50742" y="301265"/>
                </a:lnTo>
                <a:lnTo>
                  <a:pt x="32971" y="343314"/>
                </a:lnTo>
                <a:lnTo>
                  <a:pt x="18825" y="387129"/>
                </a:lnTo>
                <a:lnTo>
                  <a:pt x="8491" y="432523"/>
                </a:lnTo>
                <a:lnTo>
                  <a:pt x="2153" y="479310"/>
                </a:lnTo>
                <a:lnTo>
                  <a:pt x="0" y="527304"/>
                </a:lnTo>
                <a:lnTo>
                  <a:pt x="2153" y="575297"/>
                </a:lnTo>
                <a:lnTo>
                  <a:pt x="8491" y="622084"/>
                </a:lnTo>
                <a:lnTo>
                  <a:pt x="18825" y="667478"/>
                </a:lnTo>
                <a:lnTo>
                  <a:pt x="32971" y="711293"/>
                </a:lnTo>
                <a:lnTo>
                  <a:pt x="50742" y="753342"/>
                </a:lnTo>
                <a:lnTo>
                  <a:pt x="71952" y="793439"/>
                </a:lnTo>
                <a:lnTo>
                  <a:pt x="96414" y="831399"/>
                </a:lnTo>
                <a:lnTo>
                  <a:pt x="123943" y="867034"/>
                </a:lnTo>
                <a:lnTo>
                  <a:pt x="154352" y="900160"/>
                </a:lnTo>
                <a:lnTo>
                  <a:pt x="187455" y="930589"/>
                </a:lnTo>
                <a:lnTo>
                  <a:pt x="223066" y="958135"/>
                </a:lnTo>
                <a:lnTo>
                  <a:pt x="260999" y="982613"/>
                </a:lnTo>
                <a:lnTo>
                  <a:pt x="301067" y="1003835"/>
                </a:lnTo>
                <a:lnTo>
                  <a:pt x="343084" y="1021617"/>
                </a:lnTo>
                <a:lnTo>
                  <a:pt x="386864" y="1035771"/>
                </a:lnTo>
                <a:lnTo>
                  <a:pt x="432222" y="1046112"/>
                </a:lnTo>
                <a:lnTo>
                  <a:pt x="478970" y="1052452"/>
                </a:lnTo>
                <a:lnTo>
                  <a:pt x="526923" y="1054608"/>
                </a:lnTo>
                <a:lnTo>
                  <a:pt x="574875" y="1052452"/>
                </a:lnTo>
                <a:lnTo>
                  <a:pt x="621623" y="1046112"/>
                </a:lnTo>
                <a:lnTo>
                  <a:pt x="666981" y="1035771"/>
                </a:lnTo>
                <a:lnTo>
                  <a:pt x="710761" y="1021617"/>
                </a:lnTo>
                <a:lnTo>
                  <a:pt x="752778" y="1003835"/>
                </a:lnTo>
                <a:lnTo>
                  <a:pt x="792846" y="982613"/>
                </a:lnTo>
                <a:lnTo>
                  <a:pt x="830779" y="958135"/>
                </a:lnTo>
                <a:lnTo>
                  <a:pt x="866390" y="930589"/>
                </a:lnTo>
                <a:lnTo>
                  <a:pt x="899493" y="900160"/>
                </a:lnTo>
                <a:lnTo>
                  <a:pt x="929902" y="867034"/>
                </a:lnTo>
                <a:lnTo>
                  <a:pt x="957431" y="831399"/>
                </a:lnTo>
                <a:lnTo>
                  <a:pt x="981893" y="793439"/>
                </a:lnTo>
                <a:lnTo>
                  <a:pt x="1003103" y="753342"/>
                </a:lnTo>
                <a:lnTo>
                  <a:pt x="1020874" y="711293"/>
                </a:lnTo>
                <a:lnTo>
                  <a:pt x="1035020" y="667478"/>
                </a:lnTo>
                <a:lnTo>
                  <a:pt x="1045354" y="622084"/>
                </a:lnTo>
                <a:lnTo>
                  <a:pt x="1051692" y="575297"/>
                </a:lnTo>
                <a:lnTo>
                  <a:pt x="1053846" y="527304"/>
                </a:lnTo>
                <a:lnTo>
                  <a:pt x="1051692" y="479310"/>
                </a:lnTo>
                <a:lnTo>
                  <a:pt x="1045354" y="432523"/>
                </a:lnTo>
                <a:lnTo>
                  <a:pt x="1035020" y="387129"/>
                </a:lnTo>
                <a:lnTo>
                  <a:pt x="1020874" y="343314"/>
                </a:lnTo>
                <a:lnTo>
                  <a:pt x="1003103" y="301265"/>
                </a:lnTo>
                <a:lnTo>
                  <a:pt x="981893" y="261168"/>
                </a:lnTo>
                <a:lnTo>
                  <a:pt x="957431" y="223208"/>
                </a:lnTo>
                <a:lnTo>
                  <a:pt x="929902" y="187573"/>
                </a:lnTo>
                <a:lnTo>
                  <a:pt x="899493" y="154447"/>
                </a:lnTo>
                <a:lnTo>
                  <a:pt x="866390" y="124018"/>
                </a:lnTo>
                <a:lnTo>
                  <a:pt x="830779" y="96472"/>
                </a:lnTo>
                <a:lnTo>
                  <a:pt x="792846" y="71994"/>
                </a:lnTo>
                <a:lnTo>
                  <a:pt x="752778" y="50772"/>
                </a:lnTo>
                <a:lnTo>
                  <a:pt x="710761" y="32990"/>
                </a:lnTo>
                <a:lnTo>
                  <a:pt x="666981" y="18836"/>
                </a:lnTo>
                <a:lnTo>
                  <a:pt x="621623" y="8495"/>
                </a:lnTo>
                <a:lnTo>
                  <a:pt x="574875" y="2155"/>
                </a:lnTo>
                <a:lnTo>
                  <a:pt x="526923" y="0"/>
                </a:lnTo>
                <a:close/>
              </a:path>
            </a:pathLst>
          </a:custGeom>
          <a:solidFill>
            <a:srgbClr val="00B0F0"/>
          </a:solidFill>
          <a:ln>
            <a:solidFill>
              <a:schemeClr val="bg1"/>
            </a:solidFill>
          </a:ln>
        </p:spPr>
        <p:txBody>
          <a:bodyPr wrap="square" lIns="0" tIns="0" rIns="0" bIns="0" rtlCol="0"/>
          <a:lstStyle/>
          <a:p>
            <a:endParaRPr/>
          </a:p>
        </p:txBody>
      </p:sp>
      <p:sp>
        <p:nvSpPr>
          <p:cNvPr id="19" name="object 19"/>
          <p:cNvSpPr txBox="1"/>
          <p:nvPr/>
        </p:nvSpPr>
        <p:spPr>
          <a:xfrm>
            <a:off x="4706457" y="4565807"/>
            <a:ext cx="973413" cy="694055"/>
          </a:xfrm>
          <a:prstGeom prst="rect">
            <a:avLst/>
          </a:prstGeom>
        </p:spPr>
        <p:txBody>
          <a:bodyPr vert="horz" wrap="square" lIns="0" tIns="44450" rIns="0" bIns="0" rtlCol="0">
            <a:spAutoFit/>
          </a:bodyPr>
          <a:lstStyle/>
          <a:p>
            <a:pPr marL="12700" marR="5080" algn="ctr">
              <a:lnSpc>
                <a:spcPct val="87000"/>
              </a:lnSpc>
              <a:spcBef>
                <a:spcPts val="350"/>
              </a:spcBef>
            </a:pPr>
            <a:r>
              <a:rPr sz="1600" b="1" spc="-75" dirty="0">
                <a:latin typeface="Trebuchet MS"/>
                <a:cs typeface="Arial" panose="020B0604020202020204" pitchFamily="34" charset="0"/>
              </a:rPr>
              <a:t>Radiat</a:t>
            </a:r>
            <a:r>
              <a:rPr sz="1600" b="1" spc="-95" dirty="0">
                <a:latin typeface="Trebuchet MS"/>
                <a:cs typeface="Arial" panose="020B0604020202020204" pitchFamily="34" charset="0"/>
              </a:rPr>
              <a:t>o</a:t>
            </a:r>
            <a:r>
              <a:rPr sz="1600" b="1" spc="10" dirty="0">
                <a:latin typeface="Trebuchet MS"/>
                <a:cs typeface="Arial" panose="020B0604020202020204" pitchFamily="34" charset="0"/>
              </a:rPr>
              <a:t>r  </a:t>
            </a:r>
            <a:r>
              <a:rPr sz="1600" b="1" spc="-30" dirty="0">
                <a:latin typeface="Trebuchet MS"/>
                <a:cs typeface="Arial" panose="020B0604020202020204" pitchFamily="34" charset="0"/>
              </a:rPr>
              <a:t>Cooling  </a:t>
            </a:r>
            <a:r>
              <a:rPr sz="1600" b="1" spc="-114" dirty="0">
                <a:latin typeface="Trebuchet MS"/>
                <a:cs typeface="Arial" panose="020B0604020202020204" pitchFamily="34" charset="0"/>
              </a:rPr>
              <a:t>Fan</a:t>
            </a:r>
            <a:endParaRPr sz="1600" b="1" dirty="0">
              <a:latin typeface="Trebuchet MS"/>
              <a:cs typeface="Arial" panose="020B0604020202020204" pitchFamily="34" charset="0"/>
            </a:endParaRPr>
          </a:p>
        </p:txBody>
      </p:sp>
      <p:sp>
        <p:nvSpPr>
          <p:cNvPr id="20" name="object 20"/>
          <p:cNvSpPr/>
          <p:nvPr/>
        </p:nvSpPr>
        <p:spPr>
          <a:xfrm>
            <a:off x="4877731" y="3493896"/>
            <a:ext cx="358047" cy="388620"/>
          </a:xfrm>
          <a:custGeom>
            <a:avLst/>
            <a:gdLst/>
            <a:ahLst/>
            <a:cxnLst/>
            <a:rect l="l" t="t" r="r" b="b"/>
            <a:pathLst>
              <a:path w="268604" h="388620">
                <a:moveTo>
                  <a:pt x="76453" y="0"/>
                </a:moveTo>
                <a:lnTo>
                  <a:pt x="0" y="221614"/>
                </a:lnTo>
                <a:lnTo>
                  <a:pt x="165100" y="388238"/>
                </a:lnTo>
                <a:lnTo>
                  <a:pt x="147320" y="310514"/>
                </a:lnTo>
                <a:lnTo>
                  <a:pt x="268097" y="282955"/>
                </a:lnTo>
                <a:lnTo>
                  <a:pt x="221292" y="77597"/>
                </a:lnTo>
                <a:lnTo>
                  <a:pt x="94234" y="77597"/>
                </a:lnTo>
                <a:lnTo>
                  <a:pt x="76453" y="0"/>
                </a:lnTo>
                <a:close/>
              </a:path>
              <a:path w="268604" h="388620">
                <a:moveTo>
                  <a:pt x="215011" y="50037"/>
                </a:moveTo>
                <a:lnTo>
                  <a:pt x="94234" y="77597"/>
                </a:lnTo>
                <a:lnTo>
                  <a:pt x="221292" y="77597"/>
                </a:lnTo>
                <a:lnTo>
                  <a:pt x="215011" y="50037"/>
                </a:lnTo>
                <a:close/>
              </a:path>
            </a:pathLst>
          </a:custGeom>
          <a:solidFill>
            <a:srgbClr val="9FB8CD"/>
          </a:solidFill>
        </p:spPr>
        <p:txBody>
          <a:bodyPr wrap="square" lIns="0" tIns="0" rIns="0" bIns="0" rtlCol="0"/>
          <a:lstStyle/>
          <a:p>
            <a:endParaRPr/>
          </a:p>
        </p:txBody>
      </p:sp>
      <p:sp>
        <p:nvSpPr>
          <p:cNvPr id="21" name="object 21"/>
          <p:cNvSpPr/>
          <p:nvPr/>
        </p:nvSpPr>
        <p:spPr>
          <a:xfrm>
            <a:off x="3339230" y="3310510"/>
            <a:ext cx="1405101" cy="1054735"/>
          </a:xfrm>
          <a:custGeom>
            <a:avLst/>
            <a:gdLst/>
            <a:ahLst/>
            <a:cxnLst/>
            <a:rect l="l" t="t" r="r" b="b"/>
            <a:pathLst>
              <a:path w="1054100" h="1054735">
                <a:moveTo>
                  <a:pt x="526923" y="0"/>
                </a:moveTo>
                <a:lnTo>
                  <a:pt x="478970" y="2155"/>
                </a:lnTo>
                <a:lnTo>
                  <a:pt x="432222" y="8495"/>
                </a:lnTo>
                <a:lnTo>
                  <a:pt x="386864" y="18836"/>
                </a:lnTo>
                <a:lnTo>
                  <a:pt x="343084" y="32990"/>
                </a:lnTo>
                <a:lnTo>
                  <a:pt x="301067" y="50772"/>
                </a:lnTo>
                <a:lnTo>
                  <a:pt x="260999" y="71994"/>
                </a:lnTo>
                <a:lnTo>
                  <a:pt x="223066" y="96472"/>
                </a:lnTo>
                <a:lnTo>
                  <a:pt x="187455" y="124018"/>
                </a:lnTo>
                <a:lnTo>
                  <a:pt x="154352" y="154447"/>
                </a:lnTo>
                <a:lnTo>
                  <a:pt x="123943" y="187573"/>
                </a:lnTo>
                <a:lnTo>
                  <a:pt x="96414" y="223208"/>
                </a:lnTo>
                <a:lnTo>
                  <a:pt x="71952" y="261168"/>
                </a:lnTo>
                <a:lnTo>
                  <a:pt x="50742" y="301265"/>
                </a:lnTo>
                <a:lnTo>
                  <a:pt x="32971" y="343314"/>
                </a:lnTo>
                <a:lnTo>
                  <a:pt x="18825" y="387129"/>
                </a:lnTo>
                <a:lnTo>
                  <a:pt x="8491" y="432523"/>
                </a:lnTo>
                <a:lnTo>
                  <a:pt x="2153" y="479310"/>
                </a:lnTo>
                <a:lnTo>
                  <a:pt x="0" y="527303"/>
                </a:lnTo>
                <a:lnTo>
                  <a:pt x="2153" y="575297"/>
                </a:lnTo>
                <a:lnTo>
                  <a:pt x="8491" y="622084"/>
                </a:lnTo>
                <a:lnTo>
                  <a:pt x="18825" y="667478"/>
                </a:lnTo>
                <a:lnTo>
                  <a:pt x="32971" y="711293"/>
                </a:lnTo>
                <a:lnTo>
                  <a:pt x="50742" y="753342"/>
                </a:lnTo>
                <a:lnTo>
                  <a:pt x="71952" y="793439"/>
                </a:lnTo>
                <a:lnTo>
                  <a:pt x="96414" y="831399"/>
                </a:lnTo>
                <a:lnTo>
                  <a:pt x="123943" y="867034"/>
                </a:lnTo>
                <a:lnTo>
                  <a:pt x="154352" y="900160"/>
                </a:lnTo>
                <a:lnTo>
                  <a:pt x="187455" y="930589"/>
                </a:lnTo>
                <a:lnTo>
                  <a:pt x="223066" y="958135"/>
                </a:lnTo>
                <a:lnTo>
                  <a:pt x="260999" y="982613"/>
                </a:lnTo>
                <a:lnTo>
                  <a:pt x="301067" y="1003835"/>
                </a:lnTo>
                <a:lnTo>
                  <a:pt x="343084" y="1021617"/>
                </a:lnTo>
                <a:lnTo>
                  <a:pt x="386864" y="1035771"/>
                </a:lnTo>
                <a:lnTo>
                  <a:pt x="432222" y="1046112"/>
                </a:lnTo>
                <a:lnTo>
                  <a:pt x="478970" y="1052452"/>
                </a:lnTo>
                <a:lnTo>
                  <a:pt x="526923" y="1054607"/>
                </a:lnTo>
                <a:lnTo>
                  <a:pt x="574875" y="1052452"/>
                </a:lnTo>
                <a:lnTo>
                  <a:pt x="621623" y="1046112"/>
                </a:lnTo>
                <a:lnTo>
                  <a:pt x="666981" y="1035771"/>
                </a:lnTo>
                <a:lnTo>
                  <a:pt x="710761" y="1021617"/>
                </a:lnTo>
                <a:lnTo>
                  <a:pt x="752778" y="1003835"/>
                </a:lnTo>
                <a:lnTo>
                  <a:pt x="792846" y="982613"/>
                </a:lnTo>
                <a:lnTo>
                  <a:pt x="830779" y="958135"/>
                </a:lnTo>
                <a:lnTo>
                  <a:pt x="866390" y="930589"/>
                </a:lnTo>
                <a:lnTo>
                  <a:pt x="899493" y="900160"/>
                </a:lnTo>
                <a:lnTo>
                  <a:pt x="929902" y="867034"/>
                </a:lnTo>
                <a:lnTo>
                  <a:pt x="957431" y="831399"/>
                </a:lnTo>
                <a:lnTo>
                  <a:pt x="981893" y="793439"/>
                </a:lnTo>
                <a:lnTo>
                  <a:pt x="1003103" y="753342"/>
                </a:lnTo>
                <a:lnTo>
                  <a:pt x="1020874" y="711293"/>
                </a:lnTo>
                <a:lnTo>
                  <a:pt x="1035020" y="667478"/>
                </a:lnTo>
                <a:lnTo>
                  <a:pt x="1045354" y="622084"/>
                </a:lnTo>
                <a:lnTo>
                  <a:pt x="1051692" y="575297"/>
                </a:lnTo>
                <a:lnTo>
                  <a:pt x="1053846" y="527303"/>
                </a:lnTo>
                <a:lnTo>
                  <a:pt x="1051692" y="479310"/>
                </a:lnTo>
                <a:lnTo>
                  <a:pt x="1045354" y="432523"/>
                </a:lnTo>
                <a:lnTo>
                  <a:pt x="1035020" y="387129"/>
                </a:lnTo>
                <a:lnTo>
                  <a:pt x="1020874" y="343314"/>
                </a:lnTo>
                <a:lnTo>
                  <a:pt x="1003103" y="301265"/>
                </a:lnTo>
                <a:lnTo>
                  <a:pt x="981893" y="261168"/>
                </a:lnTo>
                <a:lnTo>
                  <a:pt x="957431" y="223208"/>
                </a:lnTo>
                <a:lnTo>
                  <a:pt x="929902" y="187573"/>
                </a:lnTo>
                <a:lnTo>
                  <a:pt x="899493" y="154447"/>
                </a:lnTo>
                <a:lnTo>
                  <a:pt x="866390" y="124018"/>
                </a:lnTo>
                <a:lnTo>
                  <a:pt x="830779" y="96472"/>
                </a:lnTo>
                <a:lnTo>
                  <a:pt x="792846" y="71994"/>
                </a:lnTo>
                <a:lnTo>
                  <a:pt x="752778" y="50772"/>
                </a:lnTo>
                <a:lnTo>
                  <a:pt x="710761" y="32990"/>
                </a:lnTo>
                <a:lnTo>
                  <a:pt x="666981" y="18836"/>
                </a:lnTo>
                <a:lnTo>
                  <a:pt x="621623" y="8495"/>
                </a:lnTo>
                <a:lnTo>
                  <a:pt x="574875" y="2155"/>
                </a:lnTo>
                <a:lnTo>
                  <a:pt x="526923" y="0"/>
                </a:lnTo>
                <a:close/>
              </a:path>
            </a:pathLst>
          </a:custGeom>
          <a:solidFill>
            <a:schemeClr val="accent2"/>
          </a:solidFill>
          <a:ln>
            <a:solidFill>
              <a:schemeClr val="bg1"/>
            </a:solidFill>
          </a:ln>
        </p:spPr>
        <p:txBody>
          <a:bodyPr wrap="square" lIns="0" tIns="0" rIns="0" bIns="0" rtlCol="0"/>
          <a:lstStyle/>
          <a:p>
            <a:endParaRPr/>
          </a:p>
        </p:txBody>
      </p:sp>
      <p:sp>
        <p:nvSpPr>
          <p:cNvPr id="22" name="object 22"/>
          <p:cNvSpPr txBox="1"/>
          <p:nvPr/>
        </p:nvSpPr>
        <p:spPr>
          <a:xfrm>
            <a:off x="3606200" y="3512819"/>
            <a:ext cx="869300" cy="595630"/>
          </a:xfrm>
          <a:prstGeom prst="rect">
            <a:avLst/>
          </a:prstGeom>
        </p:spPr>
        <p:txBody>
          <a:bodyPr vert="horz" wrap="square" lIns="0" tIns="53975" rIns="0" bIns="0" rtlCol="0">
            <a:spAutoFit/>
          </a:bodyPr>
          <a:lstStyle/>
          <a:p>
            <a:pPr marL="59055" marR="5080" indent="-46990" algn="ctr">
              <a:lnSpc>
                <a:spcPts val="2090"/>
              </a:lnSpc>
              <a:spcBef>
                <a:spcPts val="425"/>
              </a:spcBef>
            </a:pPr>
            <a:r>
              <a:rPr sz="2000" b="1" spc="-55" dirty="0">
                <a:latin typeface="Trebuchet MS"/>
                <a:cs typeface="Arial" panose="020B0604020202020204" pitchFamily="34" charset="0"/>
              </a:rPr>
              <a:t>Roller  </a:t>
            </a:r>
            <a:r>
              <a:rPr sz="2000" b="1" spc="-165" dirty="0">
                <a:latin typeface="Trebuchet MS"/>
                <a:cs typeface="Arial" panose="020B0604020202020204" pitchFamily="34" charset="0"/>
              </a:rPr>
              <a:t>Table</a:t>
            </a:r>
            <a:endParaRPr sz="2000" b="1" dirty="0">
              <a:latin typeface="Trebuchet MS"/>
              <a:cs typeface="Arial" panose="020B0604020202020204" pitchFamily="34" charset="0"/>
            </a:endParaRPr>
          </a:p>
        </p:txBody>
      </p:sp>
      <p:sp>
        <p:nvSpPr>
          <p:cNvPr id="23" name="object 23"/>
          <p:cNvSpPr/>
          <p:nvPr/>
        </p:nvSpPr>
        <p:spPr>
          <a:xfrm>
            <a:off x="5076779" y="2812301"/>
            <a:ext cx="394444" cy="326390"/>
          </a:xfrm>
          <a:custGeom>
            <a:avLst/>
            <a:gdLst/>
            <a:ahLst/>
            <a:cxnLst/>
            <a:rect l="l" t="t" r="r" b="b"/>
            <a:pathLst>
              <a:path w="295910" h="326389">
                <a:moveTo>
                  <a:pt x="208004" y="249174"/>
                </a:moveTo>
                <a:lnTo>
                  <a:pt x="49656" y="249174"/>
                </a:lnTo>
                <a:lnTo>
                  <a:pt x="146430" y="326390"/>
                </a:lnTo>
                <a:lnTo>
                  <a:pt x="208004" y="249174"/>
                </a:lnTo>
                <a:close/>
              </a:path>
              <a:path w="295910" h="326389">
                <a:moveTo>
                  <a:pt x="248284" y="0"/>
                </a:moveTo>
                <a:lnTo>
                  <a:pt x="27304" y="78486"/>
                </a:lnTo>
                <a:lnTo>
                  <a:pt x="0" y="311404"/>
                </a:lnTo>
                <a:lnTo>
                  <a:pt x="49656" y="249174"/>
                </a:lnTo>
                <a:lnTo>
                  <a:pt x="208004" y="249174"/>
                </a:lnTo>
                <a:lnTo>
                  <a:pt x="295401" y="139573"/>
                </a:lnTo>
                <a:lnTo>
                  <a:pt x="198627" y="62357"/>
                </a:lnTo>
                <a:lnTo>
                  <a:pt x="248284" y="0"/>
                </a:lnTo>
                <a:close/>
              </a:path>
            </a:pathLst>
          </a:custGeom>
          <a:solidFill>
            <a:srgbClr val="D2DA79"/>
          </a:solidFill>
        </p:spPr>
        <p:txBody>
          <a:bodyPr wrap="square" lIns="0" tIns="0" rIns="0" bIns="0" rtlCol="0"/>
          <a:lstStyle/>
          <a:p>
            <a:endParaRPr/>
          </a:p>
        </p:txBody>
      </p:sp>
      <p:sp>
        <p:nvSpPr>
          <p:cNvPr id="24" name="object 24"/>
          <p:cNvSpPr/>
          <p:nvPr/>
        </p:nvSpPr>
        <p:spPr>
          <a:xfrm>
            <a:off x="3739902" y="1993900"/>
            <a:ext cx="1405101" cy="1054100"/>
          </a:xfrm>
          <a:custGeom>
            <a:avLst/>
            <a:gdLst/>
            <a:ahLst/>
            <a:cxnLst/>
            <a:rect l="l" t="t" r="r" b="b"/>
            <a:pathLst>
              <a:path w="1054100" h="1054100">
                <a:moveTo>
                  <a:pt x="526923" y="0"/>
                </a:moveTo>
                <a:lnTo>
                  <a:pt x="478970" y="2153"/>
                </a:lnTo>
                <a:lnTo>
                  <a:pt x="432222" y="8491"/>
                </a:lnTo>
                <a:lnTo>
                  <a:pt x="386864" y="18825"/>
                </a:lnTo>
                <a:lnTo>
                  <a:pt x="343084" y="32971"/>
                </a:lnTo>
                <a:lnTo>
                  <a:pt x="301067" y="50742"/>
                </a:lnTo>
                <a:lnTo>
                  <a:pt x="260999" y="71952"/>
                </a:lnTo>
                <a:lnTo>
                  <a:pt x="223066" y="96414"/>
                </a:lnTo>
                <a:lnTo>
                  <a:pt x="187455" y="123943"/>
                </a:lnTo>
                <a:lnTo>
                  <a:pt x="154352" y="154352"/>
                </a:lnTo>
                <a:lnTo>
                  <a:pt x="123943" y="187455"/>
                </a:lnTo>
                <a:lnTo>
                  <a:pt x="96414" y="223066"/>
                </a:lnTo>
                <a:lnTo>
                  <a:pt x="71952" y="260999"/>
                </a:lnTo>
                <a:lnTo>
                  <a:pt x="50742" y="301067"/>
                </a:lnTo>
                <a:lnTo>
                  <a:pt x="32971" y="343084"/>
                </a:lnTo>
                <a:lnTo>
                  <a:pt x="18825" y="386864"/>
                </a:lnTo>
                <a:lnTo>
                  <a:pt x="8491" y="432222"/>
                </a:lnTo>
                <a:lnTo>
                  <a:pt x="2153" y="478970"/>
                </a:lnTo>
                <a:lnTo>
                  <a:pt x="0" y="526923"/>
                </a:lnTo>
                <a:lnTo>
                  <a:pt x="2153" y="574875"/>
                </a:lnTo>
                <a:lnTo>
                  <a:pt x="8491" y="621623"/>
                </a:lnTo>
                <a:lnTo>
                  <a:pt x="18825" y="666981"/>
                </a:lnTo>
                <a:lnTo>
                  <a:pt x="32971" y="710761"/>
                </a:lnTo>
                <a:lnTo>
                  <a:pt x="50742" y="752778"/>
                </a:lnTo>
                <a:lnTo>
                  <a:pt x="71952" y="792846"/>
                </a:lnTo>
                <a:lnTo>
                  <a:pt x="96414" y="830779"/>
                </a:lnTo>
                <a:lnTo>
                  <a:pt x="123943" y="866390"/>
                </a:lnTo>
                <a:lnTo>
                  <a:pt x="154352" y="899493"/>
                </a:lnTo>
                <a:lnTo>
                  <a:pt x="187455" y="929902"/>
                </a:lnTo>
                <a:lnTo>
                  <a:pt x="223066" y="957431"/>
                </a:lnTo>
                <a:lnTo>
                  <a:pt x="260999" y="981893"/>
                </a:lnTo>
                <a:lnTo>
                  <a:pt x="301067" y="1003103"/>
                </a:lnTo>
                <a:lnTo>
                  <a:pt x="343084" y="1020874"/>
                </a:lnTo>
                <a:lnTo>
                  <a:pt x="386864" y="1035020"/>
                </a:lnTo>
                <a:lnTo>
                  <a:pt x="432222" y="1045354"/>
                </a:lnTo>
                <a:lnTo>
                  <a:pt x="478970" y="1051692"/>
                </a:lnTo>
                <a:lnTo>
                  <a:pt x="526923" y="1053845"/>
                </a:lnTo>
                <a:lnTo>
                  <a:pt x="574875" y="1051692"/>
                </a:lnTo>
                <a:lnTo>
                  <a:pt x="621623" y="1045354"/>
                </a:lnTo>
                <a:lnTo>
                  <a:pt x="666981" y="1035020"/>
                </a:lnTo>
                <a:lnTo>
                  <a:pt x="710761" y="1020874"/>
                </a:lnTo>
                <a:lnTo>
                  <a:pt x="752778" y="1003103"/>
                </a:lnTo>
                <a:lnTo>
                  <a:pt x="792846" y="981893"/>
                </a:lnTo>
                <a:lnTo>
                  <a:pt x="830779" y="957431"/>
                </a:lnTo>
                <a:lnTo>
                  <a:pt x="866390" y="929902"/>
                </a:lnTo>
                <a:lnTo>
                  <a:pt x="899493" y="899493"/>
                </a:lnTo>
                <a:lnTo>
                  <a:pt x="929902" y="866390"/>
                </a:lnTo>
                <a:lnTo>
                  <a:pt x="957431" y="830779"/>
                </a:lnTo>
                <a:lnTo>
                  <a:pt x="981893" y="792846"/>
                </a:lnTo>
                <a:lnTo>
                  <a:pt x="1003103" y="752778"/>
                </a:lnTo>
                <a:lnTo>
                  <a:pt x="1020874" y="710761"/>
                </a:lnTo>
                <a:lnTo>
                  <a:pt x="1035020" y="666981"/>
                </a:lnTo>
                <a:lnTo>
                  <a:pt x="1045354" y="621623"/>
                </a:lnTo>
                <a:lnTo>
                  <a:pt x="1051692" y="574875"/>
                </a:lnTo>
                <a:lnTo>
                  <a:pt x="1053846" y="526923"/>
                </a:lnTo>
                <a:lnTo>
                  <a:pt x="1051692" y="478970"/>
                </a:lnTo>
                <a:lnTo>
                  <a:pt x="1045354" y="432222"/>
                </a:lnTo>
                <a:lnTo>
                  <a:pt x="1035020" y="386864"/>
                </a:lnTo>
                <a:lnTo>
                  <a:pt x="1020874" y="343084"/>
                </a:lnTo>
                <a:lnTo>
                  <a:pt x="1003103" y="301067"/>
                </a:lnTo>
                <a:lnTo>
                  <a:pt x="981893" y="260999"/>
                </a:lnTo>
                <a:lnTo>
                  <a:pt x="957431" y="223066"/>
                </a:lnTo>
                <a:lnTo>
                  <a:pt x="929902" y="187455"/>
                </a:lnTo>
                <a:lnTo>
                  <a:pt x="899493" y="154352"/>
                </a:lnTo>
                <a:lnTo>
                  <a:pt x="866390" y="123943"/>
                </a:lnTo>
                <a:lnTo>
                  <a:pt x="830779" y="96414"/>
                </a:lnTo>
                <a:lnTo>
                  <a:pt x="792846" y="71952"/>
                </a:lnTo>
                <a:lnTo>
                  <a:pt x="752778" y="50742"/>
                </a:lnTo>
                <a:lnTo>
                  <a:pt x="710761" y="32971"/>
                </a:lnTo>
                <a:lnTo>
                  <a:pt x="666981" y="18825"/>
                </a:lnTo>
                <a:lnTo>
                  <a:pt x="621623" y="8491"/>
                </a:lnTo>
                <a:lnTo>
                  <a:pt x="574875" y="2153"/>
                </a:lnTo>
                <a:lnTo>
                  <a:pt x="526923" y="0"/>
                </a:lnTo>
                <a:close/>
              </a:path>
            </a:pathLst>
          </a:custGeom>
          <a:solidFill>
            <a:srgbClr val="7030A0"/>
          </a:solidFill>
          <a:ln>
            <a:solidFill>
              <a:schemeClr val="bg1"/>
            </a:solidFill>
          </a:ln>
        </p:spPr>
        <p:txBody>
          <a:bodyPr wrap="square" lIns="0" tIns="0" rIns="0" bIns="0" rtlCol="0"/>
          <a:lstStyle/>
          <a:p>
            <a:endParaRPr/>
          </a:p>
        </p:txBody>
      </p:sp>
      <p:sp>
        <p:nvSpPr>
          <p:cNvPr id="25" name="object 25"/>
          <p:cNvSpPr/>
          <p:nvPr/>
        </p:nvSpPr>
        <p:spPr>
          <a:xfrm>
            <a:off x="3745524" y="1995297"/>
            <a:ext cx="1405101" cy="1054100"/>
          </a:xfrm>
          <a:custGeom>
            <a:avLst/>
            <a:gdLst/>
            <a:ahLst/>
            <a:cxnLst/>
            <a:rect l="l" t="t" r="r" b="b"/>
            <a:pathLst>
              <a:path w="1054100" h="1054100">
                <a:moveTo>
                  <a:pt x="0" y="526923"/>
                </a:moveTo>
                <a:lnTo>
                  <a:pt x="2153" y="478970"/>
                </a:lnTo>
                <a:lnTo>
                  <a:pt x="8491" y="432222"/>
                </a:lnTo>
                <a:lnTo>
                  <a:pt x="18825" y="386864"/>
                </a:lnTo>
                <a:lnTo>
                  <a:pt x="32971" y="343084"/>
                </a:lnTo>
                <a:lnTo>
                  <a:pt x="50742" y="301067"/>
                </a:lnTo>
                <a:lnTo>
                  <a:pt x="71952" y="260999"/>
                </a:lnTo>
                <a:lnTo>
                  <a:pt x="96414" y="223066"/>
                </a:lnTo>
                <a:lnTo>
                  <a:pt x="123943" y="187455"/>
                </a:lnTo>
                <a:lnTo>
                  <a:pt x="154352" y="154352"/>
                </a:lnTo>
                <a:lnTo>
                  <a:pt x="187455" y="123943"/>
                </a:lnTo>
                <a:lnTo>
                  <a:pt x="223066" y="96414"/>
                </a:lnTo>
                <a:lnTo>
                  <a:pt x="260999" y="71952"/>
                </a:lnTo>
                <a:lnTo>
                  <a:pt x="301067" y="50742"/>
                </a:lnTo>
                <a:lnTo>
                  <a:pt x="343084" y="32971"/>
                </a:lnTo>
                <a:lnTo>
                  <a:pt x="386864" y="18825"/>
                </a:lnTo>
                <a:lnTo>
                  <a:pt x="432222" y="8491"/>
                </a:lnTo>
                <a:lnTo>
                  <a:pt x="478970" y="2153"/>
                </a:lnTo>
                <a:lnTo>
                  <a:pt x="526923" y="0"/>
                </a:lnTo>
                <a:lnTo>
                  <a:pt x="574875" y="2153"/>
                </a:lnTo>
                <a:lnTo>
                  <a:pt x="621623" y="8491"/>
                </a:lnTo>
                <a:lnTo>
                  <a:pt x="666981" y="18825"/>
                </a:lnTo>
                <a:lnTo>
                  <a:pt x="710761" y="32971"/>
                </a:lnTo>
                <a:lnTo>
                  <a:pt x="752778" y="50742"/>
                </a:lnTo>
                <a:lnTo>
                  <a:pt x="792846" y="71952"/>
                </a:lnTo>
                <a:lnTo>
                  <a:pt x="830779" y="96414"/>
                </a:lnTo>
                <a:lnTo>
                  <a:pt x="866390" y="123943"/>
                </a:lnTo>
                <a:lnTo>
                  <a:pt x="899493" y="154352"/>
                </a:lnTo>
                <a:lnTo>
                  <a:pt x="929902" y="187455"/>
                </a:lnTo>
                <a:lnTo>
                  <a:pt x="957431" y="223066"/>
                </a:lnTo>
                <a:lnTo>
                  <a:pt x="981893" y="260999"/>
                </a:lnTo>
                <a:lnTo>
                  <a:pt x="1003103" y="301067"/>
                </a:lnTo>
                <a:lnTo>
                  <a:pt x="1020874" y="343084"/>
                </a:lnTo>
                <a:lnTo>
                  <a:pt x="1035020" y="386864"/>
                </a:lnTo>
                <a:lnTo>
                  <a:pt x="1045354" y="432222"/>
                </a:lnTo>
                <a:lnTo>
                  <a:pt x="1051692" y="478970"/>
                </a:lnTo>
                <a:lnTo>
                  <a:pt x="1053846" y="526923"/>
                </a:lnTo>
                <a:lnTo>
                  <a:pt x="1051692" y="574875"/>
                </a:lnTo>
                <a:lnTo>
                  <a:pt x="1045354" y="621623"/>
                </a:lnTo>
                <a:lnTo>
                  <a:pt x="1035020" y="666981"/>
                </a:lnTo>
                <a:lnTo>
                  <a:pt x="1020874" y="710761"/>
                </a:lnTo>
                <a:lnTo>
                  <a:pt x="1003103" y="752778"/>
                </a:lnTo>
                <a:lnTo>
                  <a:pt x="981893" y="792846"/>
                </a:lnTo>
                <a:lnTo>
                  <a:pt x="957431" y="830779"/>
                </a:lnTo>
                <a:lnTo>
                  <a:pt x="929902" y="866390"/>
                </a:lnTo>
                <a:lnTo>
                  <a:pt x="899493" y="899493"/>
                </a:lnTo>
                <a:lnTo>
                  <a:pt x="866390" y="929902"/>
                </a:lnTo>
                <a:lnTo>
                  <a:pt x="830779" y="957431"/>
                </a:lnTo>
                <a:lnTo>
                  <a:pt x="792846" y="981893"/>
                </a:lnTo>
                <a:lnTo>
                  <a:pt x="752778" y="1003103"/>
                </a:lnTo>
                <a:lnTo>
                  <a:pt x="710761" y="1020874"/>
                </a:lnTo>
                <a:lnTo>
                  <a:pt x="666981" y="1035020"/>
                </a:lnTo>
                <a:lnTo>
                  <a:pt x="621623" y="1045354"/>
                </a:lnTo>
                <a:lnTo>
                  <a:pt x="574875" y="1051692"/>
                </a:lnTo>
                <a:lnTo>
                  <a:pt x="526923" y="1053845"/>
                </a:lnTo>
                <a:lnTo>
                  <a:pt x="478970" y="1051692"/>
                </a:lnTo>
                <a:lnTo>
                  <a:pt x="432222" y="1045354"/>
                </a:lnTo>
                <a:lnTo>
                  <a:pt x="386864" y="1035020"/>
                </a:lnTo>
                <a:lnTo>
                  <a:pt x="343084" y="1020874"/>
                </a:lnTo>
                <a:lnTo>
                  <a:pt x="301067" y="1003103"/>
                </a:lnTo>
                <a:lnTo>
                  <a:pt x="260999" y="981893"/>
                </a:lnTo>
                <a:lnTo>
                  <a:pt x="223066" y="957431"/>
                </a:lnTo>
                <a:lnTo>
                  <a:pt x="187455" y="929902"/>
                </a:lnTo>
                <a:lnTo>
                  <a:pt x="154352" y="899493"/>
                </a:lnTo>
                <a:lnTo>
                  <a:pt x="123943" y="866390"/>
                </a:lnTo>
                <a:lnTo>
                  <a:pt x="96414" y="830779"/>
                </a:lnTo>
                <a:lnTo>
                  <a:pt x="71952" y="792846"/>
                </a:lnTo>
                <a:lnTo>
                  <a:pt x="50742" y="752778"/>
                </a:lnTo>
                <a:lnTo>
                  <a:pt x="32971" y="710761"/>
                </a:lnTo>
                <a:lnTo>
                  <a:pt x="18825" y="666981"/>
                </a:lnTo>
                <a:lnTo>
                  <a:pt x="8491" y="621623"/>
                </a:lnTo>
                <a:lnTo>
                  <a:pt x="2153" y="574875"/>
                </a:lnTo>
                <a:lnTo>
                  <a:pt x="0" y="526923"/>
                </a:lnTo>
                <a:close/>
              </a:path>
            </a:pathLst>
          </a:custGeom>
          <a:ln w="19050">
            <a:solidFill>
              <a:srgbClr val="FFFFFF"/>
            </a:solidFill>
          </a:ln>
        </p:spPr>
        <p:txBody>
          <a:bodyPr wrap="square" lIns="0" tIns="0" rIns="0" bIns="0" rtlCol="0"/>
          <a:lstStyle/>
          <a:p>
            <a:endParaRPr/>
          </a:p>
        </p:txBody>
      </p:sp>
      <p:sp>
        <p:nvSpPr>
          <p:cNvPr id="26" name="object 26"/>
          <p:cNvSpPr txBox="1"/>
          <p:nvPr/>
        </p:nvSpPr>
        <p:spPr>
          <a:xfrm>
            <a:off x="4002767" y="2200813"/>
            <a:ext cx="918394" cy="595630"/>
          </a:xfrm>
          <a:prstGeom prst="rect">
            <a:avLst/>
          </a:prstGeom>
        </p:spPr>
        <p:txBody>
          <a:bodyPr vert="horz" wrap="square" lIns="0" tIns="53975" rIns="0" bIns="0" rtlCol="0">
            <a:spAutoFit/>
          </a:bodyPr>
          <a:lstStyle/>
          <a:p>
            <a:pPr marL="12700" marR="5080" indent="77470" algn="ctr">
              <a:lnSpc>
                <a:spcPts val="2090"/>
              </a:lnSpc>
              <a:spcBef>
                <a:spcPts val="425"/>
              </a:spcBef>
            </a:pPr>
            <a:r>
              <a:rPr sz="2000" b="1" spc="-114" dirty="0">
                <a:latin typeface="Trebuchet MS"/>
                <a:cs typeface="Arial" panose="020B0604020202020204" pitchFamily="34" charset="0"/>
              </a:rPr>
              <a:t>Pitch  </a:t>
            </a:r>
            <a:r>
              <a:rPr sz="2000" b="1" spc="15" dirty="0">
                <a:latin typeface="Trebuchet MS"/>
                <a:cs typeface="Arial" panose="020B0604020202020204" pitchFamily="34" charset="0"/>
              </a:rPr>
              <a:t>Motor</a:t>
            </a:r>
            <a:endParaRPr sz="2000" b="1" dirty="0">
              <a:latin typeface="Trebuchet MS"/>
              <a:cs typeface="Arial" panose="020B0604020202020204" pitchFamily="34" charset="0"/>
            </a:endParaRPr>
          </a:p>
        </p:txBody>
      </p:sp>
      <p:sp>
        <p:nvSpPr>
          <p:cNvPr id="27" name="object 27"/>
          <p:cNvSpPr txBox="1"/>
          <p:nvPr/>
        </p:nvSpPr>
        <p:spPr>
          <a:xfrm>
            <a:off x="7085012" y="762000"/>
            <a:ext cx="4091721" cy="1446550"/>
          </a:xfrm>
          <a:prstGeom prst="rect">
            <a:avLst/>
          </a:prstGeom>
        </p:spPr>
        <p:txBody>
          <a:bodyPr vert="horz" wrap="square" lIns="0" tIns="73660" rIns="0" bIns="0" rtlCol="0">
            <a:spAutoFit/>
          </a:bodyPr>
          <a:lstStyle/>
          <a:p>
            <a:pPr marL="12700">
              <a:lnSpc>
                <a:spcPct val="100000"/>
              </a:lnSpc>
              <a:spcBef>
                <a:spcPts val="580"/>
              </a:spcBef>
              <a:tabLst>
                <a:tab pos="286385" algn="l"/>
              </a:tabLst>
            </a:pPr>
            <a:r>
              <a:rPr sz="1600" i="1" spc="-215" dirty="0">
                <a:solidFill>
                  <a:schemeClr val="bg1"/>
                </a:solidFill>
                <a:latin typeface="Calibri Light" pitchFamily="34" charset="0"/>
                <a:cs typeface="Calibri Light" pitchFamily="34" charset="0"/>
              </a:rPr>
              <a:t>	</a:t>
            </a:r>
            <a:r>
              <a:rPr sz="1600" i="1" spc="65" dirty="0">
                <a:solidFill>
                  <a:schemeClr val="bg1"/>
                </a:solidFill>
                <a:latin typeface="Calibri Light" pitchFamily="34" charset="0"/>
                <a:cs typeface="Calibri Light" pitchFamily="34" charset="0"/>
              </a:rPr>
              <a:t>75kW, </a:t>
            </a:r>
            <a:r>
              <a:rPr sz="1600" i="1" spc="40" dirty="0">
                <a:solidFill>
                  <a:schemeClr val="bg1"/>
                </a:solidFill>
                <a:latin typeface="Calibri Light" pitchFamily="34" charset="0"/>
                <a:cs typeface="Calibri Light" pitchFamily="34" charset="0"/>
              </a:rPr>
              <a:t>66kW, </a:t>
            </a:r>
            <a:r>
              <a:rPr sz="1600" i="1" spc="30" dirty="0">
                <a:solidFill>
                  <a:schemeClr val="bg1"/>
                </a:solidFill>
                <a:latin typeface="Calibri Light" pitchFamily="34" charset="0"/>
                <a:cs typeface="Calibri Light" pitchFamily="34" charset="0"/>
              </a:rPr>
              <a:t>90kW</a:t>
            </a:r>
            <a:r>
              <a:rPr sz="1600" i="1" spc="160" dirty="0">
                <a:solidFill>
                  <a:schemeClr val="bg1"/>
                </a:solidFill>
                <a:latin typeface="Calibri Light" pitchFamily="34" charset="0"/>
                <a:cs typeface="Calibri Light" pitchFamily="34" charset="0"/>
              </a:rPr>
              <a:t> </a:t>
            </a:r>
            <a:r>
              <a:rPr sz="1600" i="1" spc="35" dirty="0">
                <a:solidFill>
                  <a:schemeClr val="bg1"/>
                </a:solidFill>
                <a:latin typeface="Calibri Light" pitchFamily="34" charset="0"/>
                <a:cs typeface="Calibri Light" pitchFamily="34" charset="0"/>
              </a:rPr>
              <a:t>developed</a:t>
            </a:r>
            <a:r>
              <a:rPr lang="en-US" sz="1600" i="1" spc="35" dirty="0">
                <a:solidFill>
                  <a:schemeClr val="bg1"/>
                </a:solidFill>
                <a:latin typeface="Calibri Light" pitchFamily="34" charset="0"/>
                <a:cs typeface="Calibri Light" pitchFamily="34" charset="0"/>
              </a:rPr>
              <a:t> with IE6</a:t>
            </a:r>
            <a:r>
              <a:rPr sz="1600" i="1" spc="35" dirty="0">
                <a:solidFill>
                  <a:schemeClr val="bg1"/>
                </a:solidFill>
                <a:latin typeface="Calibri Light" pitchFamily="34" charset="0"/>
                <a:cs typeface="Calibri Light" pitchFamily="34" charset="0"/>
              </a:rPr>
              <a:t>.</a:t>
            </a:r>
            <a:endParaRPr sz="1600" i="1" dirty="0">
              <a:solidFill>
                <a:schemeClr val="bg1"/>
              </a:solidFill>
              <a:latin typeface="Calibri Light" pitchFamily="34" charset="0"/>
              <a:cs typeface="Calibri Light" pitchFamily="34" charset="0"/>
            </a:endParaRPr>
          </a:p>
          <a:p>
            <a:pPr marL="12700">
              <a:spcBef>
                <a:spcPts val="580"/>
              </a:spcBef>
              <a:tabLst>
                <a:tab pos="286385" algn="l"/>
              </a:tabLst>
            </a:pPr>
            <a:r>
              <a:rPr sz="1600" i="1" spc="-215" dirty="0">
                <a:solidFill>
                  <a:schemeClr val="bg1"/>
                </a:solidFill>
                <a:latin typeface="Calibri Light" pitchFamily="34" charset="0"/>
                <a:cs typeface="Calibri Light" pitchFamily="34" charset="0"/>
              </a:rPr>
              <a:t>	</a:t>
            </a:r>
            <a:r>
              <a:rPr lang="en-US" sz="1600" i="1" spc="65" dirty="0">
                <a:solidFill>
                  <a:schemeClr val="bg1"/>
                </a:solidFill>
                <a:latin typeface="Calibri Light" pitchFamily="34" charset="0"/>
                <a:cs typeface="Calibri Light" pitchFamily="34" charset="0"/>
              </a:rPr>
              <a:t>Regular production motors in  IE4 range. 	Over 2,000 motors  operational in the 	market.</a:t>
            </a:r>
          </a:p>
          <a:p>
            <a:pPr marL="12700">
              <a:lnSpc>
                <a:spcPct val="100000"/>
              </a:lnSpc>
              <a:spcBef>
                <a:spcPts val="480"/>
              </a:spcBef>
              <a:tabLst>
                <a:tab pos="286385" algn="l"/>
              </a:tabLst>
            </a:pPr>
            <a:r>
              <a:rPr sz="1600" i="1" spc="40" dirty="0">
                <a:solidFill>
                  <a:schemeClr val="bg1"/>
                </a:solidFill>
                <a:latin typeface="Calibri Light" pitchFamily="34" charset="0"/>
                <a:cs typeface="Calibri Light" pitchFamily="34" charset="0"/>
              </a:rPr>
              <a:t>.</a:t>
            </a:r>
            <a:endParaRPr sz="1600" i="1" dirty="0">
              <a:solidFill>
                <a:schemeClr val="bg1"/>
              </a:solidFill>
              <a:latin typeface="Calibri Light" pitchFamily="34" charset="0"/>
              <a:cs typeface="Calibri Light" pitchFamily="34" charset="0"/>
            </a:endParaRPr>
          </a:p>
        </p:txBody>
      </p:sp>
      <p:sp>
        <p:nvSpPr>
          <p:cNvPr id="28" name="object 28"/>
          <p:cNvSpPr txBox="1"/>
          <p:nvPr/>
        </p:nvSpPr>
        <p:spPr>
          <a:xfrm>
            <a:off x="8583980" y="2553335"/>
            <a:ext cx="3395096" cy="770083"/>
          </a:xfrm>
          <a:prstGeom prst="rect">
            <a:avLst/>
          </a:prstGeom>
        </p:spPr>
        <p:txBody>
          <a:bodyPr vert="horz" wrap="square" lIns="0" tIns="31115" rIns="0" bIns="0" rtlCol="0">
            <a:spAutoFit/>
          </a:bodyPr>
          <a:lstStyle/>
          <a:p>
            <a:pPr marL="287020" marR="5080" indent="-274320">
              <a:spcBef>
                <a:spcPts val="245"/>
              </a:spcBef>
            </a:pPr>
            <a:r>
              <a:rPr sz="1600" i="1" spc="-215" dirty="0">
                <a:solidFill>
                  <a:schemeClr val="bg1"/>
                </a:solidFill>
                <a:latin typeface="Calibri Light" pitchFamily="34" charset="0"/>
                <a:cs typeface="Calibri Light" pitchFamily="34" charset="0"/>
              </a:rPr>
              <a:t> </a:t>
            </a:r>
            <a:r>
              <a:rPr lang="en-US" sz="1600" i="1" spc="40" dirty="0">
                <a:solidFill>
                  <a:schemeClr val="bg1"/>
                </a:solidFill>
                <a:latin typeface="Calibri Light" pitchFamily="34" charset="0"/>
                <a:cs typeface="Calibri Light" pitchFamily="34" charset="0"/>
              </a:rPr>
              <a:t>  	Pipeline of complete range of flame proof motors with international certification. </a:t>
            </a:r>
            <a:endParaRPr sz="1600" i="1" dirty="0">
              <a:solidFill>
                <a:schemeClr val="bg1"/>
              </a:solidFill>
              <a:latin typeface="Calibri Light" pitchFamily="34" charset="0"/>
              <a:cs typeface="Calibri Light" pitchFamily="34" charset="0"/>
            </a:endParaRPr>
          </a:p>
        </p:txBody>
      </p:sp>
      <p:sp>
        <p:nvSpPr>
          <p:cNvPr id="30" name="object 30"/>
          <p:cNvSpPr txBox="1"/>
          <p:nvPr/>
        </p:nvSpPr>
        <p:spPr>
          <a:xfrm>
            <a:off x="8850947" y="4004564"/>
            <a:ext cx="3040604" cy="504625"/>
          </a:xfrm>
          <a:prstGeom prst="rect">
            <a:avLst/>
          </a:prstGeom>
        </p:spPr>
        <p:txBody>
          <a:bodyPr vert="horz" wrap="square" lIns="0" tIns="12065" rIns="0" bIns="0" rtlCol="0">
            <a:spAutoFit/>
          </a:bodyPr>
          <a:lstStyle/>
          <a:p>
            <a:pPr marL="12700">
              <a:lnSpc>
                <a:spcPct val="100000"/>
              </a:lnSpc>
              <a:spcBef>
                <a:spcPts val="95"/>
              </a:spcBef>
              <a:tabLst>
                <a:tab pos="286385" algn="l"/>
              </a:tabLst>
            </a:pPr>
            <a:r>
              <a:rPr sz="1600" i="1" spc="-215" dirty="0">
                <a:solidFill>
                  <a:schemeClr val="bg1"/>
                </a:solidFill>
                <a:latin typeface="Calibri Light" pitchFamily="34" charset="0"/>
                <a:cs typeface="Calibri Light" pitchFamily="34" charset="0"/>
              </a:rPr>
              <a:t>	</a:t>
            </a:r>
            <a:r>
              <a:rPr sz="1600" i="1" spc="40" dirty="0">
                <a:solidFill>
                  <a:schemeClr val="bg1"/>
                </a:solidFill>
                <a:latin typeface="Calibri Light" pitchFamily="34" charset="0"/>
                <a:cs typeface="Calibri Light" pitchFamily="34" charset="0"/>
              </a:rPr>
              <a:t>Servo </a:t>
            </a:r>
            <a:r>
              <a:rPr sz="1600" i="1" spc="45" dirty="0">
                <a:solidFill>
                  <a:schemeClr val="bg1"/>
                </a:solidFill>
                <a:latin typeface="Calibri Light" pitchFamily="34" charset="0"/>
                <a:cs typeface="Calibri Light" pitchFamily="34" charset="0"/>
              </a:rPr>
              <a:t>motors </a:t>
            </a:r>
            <a:r>
              <a:rPr sz="1600" i="1" spc="35" dirty="0">
                <a:solidFill>
                  <a:schemeClr val="bg1"/>
                </a:solidFill>
                <a:latin typeface="Calibri Light" pitchFamily="34" charset="0"/>
                <a:cs typeface="Calibri Light" pitchFamily="34" charset="0"/>
              </a:rPr>
              <a:t>developed</a:t>
            </a:r>
            <a:r>
              <a:rPr sz="1600" i="1" spc="100" dirty="0">
                <a:solidFill>
                  <a:schemeClr val="bg1"/>
                </a:solidFill>
                <a:latin typeface="Calibri Light" pitchFamily="34" charset="0"/>
                <a:cs typeface="Calibri Light" pitchFamily="34" charset="0"/>
              </a:rPr>
              <a:t> </a:t>
            </a:r>
            <a:r>
              <a:rPr sz="1600" i="1" spc="40" dirty="0">
                <a:solidFill>
                  <a:schemeClr val="bg1"/>
                </a:solidFill>
                <a:latin typeface="Calibri Light" pitchFamily="34" charset="0"/>
                <a:cs typeface="Calibri Light" pitchFamily="34" charset="0"/>
              </a:rPr>
              <a:t>with</a:t>
            </a:r>
            <a:endParaRPr sz="1600" i="1" dirty="0">
              <a:solidFill>
                <a:schemeClr val="bg1"/>
              </a:solidFill>
              <a:latin typeface="Calibri Light" pitchFamily="34" charset="0"/>
              <a:cs typeface="Calibri Light" pitchFamily="34" charset="0"/>
            </a:endParaRPr>
          </a:p>
          <a:p>
            <a:pPr marL="287020">
              <a:lnSpc>
                <a:spcPct val="100000"/>
              </a:lnSpc>
            </a:pPr>
            <a:r>
              <a:rPr sz="1600" i="1" spc="35" dirty="0">
                <a:solidFill>
                  <a:schemeClr val="bg1"/>
                </a:solidFill>
                <a:latin typeface="Calibri Light" pitchFamily="34" charset="0"/>
                <a:cs typeface="Calibri Light" pitchFamily="34" charset="0"/>
              </a:rPr>
              <a:t>wide </a:t>
            </a:r>
            <a:r>
              <a:rPr sz="1600" i="1" spc="50" dirty="0">
                <a:solidFill>
                  <a:schemeClr val="bg1"/>
                </a:solidFill>
                <a:latin typeface="Calibri Light" pitchFamily="34" charset="0"/>
                <a:cs typeface="Calibri Light" pitchFamily="34" charset="0"/>
              </a:rPr>
              <a:t>range </a:t>
            </a:r>
            <a:r>
              <a:rPr sz="1600" i="1" spc="5" dirty="0">
                <a:solidFill>
                  <a:schemeClr val="bg1"/>
                </a:solidFill>
                <a:latin typeface="Calibri Light" pitchFamily="34" charset="0"/>
                <a:cs typeface="Calibri Light" pitchFamily="34" charset="0"/>
              </a:rPr>
              <a:t>of </a:t>
            </a:r>
            <a:r>
              <a:rPr sz="1600" i="1" spc="40" dirty="0">
                <a:solidFill>
                  <a:schemeClr val="bg1"/>
                </a:solidFill>
                <a:latin typeface="Calibri Light" pitchFamily="34" charset="0"/>
                <a:cs typeface="Calibri Light" pitchFamily="34" charset="0"/>
              </a:rPr>
              <a:t>torque</a:t>
            </a:r>
            <a:r>
              <a:rPr sz="1600" i="1" spc="229" dirty="0">
                <a:solidFill>
                  <a:schemeClr val="bg1"/>
                </a:solidFill>
                <a:latin typeface="Calibri Light" pitchFamily="34" charset="0"/>
                <a:cs typeface="Calibri Light" pitchFamily="34" charset="0"/>
              </a:rPr>
              <a:t> </a:t>
            </a:r>
            <a:r>
              <a:rPr sz="1600" i="1" spc="50" dirty="0">
                <a:solidFill>
                  <a:schemeClr val="bg1"/>
                </a:solidFill>
                <a:latin typeface="Calibri Light" pitchFamily="34" charset="0"/>
                <a:cs typeface="Calibri Light" pitchFamily="34" charset="0"/>
              </a:rPr>
              <a:t>ratings.</a:t>
            </a:r>
            <a:endParaRPr sz="1600" i="1" dirty="0">
              <a:solidFill>
                <a:schemeClr val="bg1"/>
              </a:solidFill>
              <a:latin typeface="Calibri Light" pitchFamily="34" charset="0"/>
              <a:cs typeface="Calibri Light" pitchFamily="34" charset="0"/>
            </a:endParaRPr>
          </a:p>
        </p:txBody>
      </p:sp>
      <p:sp>
        <p:nvSpPr>
          <p:cNvPr id="31" name="object 31"/>
          <p:cNvSpPr txBox="1"/>
          <p:nvPr/>
        </p:nvSpPr>
        <p:spPr>
          <a:xfrm>
            <a:off x="7880414" y="4827726"/>
            <a:ext cx="4308411" cy="1324080"/>
          </a:xfrm>
          <a:prstGeom prst="rect">
            <a:avLst/>
          </a:prstGeom>
        </p:spPr>
        <p:txBody>
          <a:bodyPr vert="horz" wrap="square" lIns="0" tIns="71755" rIns="0" bIns="0" rtlCol="0">
            <a:spAutoFit/>
          </a:bodyPr>
          <a:lstStyle/>
          <a:p>
            <a:pPr marL="12700">
              <a:lnSpc>
                <a:spcPct val="100000"/>
              </a:lnSpc>
              <a:spcBef>
                <a:spcPts val="565"/>
              </a:spcBef>
              <a:tabLst>
                <a:tab pos="286385" algn="l"/>
              </a:tabLst>
            </a:pPr>
            <a:r>
              <a:rPr sz="1600" i="1" spc="-215" dirty="0">
                <a:solidFill>
                  <a:schemeClr val="bg1"/>
                </a:solidFill>
                <a:latin typeface="Calibri Light" pitchFamily="34" charset="0"/>
                <a:cs typeface="Calibri Light" pitchFamily="34" charset="0"/>
              </a:rPr>
              <a:t>	</a:t>
            </a:r>
            <a:r>
              <a:rPr sz="1600" i="1" spc="55" dirty="0">
                <a:solidFill>
                  <a:schemeClr val="bg1"/>
                </a:solidFill>
                <a:latin typeface="Calibri Light" pitchFamily="34" charset="0"/>
                <a:cs typeface="Calibri Light" pitchFamily="34" charset="0"/>
              </a:rPr>
              <a:t>One </a:t>
            </a:r>
            <a:r>
              <a:rPr sz="1600" i="1" spc="-5" dirty="0">
                <a:solidFill>
                  <a:schemeClr val="bg1"/>
                </a:solidFill>
                <a:latin typeface="Calibri Light" pitchFamily="34" charset="0"/>
                <a:cs typeface="Calibri Light" pitchFamily="34" charset="0"/>
              </a:rPr>
              <a:t>off </a:t>
            </a:r>
            <a:r>
              <a:rPr sz="1600" i="1" spc="65" dirty="0">
                <a:solidFill>
                  <a:schemeClr val="bg1"/>
                </a:solidFill>
                <a:latin typeface="Calibri Light" pitchFamily="34" charset="0"/>
                <a:cs typeface="Calibri Light" pitchFamily="34" charset="0"/>
              </a:rPr>
              <a:t>custom</a:t>
            </a:r>
            <a:r>
              <a:rPr sz="1600" i="1" spc="200" dirty="0">
                <a:solidFill>
                  <a:schemeClr val="bg1"/>
                </a:solidFill>
                <a:latin typeface="Calibri Light" pitchFamily="34" charset="0"/>
                <a:cs typeface="Calibri Light" pitchFamily="34" charset="0"/>
              </a:rPr>
              <a:t> </a:t>
            </a:r>
            <a:r>
              <a:rPr sz="1600" i="1" spc="45" dirty="0">
                <a:solidFill>
                  <a:schemeClr val="bg1"/>
                </a:solidFill>
                <a:latin typeface="Calibri Light" pitchFamily="34" charset="0"/>
                <a:cs typeface="Calibri Light" pitchFamily="34" charset="0"/>
              </a:rPr>
              <a:t>requirement.</a:t>
            </a:r>
            <a:endParaRPr sz="1600" i="1" dirty="0">
              <a:solidFill>
                <a:schemeClr val="bg1"/>
              </a:solidFill>
              <a:latin typeface="Calibri Light" pitchFamily="34" charset="0"/>
              <a:cs typeface="Calibri Light" pitchFamily="34" charset="0"/>
            </a:endParaRPr>
          </a:p>
          <a:p>
            <a:pPr marL="12700">
              <a:lnSpc>
                <a:spcPct val="100000"/>
              </a:lnSpc>
              <a:spcBef>
                <a:spcPts val="470"/>
              </a:spcBef>
              <a:tabLst>
                <a:tab pos="286385" algn="l"/>
              </a:tabLst>
            </a:pPr>
            <a:r>
              <a:rPr sz="1600" i="1" spc="-215" dirty="0">
                <a:solidFill>
                  <a:schemeClr val="bg1"/>
                </a:solidFill>
                <a:latin typeface="Calibri Light" pitchFamily="34" charset="0"/>
                <a:cs typeface="Calibri Light" pitchFamily="34" charset="0"/>
              </a:rPr>
              <a:t>	</a:t>
            </a:r>
            <a:r>
              <a:rPr sz="1600" i="1" spc="40" dirty="0">
                <a:solidFill>
                  <a:schemeClr val="bg1"/>
                </a:solidFill>
                <a:latin typeface="Calibri Light" pitchFamily="34" charset="0"/>
                <a:cs typeface="Calibri Light" pitchFamily="34" charset="0"/>
              </a:rPr>
              <a:t>Direct </a:t>
            </a:r>
            <a:r>
              <a:rPr sz="1600" i="1" spc="25" dirty="0">
                <a:solidFill>
                  <a:schemeClr val="bg1"/>
                </a:solidFill>
                <a:latin typeface="Calibri Light" pitchFamily="34" charset="0"/>
                <a:cs typeface="Calibri Light" pitchFamily="34" charset="0"/>
              </a:rPr>
              <a:t>drive </a:t>
            </a:r>
            <a:r>
              <a:rPr sz="1600" i="1" spc="40" dirty="0">
                <a:solidFill>
                  <a:schemeClr val="bg1"/>
                </a:solidFill>
                <a:latin typeface="Calibri Light" pitchFamily="34" charset="0"/>
                <a:cs typeface="Calibri Light" pitchFamily="34" charset="0"/>
              </a:rPr>
              <a:t>with </a:t>
            </a:r>
            <a:r>
              <a:rPr sz="1600" i="1" spc="70" dirty="0">
                <a:solidFill>
                  <a:schemeClr val="bg1"/>
                </a:solidFill>
                <a:latin typeface="Calibri Light" pitchFamily="34" charset="0"/>
                <a:cs typeface="Calibri Light" pitchFamily="34" charset="0"/>
              </a:rPr>
              <a:t>3 </a:t>
            </a:r>
            <a:r>
              <a:rPr sz="1600" i="1" spc="60" dirty="0">
                <a:solidFill>
                  <a:schemeClr val="bg1"/>
                </a:solidFill>
                <a:latin typeface="Calibri Light" pitchFamily="34" charset="0"/>
                <a:cs typeface="Calibri Light" pitchFamily="34" charset="0"/>
              </a:rPr>
              <a:t>speeds </a:t>
            </a:r>
            <a:r>
              <a:rPr sz="1600" i="1" spc="40" dirty="0">
                <a:solidFill>
                  <a:schemeClr val="bg1"/>
                </a:solidFill>
                <a:latin typeface="Calibri Light" pitchFamily="34" charset="0"/>
                <a:cs typeface="Calibri Light" pitchFamily="34" charset="0"/>
              </a:rPr>
              <a:t>in one</a:t>
            </a:r>
            <a:r>
              <a:rPr sz="1600" i="1" spc="315" dirty="0">
                <a:solidFill>
                  <a:schemeClr val="bg1"/>
                </a:solidFill>
                <a:latin typeface="Calibri Light" pitchFamily="34" charset="0"/>
                <a:cs typeface="Calibri Light" pitchFamily="34" charset="0"/>
              </a:rPr>
              <a:t> </a:t>
            </a:r>
            <a:r>
              <a:rPr sz="1600" i="1" spc="35" dirty="0">
                <a:solidFill>
                  <a:schemeClr val="bg1"/>
                </a:solidFill>
                <a:latin typeface="Calibri Light" pitchFamily="34" charset="0"/>
                <a:cs typeface="Calibri Light" pitchFamily="34" charset="0"/>
              </a:rPr>
              <a:t>motor.</a:t>
            </a:r>
            <a:endParaRPr sz="1600" i="1" dirty="0">
              <a:solidFill>
                <a:schemeClr val="bg1"/>
              </a:solidFill>
              <a:latin typeface="Calibri Light" pitchFamily="34" charset="0"/>
              <a:cs typeface="Calibri Light" pitchFamily="34" charset="0"/>
            </a:endParaRPr>
          </a:p>
          <a:p>
            <a:pPr marL="12700">
              <a:lnSpc>
                <a:spcPct val="100000"/>
              </a:lnSpc>
              <a:spcBef>
                <a:spcPts val="470"/>
              </a:spcBef>
              <a:tabLst>
                <a:tab pos="286385" algn="l"/>
              </a:tabLst>
            </a:pPr>
            <a:r>
              <a:rPr sz="1600" i="1" spc="-215" dirty="0">
                <a:solidFill>
                  <a:schemeClr val="bg1"/>
                </a:solidFill>
                <a:latin typeface="Calibri Light" pitchFamily="34" charset="0"/>
                <a:cs typeface="Calibri Light" pitchFamily="34" charset="0"/>
              </a:rPr>
              <a:t>	</a:t>
            </a:r>
            <a:r>
              <a:rPr sz="1600" i="1" spc="45" dirty="0">
                <a:solidFill>
                  <a:schemeClr val="bg1"/>
                </a:solidFill>
                <a:latin typeface="Calibri Light" pitchFamily="34" charset="0"/>
                <a:cs typeface="Calibri Light" pitchFamily="34" charset="0"/>
              </a:rPr>
              <a:t>24kW </a:t>
            </a:r>
            <a:r>
              <a:rPr sz="1600" i="1" spc="65" dirty="0">
                <a:solidFill>
                  <a:schemeClr val="bg1"/>
                </a:solidFill>
                <a:latin typeface="Calibri Light" pitchFamily="34" charset="0"/>
                <a:cs typeface="Calibri Light" pitchFamily="34" charset="0"/>
              </a:rPr>
              <a:t>and </a:t>
            </a:r>
            <a:r>
              <a:rPr sz="1600" i="1" spc="35" dirty="0">
                <a:solidFill>
                  <a:schemeClr val="bg1"/>
                </a:solidFill>
                <a:latin typeface="Calibri Light" pitchFamily="34" charset="0"/>
                <a:cs typeface="Calibri Light" pitchFamily="34" charset="0"/>
              </a:rPr>
              <a:t>30 </a:t>
            </a:r>
            <a:r>
              <a:rPr sz="1600" i="1" spc="30" dirty="0">
                <a:solidFill>
                  <a:schemeClr val="bg1"/>
                </a:solidFill>
                <a:latin typeface="Calibri Light" pitchFamily="34" charset="0"/>
                <a:cs typeface="Calibri Light" pitchFamily="34" charset="0"/>
              </a:rPr>
              <a:t>kW developed </a:t>
            </a:r>
            <a:r>
              <a:rPr sz="1600" i="1" spc="40" dirty="0">
                <a:solidFill>
                  <a:schemeClr val="bg1"/>
                </a:solidFill>
                <a:latin typeface="Calibri Light" pitchFamily="34" charset="0"/>
                <a:cs typeface="Calibri Light" pitchFamily="34" charset="0"/>
              </a:rPr>
              <a:t>with</a:t>
            </a:r>
            <a:r>
              <a:rPr sz="1600" i="1" spc="55" dirty="0">
                <a:solidFill>
                  <a:schemeClr val="bg1"/>
                </a:solidFill>
                <a:latin typeface="Calibri Light" pitchFamily="34" charset="0"/>
                <a:cs typeface="Calibri Light" pitchFamily="34" charset="0"/>
              </a:rPr>
              <a:t> </a:t>
            </a:r>
            <a:r>
              <a:rPr sz="1600" i="1" spc="40" dirty="0">
                <a:solidFill>
                  <a:schemeClr val="bg1"/>
                </a:solidFill>
                <a:latin typeface="Calibri Light" pitchFamily="34" charset="0"/>
                <a:cs typeface="Calibri Light" pitchFamily="34" charset="0"/>
              </a:rPr>
              <a:t>VFD.</a:t>
            </a:r>
            <a:endParaRPr sz="1600" i="1" dirty="0">
              <a:solidFill>
                <a:schemeClr val="bg1"/>
              </a:solidFill>
              <a:latin typeface="Calibri Light" pitchFamily="34" charset="0"/>
              <a:cs typeface="Calibri Light" pitchFamily="34" charset="0"/>
            </a:endParaRPr>
          </a:p>
          <a:p>
            <a:pPr marL="287020" marR="5080" indent="-274320">
              <a:lnSpc>
                <a:spcPts val="1190"/>
              </a:lnSpc>
              <a:spcBef>
                <a:spcPts val="615"/>
              </a:spcBef>
              <a:tabLst>
                <a:tab pos="286385" algn="l"/>
              </a:tabLst>
            </a:pPr>
            <a:r>
              <a:rPr sz="1600" i="1" spc="-215" dirty="0">
                <a:solidFill>
                  <a:schemeClr val="bg1"/>
                </a:solidFill>
                <a:latin typeface="Calibri Light" pitchFamily="34" charset="0"/>
                <a:cs typeface="Calibri Light" pitchFamily="34" charset="0"/>
              </a:rPr>
              <a:t>	</a:t>
            </a:r>
            <a:r>
              <a:rPr sz="1600" i="1" spc="35" dirty="0">
                <a:solidFill>
                  <a:schemeClr val="bg1"/>
                </a:solidFill>
                <a:latin typeface="Calibri Light" pitchFamily="34" charset="0"/>
                <a:cs typeface="Calibri Light" pitchFamily="34" charset="0"/>
              </a:rPr>
              <a:t>Developed </a:t>
            </a:r>
            <a:r>
              <a:rPr sz="1600" i="1" spc="15" dirty="0">
                <a:solidFill>
                  <a:schemeClr val="bg1"/>
                </a:solidFill>
                <a:latin typeface="Calibri Light" pitchFamily="34" charset="0"/>
                <a:cs typeface="Calibri Light" pitchFamily="34" charset="0"/>
              </a:rPr>
              <a:t>for </a:t>
            </a:r>
            <a:r>
              <a:rPr sz="1600" i="1" spc="65" dirty="0">
                <a:solidFill>
                  <a:schemeClr val="bg1"/>
                </a:solidFill>
                <a:latin typeface="Calibri Light" pitchFamily="34" charset="0"/>
                <a:cs typeface="Calibri Light" pitchFamily="34" charset="0"/>
              </a:rPr>
              <a:t>and </a:t>
            </a:r>
            <a:r>
              <a:rPr sz="1600" i="1" spc="40" dirty="0">
                <a:solidFill>
                  <a:schemeClr val="bg1"/>
                </a:solidFill>
                <a:latin typeface="Calibri Light" pitchFamily="34" charset="0"/>
                <a:cs typeface="Calibri Light" pitchFamily="34" charset="0"/>
              </a:rPr>
              <a:t>approved </a:t>
            </a:r>
            <a:r>
              <a:rPr sz="1600" i="1" spc="55" dirty="0">
                <a:solidFill>
                  <a:schemeClr val="bg1"/>
                </a:solidFill>
                <a:latin typeface="Calibri Light" pitchFamily="34" charset="0"/>
                <a:cs typeface="Calibri Light" pitchFamily="34" charset="0"/>
              </a:rPr>
              <a:t>by </a:t>
            </a:r>
            <a:r>
              <a:rPr sz="1600" i="1" spc="35" dirty="0">
                <a:solidFill>
                  <a:schemeClr val="bg1"/>
                </a:solidFill>
                <a:latin typeface="Calibri Light" pitchFamily="34" charset="0"/>
                <a:cs typeface="Calibri Light" pitchFamily="34" charset="0"/>
              </a:rPr>
              <a:t>Liebherr  </a:t>
            </a:r>
            <a:r>
              <a:rPr sz="1600" i="1" spc="55" dirty="0">
                <a:solidFill>
                  <a:schemeClr val="bg1"/>
                </a:solidFill>
                <a:latin typeface="Calibri Light" pitchFamily="34" charset="0"/>
                <a:cs typeface="Calibri Light" pitchFamily="34" charset="0"/>
              </a:rPr>
              <a:t>Germany </a:t>
            </a:r>
            <a:r>
              <a:rPr sz="1600" i="1" spc="15" dirty="0">
                <a:solidFill>
                  <a:schemeClr val="bg1"/>
                </a:solidFill>
                <a:latin typeface="Calibri Light" pitchFamily="34" charset="0"/>
                <a:cs typeface="Calibri Light" pitchFamily="34" charset="0"/>
              </a:rPr>
              <a:t>for </a:t>
            </a:r>
            <a:r>
              <a:rPr sz="1600" i="1" spc="35" dirty="0">
                <a:solidFill>
                  <a:schemeClr val="bg1"/>
                </a:solidFill>
                <a:latin typeface="Calibri Light" pitchFamily="34" charset="0"/>
                <a:cs typeface="Calibri Light" pitchFamily="34" charset="0"/>
              </a:rPr>
              <a:t>tower </a:t>
            </a:r>
            <a:r>
              <a:rPr sz="1600" i="1" spc="60" dirty="0">
                <a:solidFill>
                  <a:schemeClr val="bg1"/>
                </a:solidFill>
                <a:latin typeface="Calibri Light" pitchFamily="34" charset="0"/>
                <a:cs typeface="Calibri Light" pitchFamily="34" charset="0"/>
              </a:rPr>
              <a:t>crane</a:t>
            </a:r>
            <a:r>
              <a:rPr sz="1600" i="1" spc="254" dirty="0">
                <a:solidFill>
                  <a:schemeClr val="bg1"/>
                </a:solidFill>
                <a:latin typeface="Calibri Light" pitchFamily="34" charset="0"/>
                <a:cs typeface="Calibri Light" pitchFamily="34" charset="0"/>
              </a:rPr>
              <a:t> </a:t>
            </a:r>
            <a:r>
              <a:rPr sz="1600" i="1" spc="40" dirty="0">
                <a:solidFill>
                  <a:schemeClr val="bg1"/>
                </a:solidFill>
                <a:latin typeface="Calibri Light" pitchFamily="34" charset="0"/>
                <a:cs typeface="Calibri Light" pitchFamily="34" charset="0"/>
              </a:rPr>
              <a:t>application.</a:t>
            </a:r>
            <a:endParaRPr sz="1600" i="1" dirty="0">
              <a:solidFill>
                <a:schemeClr val="bg1"/>
              </a:solidFill>
              <a:latin typeface="Calibri Light" pitchFamily="34" charset="0"/>
              <a:cs typeface="Calibri Light" pitchFamily="34" charset="0"/>
            </a:endParaRPr>
          </a:p>
        </p:txBody>
      </p:sp>
      <p:sp>
        <p:nvSpPr>
          <p:cNvPr id="32" name="object 32"/>
          <p:cNvSpPr txBox="1"/>
          <p:nvPr/>
        </p:nvSpPr>
        <p:spPr>
          <a:xfrm>
            <a:off x="345956" y="4953000"/>
            <a:ext cx="4044776" cy="629018"/>
          </a:xfrm>
          <a:prstGeom prst="rect">
            <a:avLst/>
          </a:prstGeom>
        </p:spPr>
        <p:txBody>
          <a:bodyPr vert="horz" wrap="square" lIns="0" tIns="71755" rIns="0" bIns="0" rtlCol="0">
            <a:spAutoFit/>
          </a:bodyPr>
          <a:lstStyle/>
          <a:p>
            <a:pPr marL="12700">
              <a:lnSpc>
                <a:spcPct val="100000"/>
              </a:lnSpc>
              <a:spcBef>
                <a:spcPts val="565"/>
              </a:spcBef>
              <a:tabLst>
                <a:tab pos="286385" algn="l"/>
              </a:tabLst>
            </a:pPr>
            <a:r>
              <a:rPr sz="1600" i="1" spc="-215" dirty="0">
                <a:solidFill>
                  <a:schemeClr val="bg1"/>
                </a:solidFill>
                <a:latin typeface="Calibri Light" pitchFamily="34" charset="0"/>
                <a:cs typeface="Calibri Light" pitchFamily="34" charset="0"/>
              </a:rPr>
              <a:t>	</a:t>
            </a:r>
            <a:r>
              <a:rPr sz="1600" i="1" spc="40" dirty="0">
                <a:solidFill>
                  <a:schemeClr val="bg1"/>
                </a:solidFill>
                <a:latin typeface="Calibri Light" pitchFamily="34" charset="0"/>
                <a:cs typeface="Calibri Light" pitchFamily="34" charset="0"/>
              </a:rPr>
              <a:t>Specialized </a:t>
            </a:r>
            <a:r>
              <a:rPr sz="1600" i="1" spc="45" dirty="0">
                <a:solidFill>
                  <a:schemeClr val="bg1"/>
                </a:solidFill>
                <a:latin typeface="Calibri Light" pitchFamily="34" charset="0"/>
                <a:cs typeface="Calibri Light" pitchFamily="34" charset="0"/>
              </a:rPr>
              <a:t>requirement </a:t>
            </a:r>
            <a:r>
              <a:rPr sz="1600" i="1" spc="15" dirty="0">
                <a:solidFill>
                  <a:schemeClr val="bg1"/>
                </a:solidFill>
                <a:latin typeface="Calibri Light" pitchFamily="34" charset="0"/>
                <a:cs typeface="Calibri Light" pitchFamily="34" charset="0"/>
              </a:rPr>
              <a:t>for</a:t>
            </a:r>
            <a:r>
              <a:rPr sz="1600" i="1" spc="185" dirty="0">
                <a:solidFill>
                  <a:schemeClr val="bg1"/>
                </a:solidFill>
                <a:latin typeface="Calibri Light" pitchFamily="34" charset="0"/>
                <a:cs typeface="Calibri Light" pitchFamily="34" charset="0"/>
              </a:rPr>
              <a:t> </a:t>
            </a:r>
            <a:r>
              <a:rPr sz="1600" i="1" spc="45" dirty="0">
                <a:solidFill>
                  <a:schemeClr val="bg1"/>
                </a:solidFill>
                <a:latin typeface="Calibri Light" pitchFamily="34" charset="0"/>
                <a:cs typeface="Calibri Light" pitchFamily="34" charset="0"/>
              </a:rPr>
              <a:t>Railways.</a:t>
            </a:r>
            <a:endParaRPr sz="1600" i="1" dirty="0">
              <a:solidFill>
                <a:schemeClr val="bg1"/>
              </a:solidFill>
              <a:latin typeface="Calibri Light" pitchFamily="34" charset="0"/>
              <a:cs typeface="Calibri Light" pitchFamily="34" charset="0"/>
            </a:endParaRPr>
          </a:p>
          <a:p>
            <a:pPr marL="12700">
              <a:lnSpc>
                <a:spcPct val="100000"/>
              </a:lnSpc>
              <a:spcBef>
                <a:spcPts val="470"/>
              </a:spcBef>
              <a:tabLst>
                <a:tab pos="286385" algn="l"/>
              </a:tabLst>
            </a:pPr>
            <a:r>
              <a:rPr sz="1600" i="1" spc="-215" dirty="0">
                <a:solidFill>
                  <a:schemeClr val="bg1"/>
                </a:solidFill>
                <a:latin typeface="Calibri Light" pitchFamily="34" charset="0"/>
                <a:cs typeface="Calibri Light" pitchFamily="34" charset="0"/>
              </a:rPr>
              <a:t>	</a:t>
            </a:r>
            <a:r>
              <a:rPr sz="1600" i="1" spc="60" dirty="0">
                <a:solidFill>
                  <a:schemeClr val="bg1"/>
                </a:solidFill>
                <a:latin typeface="Calibri Light" pitchFamily="34" charset="0"/>
                <a:cs typeface="Calibri Light" pitchFamily="34" charset="0"/>
              </a:rPr>
              <a:t>Dual </a:t>
            </a:r>
            <a:r>
              <a:rPr sz="1600" i="1" spc="50" dirty="0">
                <a:solidFill>
                  <a:schemeClr val="bg1"/>
                </a:solidFill>
                <a:latin typeface="Calibri Light" pitchFamily="34" charset="0"/>
                <a:cs typeface="Calibri Light" pitchFamily="34" charset="0"/>
              </a:rPr>
              <a:t>Speed </a:t>
            </a:r>
            <a:r>
              <a:rPr sz="1600" i="1" spc="35" dirty="0">
                <a:solidFill>
                  <a:schemeClr val="bg1"/>
                </a:solidFill>
                <a:latin typeface="Calibri Light" pitchFamily="34" charset="0"/>
                <a:cs typeface="Calibri Light" pitchFamily="34" charset="0"/>
              </a:rPr>
              <a:t>motor </a:t>
            </a:r>
            <a:r>
              <a:rPr sz="1600" i="1" spc="40" dirty="0">
                <a:solidFill>
                  <a:schemeClr val="bg1"/>
                </a:solidFill>
                <a:latin typeface="Calibri Light" pitchFamily="34" charset="0"/>
                <a:cs typeface="Calibri Light" pitchFamily="34" charset="0"/>
              </a:rPr>
              <a:t>operating </a:t>
            </a:r>
            <a:r>
              <a:rPr sz="1600" i="1" spc="55" dirty="0">
                <a:solidFill>
                  <a:schemeClr val="bg1"/>
                </a:solidFill>
                <a:latin typeface="Calibri Light" pitchFamily="34" charset="0"/>
                <a:cs typeface="Calibri Light" pitchFamily="34" charset="0"/>
              </a:rPr>
              <a:t>at </a:t>
            </a:r>
            <a:r>
              <a:rPr sz="1600" i="1" spc="130" dirty="0">
                <a:solidFill>
                  <a:schemeClr val="bg1"/>
                </a:solidFill>
                <a:latin typeface="Calibri Light" pitchFamily="34" charset="0"/>
                <a:cs typeface="Calibri Light" pitchFamily="34" charset="0"/>
              </a:rPr>
              <a:t>127</a:t>
            </a:r>
            <a:r>
              <a:rPr sz="1600" i="1" spc="275" dirty="0">
                <a:solidFill>
                  <a:schemeClr val="bg1"/>
                </a:solidFill>
                <a:latin typeface="Calibri Light" pitchFamily="34" charset="0"/>
                <a:cs typeface="Calibri Light" pitchFamily="34" charset="0"/>
              </a:rPr>
              <a:t> </a:t>
            </a:r>
            <a:r>
              <a:rPr sz="1600" i="1" spc="20" dirty="0">
                <a:solidFill>
                  <a:schemeClr val="bg1"/>
                </a:solidFill>
                <a:latin typeface="Calibri Light" pitchFamily="34" charset="0"/>
                <a:cs typeface="Calibri Light" pitchFamily="34" charset="0"/>
              </a:rPr>
              <a:t>Hz.</a:t>
            </a:r>
            <a:endParaRPr sz="1600" i="1" dirty="0">
              <a:solidFill>
                <a:schemeClr val="bg1"/>
              </a:solidFill>
              <a:latin typeface="Calibri Light" pitchFamily="34" charset="0"/>
              <a:cs typeface="Calibri Light" pitchFamily="34" charset="0"/>
            </a:endParaRPr>
          </a:p>
        </p:txBody>
      </p:sp>
      <p:sp>
        <p:nvSpPr>
          <p:cNvPr id="33" name="object 33"/>
          <p:cNvSpPr txBox="1"/>
          <p:nvPr/>
        </p:nvSpPr>
        <p:spPr>
          <a:xfrm>
            <a:off x="345957" y="5407153"/>
            <a:ext cx="3504287" cy="629018"/>
          </a:xfrm>
          <a:prstGeom prst="rect">
            <a:avLst/>
          </a:prstGeom>
        </p:spPr>
        <p:txBody>
          <a:bodyPr vert="horz" wrap="square" lIns="0" tIns="71755" rIns="0" bIns="0" rtlCol="0">
            <a:spAutoFit/>
          </a:bodyPr>
          <a:lstStyle/>
          <a:p>
            <a:pPr marL="12700">
              <a:lnSpc>
                <a:spcPct val="100000"/>
              </a:lnSpc>
              <a:spcBef>
                <a:spcPts val="565"/>
              </a:spcBef>
              <a:tabLst>
                <a:tab pos="286385" algn="l"/>
              </a:tabLst>
            </a:pPr>
            <a:r>
              <a:rPr sz="1600" i="1" spc="-215" dirty="0">
                <a:solidFill>
                  <a:schemeClr val="bg1"/>
                </a:solidFill>
                <a:latin typeface="Calibri Light" pitchFamily="34" charset="0"/>
                <a:cs typeface="Calibri Light" pitchFamily="34" charset="0"/>
              </a:rPr>
              <a:t>	</a:t>
            </a:r>
            <a:r>
              <a:rPr sz="1600" i="1" spc="50" dirty="0">
                <a:solidFill>
                  <a:schemeClr val="bg1"/>
                </a:solidFill>
                <a:latin typeface="Calibri Light" pitchFamily="34" charset="0"/>
                <a:cs typeface="Calibri Light" pitchFamily="34" charset="0"/>
              </a:rPr>
              <a:t>Special </a:t>
            </a:r>
            <a:r>
              <a:rPr sz="1600" i="1" spc="45" dirty="0">
                <a:solidFill>
                  <a:schemeClr val="bg1"/>
                </a:solidFill>
                <a:latin typeface="Calibri Light" pitchFamily="34" charset="0"/>
                <a:cs typeface="Calibri Light" pitchFamily="34" charset="0"/>
              </a:rPr>
              <a:t>external</a:t>
            </a:r>
            <a:r>
              <a:rPr sz="1600" i="1" spc="120" dirty="0">
                <a:solidFill>
                  <a:schemeClr val="bg1"/>
                </a:solidFill>
                <a:latin typeface="Calibri Light" pitchFamily="34" charset="0"/>
                <a:cs typeface="Calibri Light" pitchFamily="34" charset="0"/>
              </a:rPr>
              <a:t> </a:t>
            </a:r>
            <a:r>
              <a:rPr sz="1600" i="1" spc="30" dirty="0">
                <a:solidFill>
                  <a:schemeClr val="bg1"/>
                </a:solidFill>
                <a:latin typeface="Calibri Light" pitchFamily="34" charset="0"/>
                <a:cs typeface="Calibri Light" pitchFamily="34" charset="0"/>
              </a:rPr>
              <a:t>rotor.</a:t>
            </a:r>
            <a:endParaRPr sz="1600" i="1" dirty="0">
              <a:solidFill>
                <a:schemeClr val="bg1"/>
              </a:solidFill>
              <a:latin typeface="Calibri Light" pitchFamily="34" charset="0"/>
              <a:cs typeface="Calibri Light" pitchFamily="34" charset="0"/>
            </a:endParaRPr>
          </a:p>
          <a:p>
            <a:pPr marL="12700">
              <a:lnSpc>
                <a:spcPct val="100000"/>
              </a:lnSpc>
              <a:spcBef>
                <a:spcPts val="470"/>
              </a:spcBef>
              <a:tabLst>
                <a:tab pos="286385" algn="l"/>
              </a:tabLst>
            </a:pPr>
            <a:r>
              <a:rPr sz="1600" i="1" spc="-215" dirty="0">
                <a:solidFill>
                  <a:schemeClr val="bg1"/>
                </a:solidFill>
                <a:latin typeface="Calibri Light" pitchFamily="34" charset="0"/>
                <a:cs typeface="Calibri Light" pitchFamily="34" charset="0"/>
              </a:rPr>
              <a:t>	</a:t>
            </a:r>
            <a:r>
              <a:rPr sz="1600" i="1" spc="50" dirty="0">
                <a:solidFill>
                  <a:schemeClr val="bg1"/>
                </a:solidFill>
                <a:latin typeface="Calibri Light" pitchFamily="34" charset="0"/>
                <a:cs typeface="Calibri Light" pitchFamily="34" charset="0"/>
              </a:rPr>
              <a:t>Currently </a:t>
            </a:r>
            <a:r>
              <a:rPr sz="1600" i="1" spc="55" dirty="0">
                <a:solidFill>
                  <a:schemeClr val="bg1"/>
                </a:solidFill>
                <a:latin typeface="Calibri Light" pitchFamily="34" charset="0"/>
                <a:cs typeface="Calibri Light" pitchFamily="34" charset="0"/>
              </a:rPr>
              <a:t>under RDSO</a:t>
            </a:r>
            <a:r>
              <a:rPr sz="1600" i="1" spc="185" dirty="0">
                <a:solidFill>
                  <a:schemeClr val="bg1"/>
                </a:solidFill>
                <a:latin typeface="Calibri Light" pitchFamily="34" charset="0"/>
                <a:cs typeface="Calibri Light" pitchFamily="34" charset="0"/>
              </a:rPr>
              <a:t> </a:t>
            </a:r>
            <a:r>
              <a:rPr sz="1600" i="1" spc="35" dirty="0">
                <a:solidFill>
                  <a:schemeClr val="bg1"/>
                </a:solidFill>
                <a:latin typeface="Calibri Light" pitchFamily="34" charset="0"/>
                <a:cs typeface="Calibri Light" pitchFamily="34" charset="0"/>
              </a:rPr>
              <a:t>validation.</a:t>
            </a:r>
            <a:endParaRPr sz="1600" i="1" dirty="0">
              <a:solidFill>
                <a:schemeClr val="bg1"/>
              </a:solidFill>
              <a:latin typeface="Calibri Light" pitchFamily="34" charset="0"/>
              <a:cs typeface="Calibri Light" pitchFamily="34" charset="0"/>
            </a:endParaRPr>
          </a:p>
        </p:txBody>
      </p:sp>
      <p:sp>
        <p:nvSpPr>
          <p:cNvPr id="34" name="object 34"/>
          <p:cNvSpPr txBox="1"/>
          <p:nvPr/>
        </p:nvSpPr>
        <p:spPr>
          <a:xfrm>
            <a:off x="409680" y="2819400"/>
            <a:ext cx="3093931" cy="1889620"/>
          </a:xfrm>
          <a:prstGeom prst="rect">
            <a:avLst/>
          </a:prstGeom>
        </p:spPr>
        <p:txBody>
          <a:bodyPr vert="horz" wrap="square" lIns="0" tIns="12065" rIns="0" bIns="0" rtlCol="0">
            <a:spAutoFit/>
          </a:bodyPr>
          <a:lstStyle/>
          <a:p>
            <a:pPr marL="286385" marR="5715" indent="-274320">
              <a:lnSpc>
                <a:spcPct val="100000"/>
              </a:lnSpc>
              <a:spcBef>
                <a:spcPts val="95"/>
              </a:spcBef>
            </a:pPr>
            <a:r>
              <a:rPr sz="1600" i="1" spc="-215" dirty="0">
                <a:solidFill>
                  <a:schemeClr val="bg1"/>
                </a:solidFill>
                <a:latin typeface="Calibri Light" pitchFamily="34" charset="0"/>
                <a:cs typeface="Calibri Light" pitchFamily="34" charset="0"/>
              </a:rPr>
              <a:t> </a:t>
            </a:r>
            <a:r>
              <a:rPr sz="1600" i="1" spc="30" dirty="0">
                <a:solidFill>
                  <a:schemeClr val="bg1"/>
                </a:solidFill>
                <a:latin typeface="Calibri Light" pitchFamily="34" charset="0"/>
                <a:cs typeface="Calibri Light" pitchFamily="34" charset="0"/>
              </a:rPr>
              <a:t>Motors </a:t>
            </a:r>
            <a:r>
              <a:rPr sz="1600" i="1" spc="40" dirty="0">
                <a:solidFill>
                  <a:schemeClr val="bg1"/>
                </a:solidFill>
                <a:latin typeface="Calibri Light" pitchFamily="34" charset="0"/>
                <a:cs typeface="Calibri Light" pitchFamily="34" charset="0"/>
              </a:rPr>
              <a:t>with </a:t>
            </a:r>
            <a:r>
              <a:rPr sz="1600" i="1" spc="-114" dirty="0">
                <a:solidFill>
                  <a:schemeClr val="bg1"/>
                </a:solidFill>
                <a:latin typeface="Calibri Light" pitchFamily="34" charset="0"/>
                <a:cs typeface="Calibri Light" pitchFamily="34" charset="0"/>
              </a:rPr>
              <a:t>circular  </a:t>
            </a:r>
            <a:r>
              <a:rPr sz="1600" i="1" spc="40" dirty="0">
                <a:solidFill>
                  <a:schemeClr val="bg1"/>
                </a:solidFill>
                <a:latin typeface="Calibri Light" pitchFamily="34" charset="0"/>
                <a:cs typeface="Calibri Light" pitchFamily="34" charset="0"/>
              </a:rPr>
              <a:t>fins</a:t>
            </a:r>
            <a:r>
              <a:rPr lang="en-US" sz="1600" i="1" spc="40" dirty="0">
                <a:solidFill>
                  <a:schemeClr val="bg1"/>
                </a:solidFill>
                <a:latin typeface="Calibri Light" pitchFamily="34" charset="0"/>
                <a:cs typeface="Calibri Light" pitchFamily="34" charset="0"/>
              </a:rPr>
              <a:t> </a:t>
            </a:r>
            <a:r>
              <a:rPr sz="1600" i="1" spc="35" dirty="0">
                <a:solidFill>
                  <a:schemeClr val="bg1"/>
                </a:solidFill>
                <a:latin typeface="Calibri Light" pitchFamily="34" charset="0"/>
                <a:cs typeface="Calibri Light" pitchFamily="34" charset="0"/>
              </a:rPr>
              <a:t>developed </a:t>
            </a:r>
            <a:r>
              <a:rPr sz="1600" i="1" spc="50" dirty="0">
                <a:solidFill>
                  <a:schemeClr val="bg1"/>
                </a:solidFill>
                <a:latin typeface="Calibri Light" pitchFamily="34" charset="0"/>
                <a:cs typeface="Calibri Light" pitchFamily="34" charset="0"/>
              </a:rPr>
              <a:t>upto </a:t>
            </a:r>
            <a:r>
              <a:rPr sz="1600" i="1" spc="35" dirty="0">
                <a:solidFill>
                  <a:schemeClr val="bg1"/>
                </a:solidFill>
                <a:latin typeface="Calibri Light" pitchFamily="34" charset="0"/>
                <a:cs typeface="Calibri Light" pitchFamily="34" charset="0"/>
              </a:rPr>
              <a:t>30  </a:t>
            </a:r>
            <a:r>
              <a:rPr sz="1600" i="1" spc="30" dirty="0">
                <a:solidFill>
                  <a:schemeClr val="bg1"/>
                </a:solidFill>
                <a:latin typeface="Calibri Light" pitchFamily="34" charset="0"/>
                <a:cs typeface="Calibri Light" pitchFamily="34" charset="0"/>
              </a:rPr>
              <a:t>kW</a:t>
            </a:r>
            <a:r>
              <a:rPr sz="1600" i="1" spc="325" dirty="0">
                <a:solidFill>
                  <a:schemeClr val="bg1"/>
                </a:solidFill>
                <a:latin typeface="Calibri Light" pitchFamily="34" charset="0"/>
                <a:cs typeface="Calibri Light" pitchFamily="34" charset="0"/>
              </a:rPr>
              <a:t> </a:t>
            </a:r>
            <a:r>
              <a:rPr sz="1600" i="1" spc="45" dirty="0">
                <a:solidFill>
                  <a:schemeClr val="bg1"/>
                </a:solidFill>
                <a:latin typeface="Calibri Light" pitchFamily="34" charset="0"/>
                <a:cs typeface="Calibri Light" pitchFamily="34" charset="0"/>
              </a:rPr>
              <a:t>without </a:t>
            </a:r>
            <a:r>
              <a:rPr sz="1600" i="1" spc="25" dirty="0">
                <a:solidFill>
                  <a:schemeClr val="bg1"/>
                </a:solidFill>
                <a:latin typeface="Calibri Light" pitchFamily="34" charset="0"/>
                <a:cs typeface="Calibri Light" pitchFamily="34" charset="0"/>
              </a:rPr>
              <a:t>cooling  </a:t>
            </a:r>
            <a:r>
              <a:rPr sz="1600" i="1" spc="60" dirty="0">
                <a:solidFill>
                  <a:schemeClr val="bg1"/>
                </a:solidFill>
                <a:latin typeface="Calibri Light" pitchFamily="34" charset="0"/>
                <a:cs typeface="Calibri Light" pitchFamily="34" charset="0"/>
              </a:rPr>
              <a:t>fans.</a:t>
            </a:r>
            <a:endParaRPr sz="1600" i="1" dirty="0">
              <a:solidFill>
                <a:schemeClr val="bg1"/>
              </a:solidFill>
              <a:latin typeface="Calibri Light" pitchFamily="34" charset="0"/>
              <a:cs typeface="Calibri Light" pitchFamily="34" charset="0"/>
            </a:endParaRPr>
          </a:p>
          <a:p>
            <a:pPr marL="286385" marR="5715" indent="-274320">
              <a:lnSpc>
                <a:spcPct val="100000"/>
              </a:lnSpc>
              <a:spcBef>
                <a:spcPts val="600"/>
              </a:spcBef>
            </a:pPr>
            <a:r>
              <a:rPr sz="1600" i="1" spc="-215" dirty="0">
                <a:solidFill>
                  <a:schemeClr val="bg1"/>
                </a:solidFill>
                <a:latin typeface="Calibri Light" pitchFamily="34" charset="0"/>
                <a:cs typeface="Calibri Light" pitchFamily="34" charset="0"/>
              </a:rPr>
              <a:t> </a:t>
            </a:r>
            <a:r>
              <a:rPr lang="en-US" sz="1600" i="1" spc="-215" dirty="0">
                <a:solidFill>
                  <a:schemeClr val="bg1"/>
                </a:solidFill>
                <a:latin typeface="Calibri Light" pitchFamily="34" charset="0"/>
                <a:cs typeface="Calibri Light" pitchFamily="34" charset="0"/>
              </a:rPr>
              <a:t>       </a:t>
            </a:r>
            <a:r>
              <a:rPr sz="1600" i="1" spc="70" dirty="0">
                <a:solidFill>
                  <a:schemeClr val="bg1"/>
                </a:solidFill>
                <a:latin typeface="Calibri Light" pitchFamily="34" charset="0"/>
                <a:cs typeface="Calibri Light" pitchFamily="34" charset="0"/>
              </a:rPr>
              <a:t>Custom </a:t>
            </a:r>
            <a:r>
              <a:rPr sz="1600" i="1" spc="45" dirty="0">
                <a:solidFill>
                  <a:schemeClr val="bg1"/>
                </a:solidFill>
                <a:latin typeface="Calibri Light" pitchFamily="34" charset="0"/>
                <a:cs typeface="Calibri Light" pitchFamily="34" charset="0"/>
              </a:rPr>
              <a:t>requirement </a:t>
            </a:r>
            <a:r>
              <a:rPr sz="1600" i="1" spc="-160" dirty="0">
                <a:solidFill>
                  <a:schemeClr val="bg1"/>
                </a:solidFill>
                <a:latin typeface="Calibri Light" pitchFamily="34" charset="0"/>
                <a:cs typeface="Calibri Light" pitchFamily="34" charset="0"/>
              </a:rPr>
              <a:t>of  </a:t>
            </a:r>
            <a:r>
              <a:rPr sz="1600" i="1" spc="50" dirty="0">
                <a:solidFill>
                  <a:schemeClr val="bg1"/>
                </a:solidFill>
                <a:latin typeface="Calibri Light" pitchFamily="34" charset="0"/>
                <a:cs typeface="Calibri Light" pitchFamily="34" charset="0"/>
              </a:rPr>
              <a:t>250 </a:t>
            </a:r>
            <a:r>
              <a:rPr sz="1600" i="1" spc="60" dirty="0">
                <a:solidFill>
                  <a:schemeClr val="bg1"/>
                </a:solidFill>
                <a:latin typeface="Calibri Light" pitchFamily="34" charset="0"/>
                <a:cs typeface="Calibri Light" pitchFamily="34" charset="0"/>
              </a:rPr>
              <a:t>starts </a:t>
            </a:r>
            <a:r>
              <a:rPr sz="1600" i="1" spc="35" dirty="0">
                <a:solidFill>
                  <a:schemeClr val="bg1"/>
                </a:solidFill>
                <a:latin typeface="Calibri Light" pitchFamily="34" charset="0"/>
                <a:cs typeface="Calibri Light" pitchFamily="34" charset="0"/>
              </a:rPr>
              <a:t>per</a:t>
            </a:r>
            <a:r>
              <a:rPr sz="1600" i="1" spc="170" dirty="0">
                <a:solidFill>
                  <a:schemeClr val="bg1"/>
                </a:solidFill>
                <a:latin typeface="Calibri Light" pitchFamily="34" charset="0"/>
                <a:cs typeface="Calibri Light" pitchFamily="34" charset="0"/>
              </a:rPr>
              <a:t> </a:t>
            </a:r>
            <a:r>
              <a:rPr sz="1600" i="1" spc="55" dirty="0">
                <a:solidFill>
                  <a:schemeClr val="bg1"/>
                </a:solidFill>
                <a:latin typeface="Calibri Light" pitchFamily="34" charset="0"/>
                <a:cs typeface="Calibri Light" pitchFamily="34" charset="0"/>
              </a:rPr>
              <a:t>hour</a:t>
            </a:r>
            <a:r>
              <a:rPr sz="1600" i="1" spc="55" dirty="0" smtClean="0">
                <a:solidFill>
                  <a:schemeClr val="bg1"/>
                </a:solidFill>
                <a:latin typeface="Calibri Light" pitchFamily="34" charset="0"/>
                <a:cs typeface="Calibri Light" pitchFamily="34" charset="0"/>
              </a:rPr>
              <a:t>.</a:t>
            </a:r>
            <a:endParaRPr sz="1600" i="1" dirty="0" smtClean="0">
              <a:solidFill>
                <a:schemeClr val="bg1"/>
              </a:solidFill>
              <a:latin typeface="Calibri Light" pitchFamily="34" charset="0"/>
              <a:cs typeface="Calibri Light" pitchFamily="34" charset="0"/>
            </a:endParaRPr>
          </a:p>
          <a:p>
            <a:pPr marL="12700">
              <a:lnSpc>
                <a:spcPct val="100000"/>
              </a:lnSpc>
              <a:spcBef>
                <a:spcPts val="605"/>
              </a:spcBef>
              <a:tabLst>
                <a:tab pos="286385" algn="l"/>
              </a:tabLst>
            </a:pPr>
            <a:r>
              <a:rPr sz="1600" i="1" spc="-215" dirty="0" smtClean="0">
                <a:solidFill>
                  <a:schemeClr val="bg1"/>
                </a:solidFill>
                <a:latin typeface="Calibri Light" pitchFamily="34" charset="0"/>
                <a:cs typeface="Calibri Light" pitchFamily="34" charset="0"/>
              </a:rPr>
              <a:t></a:t>
            </a:r>
            <a:r>
              <a:rPr lang="en-US" sz="1600" i="1" spc="-215" dirty="0" smtClean="0">
                <a:solidFill>
                  <a:schemeClr val="bg1"/>
                </a:solidFill>
                <a:latin typeface="Calibri Light" pitchFamily="34" charset="0"/>
                <a:cs typeface="Calibri Light" pitchFamily="34" charset="0"/>
              </a:rPr>
              <a:t>                                                                </a:t>
            </a:r>
            <a:r>
              <a:rPr sz="1600" i="1" spc="35" dirty="0" smtClean="0">
                <a:solidFill>
                  <a:schemeClr val="bg1"/>
                </a:solidFill>
                <a:latin typeface="Calibri Light" pitchFamily="34" charset="0"/>
                <a:cs typeface="Calibri Light" pitchFamily="34" charset="0"/>
              </a:rPr>
              <a:t>Heavy </a:t>
            </a:r>
            <a:r>
              <a:rPr sz="1600" i="1" spc="60" dirty="0" smtClean="0">
                <a:solidFill>
                  <a:schemeClr val="bg1"/>
                </a:solidFill>
                <a:latin typeface="Calibri Light" pitchFamily="34" charset="0"/>
                <a:cs typeface="Calibri Light" pitchFamily="34" charset="0"/>
              </a:rPr>
              <a:t>duty </a:t>
            </a:r>
            <a:r>
              <a:rPr sz="1600" i="1" spc="45" dirty="0" smtClean="0">
                <a:solidFill>
                  <a:schemeClr val="bg1"/>
                </a:solidFill>
                <a:latin typeface="Calibri Light" pitchFamily="34" charset="0"/>
                <a:cs typeface="Calibri Light" pitchFamily="34" charset="0"/>
              </a:rPr>
              <a:t>steel</a:t>
            </a:r>
            <a:r>
              <a:rPr sz="1600" i="1" spc="40" dirty="0" smtClean="0">
                <a:solidFill>
                  <a:schemeClr val="bg1"/>
                </a:solidFill>
                <a:latin typeface="Calibri Light" pitchFamily="34" charset="0"/>
                <a:cs typeface="Calibri Light" pitchFamily="34" charset="0"/>
              </a:rPr>
              <a:t> </a:t>
            </a:r>
            <a:r>
              <a:rPr sz="1600" i="1" spc="25" dirty="0" smtClean="0">
                <a:solidFill>
                  <a:schemeClr val="bg1"/>
                </a:solidFill>
                <a:latin typeface="Calibri Light" pitchFamily="34" charset="0"/>
                <a:cs typeface="Calibri Light" pitchFamily="34" charset="0"/>
              </a:rPr>
              <a:t>rolling</a:t>
            </a:r>
            <a:endParaRPr sz="1600" i="1" dirty="0">
              <a:solidFill>
                <a:schemeClr val="bg1"/>
              </a:solidFill>
              <a:latin typeface="Calibri Light" pitchFamily="34" charset="0"/>
              <a:cs typeface="Calibri Light" pitchFamily="34" charset="0"/>
            </a:endParaRPr>
          </a:p>
        </p:txBody>
      </p:sp>
      <p:sp>
        <p:nvSpPr>
          <p:cNvPr id="35" name="object 35"/>
          <p:cNvSpPr txBox="1"/>
          <p:nvPr/>
        </p:nvSpPr>
        <p:spPr>
          <a:xfrm>
            <a:off x="625946" y="4046929"/>
            <a:ext cx="1100380" cy="258404"/>
          </a:xfrm>
          <a:prstGeom prst="rect">
            <a:avLst/>
          </a:prstGeom>
        </p:spPr>
        <p:txBody>
          <a:bodyPr vert="horz" wrap="square" lIns="0" tIns="12065" rIns="0" bIns="0" rtlCol="0">
            <a:spAutoFit/>
          </a:bodyPr>
          <a:lstStyle/>
          <a:p>
            <a:pPr marL="12700">
              <a:lnSpc>
                <a:spcPct val="100000"/>
              </a:lnSpc>
              <a:spcBef>
                <a:spcPts val="95"/>
              </a:spcBef>
            </a:pPr>
            <a:r>
              <a:rPr sz="1600" spc="40" dirty="0">
                <a:solidFill>
                  <a:schemeClr val="bg1"/>
                </a:solidFill>
                <a:latin typeface="Calibri Light" pitchFamily="34" charset="0"/>
                <a:cs typeface="Calibri Light" pitchFamily="34" charset="0"/>
              </a:rPr>
              <a:t>application</a:t>
            </a:r>
            <a:r>
              <a:rPr sz="1100" spc="40" dirty="0">
                <a:solidFill>
                  <a:srgbClr val="525B7D"/>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p:txBody>
      </p:sp>
      <p:sp>
        <p:nvSpPr>
          <p:cNvPr id="36" name="object 36"/>
          <p:cNvSpPr txBox="1"/>
          <p:nvPr/>
        </p:nvSpPr>
        <p:spPr>
          <a:xfrm>
            <a:off x="303212" y="1066800"/>
            <a:ext cx="3733800" cy="1474763"/>
          </a:xfrm>
          <a:prstGeom prst="rect">
            <a:avLst/>
          </a:prstGeom>
        </p:spPr>
        <p:txBody>
          <a:bodyPr vert="horz" wrap="square" lIns="0" tIns="88900" rIns="0" bIns="0" rtlCol="0">
            <a:spAutoFit/>
          </a:bodyPr>
          <a:lstStyle/>
          <a:p>
            <a:pPr marL="12700">
              <a:lnSpc>
                <a:spcPct val="100000"/>
              </a:lnSpc>
              <a:spcBef>
                <a:spcPts val="700"/>
              </a:spcBef>
              <a:tabLst>
                <a:tab pos="286385" algn="l"/>
              </a:tabLst>
            </a:pPr>
            <a:r>
              <a:rPr sz="1600" i="1" spc="-215" dirty="0">
                <a:solidFill>
                  <a:schemeClr val="bg1"/>
                </a:solidFill>
                <a:latin typeface="Calibri Light" pitchFamily="34" charset="0"/>
                <a:cs typeface="Calibri Light" pitchFamily="34" charset="0"/>
              </a:rPr>
              <a:t>	</a:t>
            </a:r>
            <a:r>
              <a:rPr sz="1600" i="1" spc="45" dirty="0">
                <a:solidFill>
                  <a:schemeClr val="bg1"/>
                </a:solidFill>
                <a:latin typeface="Calibri Light" pitchFamily="34" charset="0"/>
                <a:cs typeface="Calibri Light" pitchFamily="34" charset="0"/>
              </a:rPr>
              <a:t>Unique </a:t>
            </a:r>
            <a:r>
              <a:rPr sz="1600" i="1" spc="40" dirty="0">
                <a:solidFill>
                  <a:schemeClr val="bg1"/>
                </a:solidFill>
                <a:latin typeface="Calibri Light" pitchFamily="34" charset="0"/>
                <a:cs typeface="Calibri Light" pitchFamily="34" charset="0"/>
              </a:rPr>
              <a:t>one </a:t>
            </a:r>
            <a:r>
              <a:rPr sz="1600" i="1" spc="-5" dirty="0">
                <a:solidFill>
                  <a:schemeClr val="bg1"/>
                </a:solidFill>
                <a:latin typeface="Calibri Light" pitchFamily="34" charset="0"/>
                <a:cs typeface="Calibri Light" pitchFamily="34" charset="0"/>
              </a:rPr>
              <a:t>off</a:t>
            </a:r>
            <a:r>
              <a:rPr sz="1600" i="1" spc="130" dirty="0">
                <a:solidFill>
                  <a:schemeClr val="bg1"/>
                </a:solidFill>
                <a:latin typeface="Calibri Light" pitchFamily="34" charset="0"/>
                <a:cs typeface="Calibri Light" pitchFamily="34" charset="0"/>
              </a:rPr>
              <a:t> </a:t>
            </a:r>
            <a:r>
              <a:rPr sz="1600" i="1" spc="45" dirty="0">
                <a:solidFill>
                  <a:schemeClr val="bg1"/>
                </a:solidFill>
                <a:latin typeface="Calibri Light" pitchFamily="34" charset="0"/>
                <a:cs typeface="Calibri Light" pitchFamily="34" charset="0"/>
              </a:rPr>
              <a:t>requirement.</a:t>
            </a:r>
            <a:endParaRPr sz="1600" i="1" dirty="0">
              <a:solidFill>
                <a:schemeClr val="bg1"/>
              </a:solidFill>
              <a:latin typeface="Calibri Light" pitchFamily="34" charset="0"/>
              <a:cs typeface="Calibri Light" pitchFamily="34" charset="0"/>
            </a:endParaRPr>
          </a:p>
          <a:p>
            <a:pPr marL="286385" marR="5080" indent="-274320">
              <a:lnSpc>
                <a:spcPct val="100000"/>
              </a:lnSpc>
              <a:spcBef>
                <a:spcPts val="600"/>
              </a:spcBef>
              <a:tabLst>
                <a:tab pos="286385" algn="l"/>
              </a:tabLst>
            </a:pPr>
            <a:r>
              <a:rPr sz="1600" i="1" spc="-215" dirty="0">
                <a:solidFill>
                  <a:schemeClr val="bg1"/>
                </a:solidFill>
                <a:latin typeface="Calibri Light" pitchFamily="34" charset="0"/>
                <a:cs typeface="Calibri Light" pitchFamily="34" charset="0"/>
              </a:rPr>
              <a:t>	</a:t>
            </a:r>
            <a:r>
              <a:rPr sz="1600" i="1" spc="35" dirty="0">
                <a:solidFill>
                  <a:schemeClr val="bg1"/>
                </a:solidFill>
                <a:latin typeface="Calibri Light" pitchFamily="34" charset="0"/>
                <a:cs typeface="Calibri Light" pitchFamily="34" charset="0"/>
              </a:rPr>
              <a:t>Developed </a:t>
            </a:r>
            <a:r>
              <a:rPr sz="1600" i="1" spc="70" dirty="0">
                <a:solidFill>
                  <a:schemeClr val="bg1"/>
                </a:solidFill>
                <a:latin typeface="Calibri Light" pitchFamily="34" charset="0"/>
                <a:cs typeface="Calibri Light" pitchFamily="34" charset="0"/>
              </a:rPr>
              <a:t>4.5 </a:t>
            </a:r>
            <a:r>
              <a:rPr sz="1600" i="1" spc="35" dirty="0">
                <a:solidFill>
                  <a:schemeClr val="bg1"/>
                </a:solidFill>
                <a:latin typeface="Calibri Light" pitchFamily="34" charset="0"/>
                <a:cs typeface="Calibri Light" pitchFamily="34" charset="0"/>
              </a:rPr>
              <a:t>kW, </a:t>
            </a:r>
            <a:r>
              <a:rPr sz="1600" i="1" spc="60" dirty="0">
                <a:solidFill>
                  <a:schemeClr val="bg1"/>
                </a:solidFill>
                <a:latin typeface="Calibri Light" pitchFamily="34" charset="0"/>
                <a:cs typeface="Calibri Light" pitchFamily="34" charset="0"/>
              </a:rPr>
              <a:t>29 </a:t>
            </a:r>
            <a:r>
              <a:rPr sz="1600" i="1" spc="40" dirty="0">
                <a:solidFill>
                  <a:schemeClr val="bg1"/>
                </a:solidFill>
                <a:latin typeface="Calibri Light" pitchFamily="34" charset="0"/>
                <a:cs typeface="Calibri Light" pitchFamily="34" charset="0"/>
              </a:rPr>
              <a:t>V, </a:t>
            </a:r>
            <a:r>
              <a:rPr sz="1600" i="1" spc="70" dirty="0">
                <a:solidFill>
                  <a:schemeClr val="bg1"/>
                </a:solidFill>
                <a:latin typeface="Calibri Light" pitchFamily="34" charset="0"/>
                <a:cs typeface="Calibri Light" pitchFamily="34" charset="0"/>
              </a:rPr>
              <a:t>3  </a:t>
            </a:r>
            <a:r>
              <a:rPr sz="1600" i="1" spc="65" dirty="0">
                <a:solidFill>
                  <a:schemeClr val="bg1"/>
                </a:solidFill>
                <a:latin typeface="Calibri Light" pitchFamily="34" charset="0"/>
                <a:cs typeface="Calibri Light" pitchFamily="34" charset="0"/>
              </a:rPr>
              <a:t>phase </a:t>
            </a:r>
            <a:r>
              <a:rPr sz="1600" i="1" spc="50" dirty="0">
                <a:solidFill>
                  <a:schemeClr val="bg1"/>
                </a:solidFill>
                <a:latin typeface="Calibri Light" pitchFamily="34" charset="0"/>
                <a:cs typeface="Calibri Light" pitchFamily="34" charset="0"/>
              </a:rPr>
              <a:t>AC</a:t>
            </a:r>
            <a:r>
              <a:rPr sz="1600" i="1" spc="110" dirty="0">
                <a:solidFill>
                  <a:schemeClr val="bg1"/>
                </a:solidFill>
                <a:latin typeface="Calibri Light" pitchFamily="34" charset="0"/>
                <a:cs typeface="Calibri Light" pitchFamily="34" charset="0"/>
              </a:rPr>
              <a:t> </a:t>
            </a:r>
            <a:r>
              <a:rPr sz="1600" i="1" spc="35" dirty="0">
                <a:solidFill>
                  <a:schemeClr val="bg1"/>
                </a:solidFill>
                <a:latin typeface="Calibri Light" pitchFamily="34" charset="0"/>
                <a:cs typeface="Calibri Light" pitchFamily="34" charset="0"/>
              </a:rPr>
              <a:t>motor.</a:t>
            </a:r>
            <a:endParaRPr sz="1600" i="1" dirty="0">
              <a:solidFill>
                <a:schemeClr val="bg1"/>
              </a:solidFill>
              <a:latin typeface="Calibri Light" pitchFamily="34" charset="0"/>
              <a:cs typeface="Calibri Light" pitchFamily="34" charset="0"/>
            </a:endParaRPr>
          </a:p>
          <a:p>
            <a:pPr marL="286385" marR="6350" indent="-274320">
              <a:lnSpc>
                <a:spcPct val="100000"/>
              </a:lnSpc>
              <a:spcBef>
                <a:spcPts val="600"/>
              </a:spcBef>
              <a:tabLst>
                <a:tab pos="286385" algn="l"/>
                <a:tab pos="1230630" algn="l"/>
                <a:tab pos="2081530" algn="l"/>
              </a:tabLst>
            </a:pPr>
            <a:r>
              <a:rPr sz="1600" i="1" spc="-215" dirty="0">
                <a:solidFill>
                  <a:schemeClr val="bg1"/>
                </a:solidFill>
                <a:latin typeface="Calibri Light" pitchFamily="34" charset="0"/>
                <a:cs typeface="Calibri Light" pitchFamily="34" charset="0"/>
              </a:rPr>
              <a:t>	</a:t>
            </a:r>
            <a:r>
              <a:rPr sz="1600" i="1" spc="70" dirty="0" smtClean="0">
                <a:solidFill>
                  <a:schemeClr val="bg1"/>
                </a:solidFill>
                <a:latin typeface="Calibri Light" pitchFamily="34" charset="0"/>
                <a:cs typeface="Calibri Light" pitchFamily="34" charset="0"/>
              </a:rPr>
              <a:t>S</a:t>
            </a:r>
            <a:r>
              <a:rPr sz="1600" i="1" spc="80" dirty="0" smtClean="0">
                <a:solidFill>
                  <a:schemeClr val="bg1"/>
                </a:solidFill>
                <a:latin typeface="Calibri Light" pitchFamily="34" charset="0"/>
                <a:cs typeface="Calibri Light" pitchFamily="34" charset="0"/>
              </a:rPr>
              <a:t>p</a:t>
            </a:r>
            <a:r>
              <a:rPr sz="1600" i="1" spc="35" dirty="0" smtClean="0">
                <a:solidFill>
                  <a:schemeClr val="bg1"/>
                </a:solidFill>
                <a:latin typeface="Calibri Light" pitchFamily="34" charset="0"/>
                <a:cs typeface="Calibri Light" pitchFamily="34" charset="0"/>
              </a:rPr>
              <a:t>ecifica</a:t>
            </a:r>
            <a:r>
              <a:rPr sz="1600" i="1" spc="20" dirty="0" smtClean="0">
                <a:solidFill>
                  <a:schemeClr val="bg1"/>
                </a:solidFill>
                <a:latin typeface="Calibri Light" pitchFamily="34" charset="0"/>
                <a:cs typeface="Calibri Light" pitchFamily="34" charset="0"/>
              </a:rPr>
              <a:t>l</a:t>
            </a:r>
            <a:r>
              <a:rPr sz="1600" i="1" spc="30" dirty="0" smtClean="0">
                <a:solidFill>
                  <a:schemeClr val="bg1"/>
                </a:solidFill>
                <a:latin typeface="Calibri Light" pitchFamily="34" charset="0"/>
                <a:cs typeface="Calibri Light" pitchFamily="34" charset="0"/>
              </a:rPr>
              <a:t>ly</a:t>
            </a:r>
            <a:r>
              <a:rPr lang="en-US" sz="1600" i="1" spc="30" dirty="0" smtClean="0">
                <a:solidFill>
                  <a:schemeClr val="bg1"/>
                </a:solidFill>
                <a:latin typeface="Calibri Light" pitchFamily="34" charset="0"/>
                <a:cs typeface="Calibri Light" pitchFamily="34" charset="0"/>
              </a:rPr>
              <a:t> </a:t>
            </a:r>
            <a:r>
              <a:rPr sz="1600" i="1" spc="40" dirty="0" smtClean="0">
                <a:solidFill>
                  <a:schemeClr val="bg1"/>
                </a:solidFill>
                <a:latin typeface="Calibri Light" pitchFamily="34" charset="0"/>
                <a:cs typeface="Calibri Light" pitchFamily="34" charset="0"/>
              </a:rPr>
              <a:t>d</a:t>
            </a:r>
            <a:r>
              <a:rPr sz="1600" i="1" spc="45" dirty="0" smtClean="0">
                <a:solidFill>
                  <a:schemeClr val="bg1"/>
                </a:solidFill>
                <a:latin typeface="Calibri Light" pitchFamily="34" charset="0"/>
                <a:cs typeface="Calibri Light" pitchFamily="34" charset="0"/>
              </a:rPr>
              <a:t>e</a:t>
            </a:r>
            <a:r>
              <a:rPr sz="1600" i="1" spc="20" dirty="0" smtClean="0">
                <a:solidFill>
                  <a:schemeClr val="bg1"/>
                </a:solidFill>
                <a:latin typeface="Calibri Light" pitchFamily="34" charset="0"/>
                <a:cs typeface="Calibri Light" pitchFamily="34" charset="0"/>
              </a:rPr>
              <a:t>v</a:t>
            </a:r>
            <a:r>
              <a:rPr sz="1600" i="1" spc="30" dirty="0" smtClean="0">
                <a:solidFill>
                  <a:schemeClr val="bg1"/>
                </a:solidFill>
                <a:latin typeface="Calibri Light" pitchFamily="34" charset="0"/>
                <a:cs typeface="Calibri Light" pitchFamily="34" charset="0"/>
              </a:rPr>
              <a:t>elope</a:t>
            </a:r>
            <a:r>
              <a:rPr sz="1600" i="1" spc="45" dirty="0" smtClean="0">
                <a:solidFill>
                  <a:schemeClr val="bg1"/>
                </a:solidFill>
                <a:latin typeface="Calibri Light" pitchFamily="34" charset="0"/>
                <a:cs typeface="Calibri Light" pitchFamily="34" charset="0"/>
              </a:rPr>
              <a:t>d</a:t>
            </a:r>
            <a:r>
              <a:rPr lang="en-US" sz="1600" i="1" spc="45" dirty="0" smtClean="0">
                <a:solidFill>
                  <a:schemeClr val="bg1"/>
                </a:solidFill>
                <a:latin typeface="Calibri Light" pitchFamily="34" charset="0"/>
                <a:cs typeface="Calibri Light" pitchFamily="34" charset="0"/>
              </a:rPr>
              <a:t> </a:t>
            </a:r>
            <a:r>
              <a:rPr sz="1600" i="1" spc="10" dirty="0" smtClean="0">
                <a:solidFill>
                  <a:schemeClr val="bg1"/>
                </a:solidFill>
                <a:latin typeface="Calibri Light" pitchFamily="34" charset="0"/>
                <a:cs typeface="Calibri Light" pitchFamily="34" charset="0"/>
              </a:rPr>
              <a:t>for  </a:t>
            </a:r>
            <a:r>
              <a:rPr sz="1600" i="1" spc="25" dirty="0">
                <a:solidFill>
                  <a:schemeClr val="bg1"/>
                </a:solidFill>
                <a:latin typeface="Calibri Light" pitchFamily="34" charset="0"/>
                <a:cs typeface="Calibri Light" pitchFamily="34" charset="0"/>
              </a:rPr>
              <a:t>Wind </a:t>
            </a:r>
            <a:r>
              <a:rPr sz="1600" i="1" spc="45" dirty="0">
                <a:solidFill>
                  <a:schemeClr val="bg1"/>
                </a:solidFill>
                <a:latin typeface="Calibri Light" pitchFamily="34" charset="0"/>
                <a:cs typeface="Calibri Light" pitchFamily="34" charset="0"/>
              </a:rPr>
              <a:t>energy</a:t>
            </a:r>
            <a:r>
              <a:rPr sz="1600" i="1" spc="145" dirty="0">
                <a:solidFill>
                  <a:schemeClr val="bg1"/>
                </a:solidFill>
                <a:latin typeface="Calibri Light" pitchFamily="34" charset="0"/>
                <a:cs typeface="Calibri Light" pitchFamily="34" charset="0"/>
              </a:rPr>
              <a:t> </a:t>
            </a:r>
            <a:r>
              <a:rPr sz="1600" i="1" spc="40" dirty="0">
                <a:solidFill>
                  <a:schemeClr val="bg1"/>
                </a:solidFill>
                <a:latin typeface="Calibri Light" pitchFamily="34" charset="0"/>
                <a:cs typeface="Calibri Light" pitchFamily="34" charset="0"/>
              </a:rPr>
              <a:t>application.</a:t>
            </a:r>
            <a:endParaRPr sz="1600" i="1" dirty="0">
              <a:solidFill>
                <a:schemeClr val="bg1"/>
              </a:solidFill>
              <a:latin typeface="Calibri Light" pitchFamily="34" charset="0"/>
              <a:cs typeface="Calibri Light" pitchFamily="34" charset="0"/>
            </a:endParaRPr>
          </a:p>
        </p:txBody>
      </p:sp>
      <p:sp>
        <p:nvSpPr>
          <p:cNvPr id="37" name="object 37"/>
          <p:cNvSpPr/>
          <p:nvPr/>
        </p:nvSpPr>
        <p:spPr>
          <a:xfrm>
            <a:off x="406294" y="2404541"/>
            <a:ext cx="3250353" cy="228600"/>
          </a:xfrm>
          <a:custGeom>
            <a:avLst/>
            <a:gdLst/>
            <a:ahLst/>
            <a:cxnLst/>
            <a:rect l="l" t="t" r="r" b="b"/>
            <a:pathLst>
              <a:path w="2438400" h="228600">
                <a:moveTo>
                  <a:pt x="2438400" y="0"/>
                </a:moveTo>
                <a:lnTo>
                  <a:pt x="1219200" y="0"/>
                </a:lnTo>
                <a:lnTo>
                  <a:pt x="1219200" y="228600"/>
                </a:lnTo>
                <a:lnTo>
                  <a:pt x="0" y="228600"/>
                </a:lnTo>
              </a:path>
            </a:pathLst>
          </a:custGeom>
          <a:ln/>
        </p:spPr>
        <p:style>
          <a:lnRef idx="1">
            <a:schemeClr val="dk1"/>
          </a:lnRef>
          <a:fillRef idx="0">
            <a:schemeClr val="dk1"/>
          </a:fillRef>
          <a:effectRef idx="0">
            <a:schemeClr val="dk1"/>
          </a:effectRef>
          <a:fontRef idx="minor">
            <a:schemeClr val="tx1"/>
          </a:fontRef>
        </p:style>
        <p:txBody>
          <a:bodyPr wrap="square" lIns="0" tIns="0" rIns="0" bIns="0" rtlCol="0"/>
          <a:lstStyle/>
          <a:p>
            <a:endParaRPr/>
          </a:p>
        </p:txBody>
      </p:sp>
      <p:sp>
        <p:nvSpPr>
          <p:cNvPr id="38" name="object 38"/>
          <p:cNvSpPr/>
          <p:nvPr/>
        </p:nvSpPr>
        <p:spPr>
          <a:xfrm>
            <a:off x="406294" y="4316603"/>
            <a:ext cx="3047206" cy="304800"/>
          </a:xfrm>
          <a:custGeom>
            <a:avLst/>
            <a:gdLst/>
            <a:ahLst/>
            <a:cxnLst/>
            <a:rect l="l" t="t" r="r" b="b"/>
            <a:pathLst>
              <a:path w="2514600" h="304800">
                <a:moveTo>
                  <a:pt x="2514600" y="0"/>
                </a:moveTo>
                <a:lnTo>
                  <a:pt x="1257300" y="0"/>
                </a:lnTo>
                <a:lnTo>
                  <a:pt x="1257300" y="304800"/>
                </a:lnTo>
                <a:lnTo>
                  <a:pt x="0" y="304800"/>
                </a:lnTo>
              </a:path>
            </a:pathLst>
          </a:custGeom>
          <a:ln w="9906">
            <a:solidFill>
              <a:srgbClr val="9FB8CD"/>
            </a:solidFill>
            <a:prstDash val="sysDash"/>
          </a:ln>
        </p:spPr>
        <p:txBody>
          <a:bodyPr wrap="square" lIns="0" tIns="0" rIns="0" bIns="0" rtlCol="0"/>
          <a:lstStyle/>
          <a:p>
            <a:endParaRPr/>
          </a:p>
        </p:txBody>
      </p:sp>
      <p:sp>
        <p:nvSpPr>
          <p:cNvPr id="39" name="object 39"/>
          <p:cNvSpPr/>
          <p:nvPr/>
        </p:nvSpPr>
        <p:spPr>
          <a:xfrm>
            <a:off x="304721" y="5558280"/>
            <a:ext cx="4570809" cy="508941"/>
          </a:xfrm>
          <a:custGeom>
            <a:avLst/>
            <a:gdLst/>
            <a:ahLst/>
            <a:cxnLst/>
            <a:rect l="l" t="t" r="r" b="b"/>
            <a:pathLst>
              <a:path w="3429000" h="685800">
                <a:moveTo>
                  <a:pt x="3429000" y="0"/>
                </a:moveTo>
                <a:lnTo>
                  <a:pt x="3063494" y="0"/>
                </a:lnTo>
                <a:lnTo>
                  <a:pt x="3063494" y="685800"/>
                </a:lnTo>
                <a:lnTo>
                  <a:pt x="0" y="685800"/>
                </a:lnTo>
              </a:path>
            </a:pathLst>
          </a:custGeom>
          <a:ln w="9906">
            <a:solidFill>
              <a:srgbClr val="8E736A"/>
            </a:solidFill>
            <a:prstDash val="sysDash"/>
          </a:ln>
        </p:spPr>
        <p:txBody>
          <a:bodyPr wrap="square" lIns="0" tIns="0" rIns="0" bIns="0" rtlCol="0"/>
          <a:lstStyle/>
          <a:p>
            <a:endParaRPr/>
          </a:p>
        </p:txBody>
      </p:sp>
      <p:sp>
        <p:nvSpPr>
          <p:cNvPr id="40" name="object 40"/>
          <p:cNvSpPr/>
          <p:nvPr/>
        </p:nvSpPr>
        <p:spPr>
          <a:xfrm>
            <a:off x="7821669" y="4648580"/>
            <a:ext cx="4174673" cy="154940"/>
          </a:xfrm>
          <a:custGeom>
            <a:avLst/>
            <a:gdLst/>
            <a:ahLst/>
            <a:cxnLst/>
            <a:rect l="l" t="t" r="r" b="b"/>
            <a:pathLst>
              <a:path w="3131820" h="154939">
                <a:moveTo>
                  <a:pt x="0" y="0"/>
                </a:moveTo>
                <a:lnTo>
                  <a:pt x="488569" y="0"/>
                </a:lnTo>
                <a:lnTo>
                  <a:pt x="488569" y="154432"/>
                </a:lnTo>
                <a:lnTo>
                  <a:pt x="3131693" y="154432"/>
                </a:lnTo>
              </a:path>
            </a:pathLst>
          </a:custGeom>
          <a:ln w="9906">
            <a:solidFill>
              <a:srgbClr val="945E4A"/>
            </a:solidFill>
            <a:prstDash val="sysDash"/>
          </a:ln>
        </p:spPr>
        <p:txBody>
          <a:bodyPr wrap="square" lIns="0" tIns="0" rIns="0" bIns="0" rtlCol="0"/>
          <a:lstStyle/>
          <a:p>
            <a:endParaRPr/>
          </a:p>
        </p:txBody>
      </p:sp>
      <p:sp>
        <p:nvSpPr>
          <p:cNvPr id="41" name="object 41"/>
          <p:cNvSpPr/>
          <p:nvPr/>
        </p:nvSpPr>
        <p:spPr>
          <a:xfrm>
            <a:off x="8735832" y="3429380"/>
            <a:ext cx="3260511" cy="152400"/>
          </a:xfrm>
          <a:custGeom>
            <a:avLst/>
            <a:gdLst/>
            <a:ahLst/>
            <a:cxnLst/>
            <a:rect l="l" t="t" r="r" b="b"/>
            <a:pathLst>
              <a:path w="2446020" h="152400">
                <a:moveTo>
                  <a:pt x="0" y="0"/>
                </a:moveTo>
                <a:lnTo>
                  <a:pt x="335788" y="0"/>
                </a:lnTo>
                <a:lnTo>
                  <a:pt x="335788" y="152400"/>
                </a:lnTo>
                <a:lnTo>
                  <a:pt x="2445893" y="152400"/>
                </a:lnTo>
              </a:path>
            </a:pathLst>
          </a:custGeom>
          <a:ln w="9906">
            <a:solidFill>
              <a:srgbClr val="B38707"/>
            </a:solidFill>
            <a:prstDash val="sysDash"/>
          </a:ln>
        </p:spPr>
        <p:txBody>
          <a:bodyPr wrap="square" lIns="0" tIns="0" rIns="0" bIns="0" rtlCol="0"/>
          <a:lstStyle/>
          <a:p>
            <a:endParaRPr/>
          </a:p>
        </p:txBody>
      </p:sp>
      <p:sp>
        <p:nvSpPr>
          <p:cNvPr id="42" name="object 42"/>
          <p:cNvSpPr/>
          <p:nvPr/>
        </p:nvSpPr>
        <p:spPr>
          <a:xfrm>
            <a:off x="8210697" y="2057400"/>
            <a:ext cx="3768378" cy="152400"/>
          </a:xfrm>
          <a:custGeom>
            <a:avLst/>
            <a:gdLst/>
            <a:ahLst/>
            <a:cxnLst/>
            <a:rect l="l" t="t" r="r" b="b"/>
            <a:pathLst>
              <a:path w="2827020" h="152400">
                <a:moveTo>
                  <a:pt x="0" y="0"/>
                </a:moveTo>
                <a:lnTo>
                  <a:pt x="553466" y="0"/>
                </a:lnTo>
                <a:lnTo>
                  <a:pt x="553466" y="152400"/>
                </a:lnTo>
                <a:lnTo>
                  <a:pt x="2826893" y="152400"/>
                </a:lnTo>
              </a:path>
            </a:pathLst>
          </a:custGeom>
          <a:ln w="9906">
            <a:solidFill>
              <a:srgbClr val="7C8524"/>
            </a:solidFill>
            <a:prstDash val="sysDash"/>
          </a:ln>
        </p:spPr>
        <p:txBody>
          <a:bodyPr wrap="square" lIns="0" tIns="0" rIns="0" bIns="0" rtlCol="0"/>
          <a:lstStyle/>
          <a:p>
            <a:endParaRPr/>
          </a:p>
        </p:txBody>
      </p:sp>
      <p:sp>
        <p:nvSpPr>
          <p:cNvPr id="45" name="Date Placeholder 44"/>
          <p:cNvSpPr>
            <a:spLocks noGrp="1"/>
          </p:cNvSpPr>
          <p:nvPr>
            <p:ph type="dt" sz="half" idx="10"/>
          </p:nvPr>
        </p:nvSpPr>
        <p:spPr/>
        <p:txBody>
          <a:bodyPr/>
          <a:lstStyle/>
          <a:p>
            <a:fld id="{3CDC2574-95BB-4A2E-8C65-7E9D90CE35D2}" type="datetime1">
              <a:rPr lang="en-US" smtClean="0">
                <a:solidFill>
                  <a:schemeClr val="bg1"/>
                </a:solidFill>
              </a:rPr>
              <a:t>1/14/2020</a:t>
            </a:fld>
            <a:endParaRPr lang="en-US">
              <a:solidFill>
                <a:schemeClr val="bg1"/>
              </a:solidFill>
            </a:endParaRPr>
          </a:p>
        </p:txBody>
      </p:sp>
      <p:sp>
        <p:nvSpPr>
          <p:cNvPr id="46" name="Footer Placeholder 45"/>
          <p:cNvSpPr>
            <a:spLocks noGrp="1"/>
          </p:cNvSpPr>
          <p:nvPr>
            <p:ph type="ftr" sz="quarter" idx="11"/>
          </p:nvPr>
        </p:nvSpPr>
        <p:spPr/>
        <p:txBody>
          <a:bodyPr/>
          <a:lstStyle/>
          <a:p>
            <a:r>
              <a:rPr lang="en-US" smtClean="0">
                <a:solidFill>
                  <a:schemeClr val="bg1"/>
                </a:solidFill>
              </a:rPr>
              <a:t>www.ledl.in</a:t>
            </a:r>
            <a:endParaRPr lang="en-US">
              <a:solidFill>
                <a:schemeClr val="bg1"/>
              </a:solidFill>
            </a:endParaRPr>
          </a:p>
        </p:txBody>
      </p:sp>
      <p:grpSp>
        <p:nvGrpSpPr>
          <p:cNvPr id="47" name="Group 46"/>
          <p:cNvGrpSpPr/>
          <p:nvPr/>
        </p:nvGrpSpPr>
        <p:grpSpPr>
          <a:xfrm>
            <a:off x="11123612" y="228600"/>
            <a:ext cx="863436" cy="1079296"/>
            <a:chOff x="1370012" y="5029200"/>
            <a:chExt cx="1052740" cy="1315926"/>
          </a:xfrm>
        </p:grpSpPr>
        <p:sp>
          <p:nvSpPr>
            <p:cNvPr id="48" name="Rectangle 47"/>
            <p:cNvSpPr/>
            <p:nvPr/>
          </p:nvSpPr>
          <p:spPr>
            <a:xfrm>
              <a:off x="1370012" y="5029200"/>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bject 5"/>
            <p:cNvSpPr/>
            <p:nvPr/>
          </p:nvSpPr>
          <p:spPr>
            <a:xfrm>
              <a:off x="1560191" y="5158008"/>
              <a:ext cx="655684" cy="1017492"/>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rgbClr val="000066"/>
                </a:solidFill>
              </a:endParaRPr>
            </a:p>
          </p:txBody>
        </p:sp>
      </p:grpSp>
      <p:sp>
        <p:nvSpPr>
          <p:cNvPr id="50" name="Slide Number Placeholder 49"/>
          <p:cNvSpPr>
            <a:spLocks noGrp="1"/>
          </p:cNvSpPr>
          <p:nvPr>
            <p:ph type="sldNum" sz="quarter" idx="12"/>
          </p:nvPr>
        </p:nvSpPr>
        <p:spPr/>
        <p:txBody>
          <a:bodyPr/>
          <a:lstStyle/>
          <a:p>
            <a:fld id="{B6F15528-21DE-4FAA-801E-634DDDAF4B2B}" type="slidenum">
              <a:rPr lang="en-US" smtClean="0">
                <a:solidFill>
                  <a:schemeClr val="bg1"/>
                </a:solidFill>
              </a:rPr>
              <a:pPr/>
              <a:t>55</a:t>
            </a:fld>
            <a:endParaRPr lang="en-US">
              <a:solidFill>
                <a:schemeClr val="bg1"/>
              </a:solidFill>
            </a:endParaRPr>
          </a:p>
        </p:txBody>
      </p:sp>
    </p:spTree>
    <p:extLst>
      <p:ext uri="{BB962C8B-B14F-4D97-AF65-F5344CB8AC3E}">
        <p14:creationId xmlns:p14="http://schemas.microsoft.com/office/powerpoint/2010/main" val="33361118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2855683" y="5012944"/>
            <a:ext cx="1489745" cy="1117600"/>
          </a:xfrm>
          <a:prstGeom prst="rect">
            <a:avLst/>
          </a:prstGeom>
          <a:blipFill>
            <a:blip r:embed="rId2" cstate="email">
              <a:extLst>
                <a:ext uri="{28A0092B-C50C-407E-A947-70E740481C1C}">
                  <a14:useLocalDpi xmlns:a14="http://schemas.microsoft.com/office/drawing/2010/main"/>
                </a:ext>
              </a:extLst>
            </a:blip>
            <a:stretch>
              <a:fillRect/>
            </a:stretch>
          </a:blipFill>
          <a:effectLst>
            <a:outerShdw blurRad="50800" dist="38100" dir="2700000" algn="tl" rotWithShape="0">
              <a:prstClr val="black">
                <a:alpha val="40000"/>
              </a:prstClr>
            </a:outerShdw>
          </a:effectLst>
        </p:spPr>
        <p:txBody>
          <a:bodyPr wrap="square" lIns="0" tIns="0" rIns="0" bIns="0" rtlCol="0"/>
          <a:lstStyle/>
          <a:p>
            <a:endParaRPr/>
          </a:p>
        </p:txBody>
      </p:sp>
      <p:sp>
        <p:nvSpPr>
          <p:cNvPr id="4" name="object 4"/>
          <p:cNvSpPr txBox="1"/>
          <p:nvPr/>
        </p:nvSpPr>
        <p:spPr>
          <a:xfrm>
            <a:off x="6856412" y="1907793"/>
            <a:ext cx="1282675" cy="524503"/>
          </a:xfrm>
          <a:prstGeom prst="rect">
            <a:avLst/>
          </a:prstGeom>
        </p:spPr>
        <p:txBody>
          <a:bodyPr vert="horz" wrap="square" lIns="0" tIns="31750" rIns="0" bIns="0" rtlCol="0">
            <a:spAutoFit/>
          </a:bodyPr>
          <a:lstStyle/>
          <a:p>
            <a:pPr marL="187960" marR="5080" indent="-175260" algn="ctr">
              <a:spcBef>
                <a:spcPts val="250"/>
              </a:spcBef>
            </a:pPr>
            <a:r>
              <a:rPr sz="1600" spc="25" dirty="0">
                <a:solidFill>
                  <a:schemeClr val="bg1"/>
                </a:solidFill>
                <a:latin typeface="Calibri Light" pitchFamily="34" charset="0"/>
                <a:cs typeface="Calibri Light" pitchFamily="34" charset="0"/>
              </a:rPr>
              <a:t>High</a:t>
            </a:r>
            <a:r>
              <a:rPr sz="1600" spc="-10" dirty="0">
                <a:solidFill>
                  <a:schemeClr val="bg1"/>
                </a:solidFill>
                <a:latin typeface="Calibri Light" pitchFamily="34" charset="0"/>
                <a:cs typeface="Calibri Light" pitchFamily="34" charset="0"/>
              </a:rPr>
              <a:t> </a:t>
            </a:r>
            <a:r>
              <a:rPr sz="1600" spc="35" dirty="0">
                <a:solidFill>
                  <a:schemeClr val="bg1"/>
                </a:solidFill>
                <a:latin typeface="Calibri Light" pitchFamily="34" charset="0"/>
                <a:cs typeface="Calibri Light" pitchFamily="34" charset="0"/>
              </a:rPr>
              <a:t>power  factor</a:t>
            </a:r>
            <a:endParaRPr sz="1600" dirty="0">
              <a:solidFill>
                <a:schemeClr val="bg1"/>
              </a:solidFill>
              <a:latin typeface="Calibri Light" pitchFamily="34" charset="0"/>
              <a:cs typeface="Calibri Light" pitchFamily="34" charset="0"/>
            </a:endParaRPr>
          </a:p>
        </p:txBody>
      </p:sp>
      <p:sp>
        <p:nvSpPr>
          <p:cNvPr id="5" name="object 5"/>
          <p:cNvSpPr/>
          <p:nvPr/>
        </p:nvSpPr>
        <p:spPr>
          <a:xfrm>
            <a:off x="8114032" y="2357120"/>
            <a:ext cx="893001" cy="914400"/>
          </a:xfrm>
          <a:custGeom>
            <a:avLst/>
            <a:gdLst/>
            <a:ahLst/>
            <a:cxnLst/>
            <a:rect l="l" t="t" r="r" b="b"/>
            <a:pathLst>
              <a:path w="669925" h="914400">
                <a:moveTo>
                  <a:pt x="117220" y="0"/>
                </a:moveTo>
                <a:lnTo>
                  <a:pt x="0" y="111759"/>
                </a:lnTo>
                <a:lnTo>
                  <a:pt x="34467" y="148995"/>
                </a:lnTo>
                <a:lnTo>
                  <a:pt x="67802" y="187150"/>
                </a:lnTo>
                <a:lnTo>
                  <a:pt x="99988" y="226198"/>
                </a:lnTo>
                <a:lnTo>
                  <a:pt x="131010" y="266112"/>
                </a:lnTo>
                <a:lnTo>
                  <a:pt x="160851" y="306866"/>
                </a:lnTo>
                <a:lnTo>
                  <a:pt x="189494" y="348432"/>
                </a:lnTo>
                <a:lnTo>
                  <a:pt x="216924" y="390784"/>
                </a:lnTo>
                <a:lnTo>
                  <a:pt x="243125" y="433895"/>
                </a:lnTo>
                <a:lnTo>
                  <a:pt x="268080" y="477738"/>
                </a:lnTo>
                <a:lnTo>
                  <a:pt x="291773" y="522287"/>
                </a:lnTo>
                <a:lnTo>
                  <a:pt x="314188" y="567514"/>
                </a:lnTo>
                <a:lnTo>
                  <a:pt x="335309" y="613394"/>
                </a:lnTo>
                <a:lnTo>
                  <a:pt x="355120" y="659898"/>
                </a:lnTo>
                <a:lnTo>
                  <a:pt x="373603" y="707001"/>
                </a:lnTo>
                <a:lnTo>
                  <a:pt x="390744" y="754675"/>
                </a:lnTo>
                <a:lnTo>
                  <a:pt x="406526" y="802893"/>
                </a:lnTo>
                <a:lnTo>
                  <a:pt x="301498" y="827024"/>
                </a:lnTo>
                <a:lnTo>
                  <a:pt x="520318" y="914145"/>
                </a:lnTo>
                <a:lnTo>
                  <a:pt x="648791" y="766571"/>
                </a:lnTo>
                <a:lnTo>
                  <a:pt x="564768" y="766571"/>
                </a:lnTo>
                <a:lnTo>
                  <a:pt x="549598" y="718985"/>
                </a:lnTo>
                <a:lnTo>
                  <a:pt x="533219" y="671872"/>
                </a:lnTo>
                <a:lnTo>
                  <a:pt x="515645" y="625254"/>
                </a:lnTo>
                <a:lnTo>
                  <a:pt x="496888" y="579152"/>
                </a:lnTo>
                <a:lnTo>
                  <a:pt x="476962" y="533588"/>
                </a:lnTo>
                <a:lnTo>
                  <a:pt x="455878" y="488583"/>
                </a:lnTo>
                <a:lnTo>
                  <a:pt x="433649" y="444159"/>
                </a:lnTo>
                <a:lnTo>
                  <a:pt x="410289" y="400337"/>
                </a:lnTo>
                <a:lnTo>
                  <a:pt x="385810" y="357139"/>
                </a:lnTo>
                <a:lnTo>
                  <a:pt x="360224" y="314587"/>
                </a:lnTo>
                <a:lnTo>
                  <a:pt x="333544" y="272703"/>
                </a:lnTo>
                <a:lnTo>
                  <a:pt x="305783" y="231506"/>
                </a:lnTo>
                <a:lnTo>
                  <a:pt x="276953" y="191021"/>
                </a:lnTo>
                <a:lnTo>
                  <a:pt x="247067" y="151266"/>
                </a:lnTo>
                <a:lnTo>
                  <a:pt x="216139" y="112266"/>
                </a:lnTo>
                <a:lnTo>
                  <a:pt x="184180" y="74040"/>
                </a:lnTo>
                <a:lnTo>
                  <a:pt x="151203" y="36611"/>
                </a:lnTo>
                <a:lnTo>
                  <a:pt x="117220" y="0"/>
                </a:lnTo>
                <a:close/>
              </a:path>
              <a:path w="669925" h="914400">
                <a:moveTo>
                  <a:pt x="669797" y="742441"/>
                </a:moveTo>
                <a:lnTo>
                  <a:pt x="564768" y="766571"/>
                </a:lnTo>
                <a:lnTo>
                  <a:pt x="648791" y="766571"/>
                </a:lnTo>
                <a:lnTo>
                  <a:pt x="669797" y="742441"/>
                </a:lnTo>
                <a:close/>
              </a:path>
            </a:pathLst>
          </a:custGeom>
          <a:solidFill>
            <a:schemeClr val="accent6">
              <a:lumMod val="60000"/>
              <a:lumOff val="40000"/>
            </a:schemeClr>
          </a:solidFill>
          <a:ln>
            <a:solidFill>
              <a:schemeClr val="bg1"/>
            </a:solidFill>
          </a:ln>
        </p:spPr>
        <p:txBody>
          <a:bodyPr wrap="square" lIns="0" tIns="0" rIns="0" bIns="0" rtlCol="0"/>
          <a:lstStyle/>
          <a:p>
            <a:endParaRPr/>
          </a:p>
        </p:txBody>
      </p:sp>
      <p:sp>
        <p:nvSpPr>
          <p:cNvPr id="6" name="object 6"/>
          <p:cNvSpPr txBox="1"/>
          <p:nvPr/>
        </p:nvSpPr>
        <p:spPr>
          <a:xfrm>
            <a:off x="8075612" y="3495811"/>
            <a:ext cx="1299626" cy="524503"/>
          </a:xfrm>
          <a:prstGeom prst="rect">
            <a:avLst/>
          </a:prstGeom>
        </p:spPr>
        <p:txBody>
          <a:bodyPr vert="horz" wrap="square" lIns="0" tIns="31750" rIns="0" bIns="0" rtlCol="0">
            <a:spAutoFit/>
          </a:bodyPr>
          <a:lstStyle/>
          <a:p>
            <a:pPr marL="12065" marR="5080" algn="ctr">
              <a:spcBef>
                <a:spcPts val="250"/>
              </a:spcBef>
            </a:pPr>
            <a:r>
              <a:rPr sz="1600" spc="25" dirty="0">
                <a:solidFill>
                  <a:schemeClr val="bg1"/>
                </a:solidFill>
                <a:latin typeface="Calibri Light" pitchFamily="34" charset="0"/>
                <a:cs typeface="Calibri Light" pitchFamily="34" charset="0"/>
              </a:rPr>
              <a:t>High</a:t>
            </a:r>
            <a:r>
              <a:rPr sz="1600" dirty="0">
                <a:solidFill>
                  <a:schemeClr val="bg1"/>
                </a:solidFill>
                <a:latin typeface="Calibri Light" pitchFamily="34" charset="0"/>
                <a:cs typeface="Calibri Light" pitchFamily="34" charset="0"/>
              </a:rPr>
              <a:t> </a:t>
            </a:r>
            <a:r>
              <a:rPr sz="1600" spc="25" dirty="0">
                <a:solidFill>
                  <a:schemeClr val="bg1"/>
                </a:solidFill>
                <a:latin typeface="Calibri Light" pitchFamily="34" charset="0"/>
                <a:cs typeface="Calibri Light" pitchFamily="34" charset="0"/>
              </a:rPr>
              <a:t>Power  to Weight  </a:t>
            </a:r>
            <a:r>
              <a:rPr sz="1600" spc="30" dirty="0">
                <a:solidFill>
                  <a:schemeClr val="bg1"/>
                </a:solidFill>
                <a:latin typeface="Calibri Light" pitchFamily="34" charset="0"/>
                <a:cs typeface="Calibri Light" pitchFamily="34" charset="0"/>
              </a:rPr>
              <a:t>ratio</a:t>
            </a:r>
            <a:endParaRPr sz="1600" dirty="0">
              <a:solidFill>
                <a:schemeClr val="bg1"/>
              </a:solidFill>
              <a:latin typeface="Calibri Light" pitchFamily="34" charset="0"/>
              <a:cs typeface="Calibri Light" pitchFamily="34" charset="0"/>
            </a:endParaRPr>
          </a:p>
        </p:txBody>
      </p:sp>
      <p:sp>
        <p:nvSpPr>
          <p:cNvPr id="7" name="object 7"/>
          <p:cNvSpPr/>
          <p:nvPr/>
        </p:nvSpPr>
        <p:spPr>
          <a:xfrm>
            <a:off x="8128254" y="4077589"/>
            <a:ext cx="784656" cy="906780"/>
          </a:xfrm>
          <a:custGeom>
            <a:avLst/>
            <a:gdLst/>
            <a:ahLst/>
            <a:cxnLst/>
            <a:rect l="l" t="t" r="r" b="b"/>
            <a:pathLst>
              <a:path w="588645" h="906779">
                <a:moveTo>
                  <a:pt x="0" y="645794"/>
                </a:moveTo>
                <a:lnTo>
                  <a:pt x="47879" y="876427"/>
                </a:lnTo>
                <a:lnTo>
                  <a:pt x="273558" y="906526"/>
                </a:lnTo>
                <a:lnTo>
                  <a:pt x="195580" y="832104"/>
                </a:lnTo>
                <a:lnTo>
                  <a:pt x="226930" y="793221"/>
                </a:lnTo>
                <a:lnTo>
                  <a:pt x="257221" y="753591"/>
                </a:lnTo>
                <a:lnTo>
                  <a:pt x="281479" y="720090"/>
                </a:lnTo>
                <a:lnTo>
                  <a:pt x="77977" y="720090"/>
                </a:lnTo>
                <a:lnTo>
                  <a:pt x="0" y="645794"/>
                </a:lnTo>
                <a:close/>
              </a:path>
              <a:path w="588645" h="906779">
                <a:moveTo>
                  <a:pt x="430783" y="0"/>
                </a:moveTo>
                <a:lnTo>
                  <a:pt x="418701" y="49294"/>
                </a:lnTo>
                <a:lnTo>
                  <a:pt x="405227" y="98147"/>
                </a:lnTo>
                <a:lnTo>
                  <a:pt x="390374" y="146531"/>
                </a:lnTo>
                <a:lnTo>
                  <a:pt x="374157" y="194417"/>
                </a:lnTo>
                <a:lnTo>
                  <a:pt x="356589" y="241777"/>
                </a:lnTo>
                <a:lnTo>
                  <a:pt x="337683" y="288585"/>
                </a:lnTo>
                <a:lnTo>
                  <a:pt x="317452" y="334811"/>
                </a:lnTo>
                <a:lnTo>
                  <a:pt x="295910" y="380428"/>
                </a:lnTo>
                <a:lnTo>
                  <a:pt x="273070" y="425408"/>
                </a:lnTo>
                <a:lnTo>
                  <a:pt x="248945" y="469723"/>
                </a:lnTo>
                <a:lnTo>
                  <a:pt x="223550" y="513346"/>
                </a:lnTo>
                <a:lnTo>
                  <a:pt x="196897" y="556248"/>
                </a:lnTo>
                <a:lnTo>
                  <a:pt x="169000" y="598401"/>
                </a:lnTo>
                <a:lnTo>
                  <a:pt x="139872" y="639777"/>
                </a:lnTo>
                <a:lnTo>
                  <a:pt x="109527" y="680350"/>
                </a:lnTo>
                <a:lnTo>
                  <a:pt x="77977" y="720090"/>
                </a:lnTo>
                <a:lnTo>
                  <a:pt x="281479" y="720090"/>
                </a:lnTo>
                <a:lnTo>
                  <a:pt x="314578" y="672182"/>
                </a:lnTo>
                <a:lnTo>
                  <a:pt x="341622" y="630448"/>
                </a:lnTo>
                <a:lnTo>
                  <a:pt x="367561" y="588057"/>
                </a:lnTo>
                <a:lnTo>
                  <a:pt x="392385" y="545031"/>
                </a:lnTo>
                <a:lnTo>
                  <a:pt x="416082" y="501394"/>
                </a:lnTo>
                <a:lnTo>
                  <a:pt x="438642" y="457168"/>
                </a:lnTo>
                <a:lnTo>
                  <a:pt x="460052" y="412375"/>
                </a:lnTo>
                <a:lnTo>
                  <a:pt x="480303" y="367037"/>
                </a:lnTo>
                <a:lnTo>
                  <a:pt x="499382" y="321178"/>
                </a:lnTo>
                <a:lnTo>
                  <a:pt x="517280" y="274819"/>
                </a:lnTo>
                <a:lnTo>
                  <a:pt x="533984" y="227983"/>
                </a:lnTo>
                <a:lnTo>
                  <a:pt x="549483" y="180693"/>
                </a:lnTo>
                <a:lnTo>
                  <a:pt x="563767" y="132971"/>
                </a:lnTo>
                <a:lnTo>
                  <a:pt x="576825" y="84840"/>
                </a:lnTo>
                <a:lnTo>
                  <a:pt x="588645" y="36322"/>
                </a:lnTo>
                <a:lnTo>
                  <a:pt x="430783" y="0"/>
                </a:lnTo>
                <a:close/>
              </a:path>
            </a:pathLst>
          </a:custGeom>
          <a:solidFill>
            <a:schemeClr val="accent6">
              <a:lumMod val="60000"/>
              <a:lumOff val="40000"/>
            </a:schemeClr>
          </a:solidFill>
          <a:ln>
            <a:solidFill>
              <a:schemeClr val="bg1"/>
            </a:solidFill>
          </a:ln>
        </p:spPr>
        <p:txBody>
          <a:bodyPr wrap="square" lIns="0" tIns="0" rIns="0" bIns="0" rtlCol="0"/>
          <a:lstStyle/>
          <a:p>
            <a:endParaRPr/>
          </a:p>
        </p:txBody>
      </p:sp>
      <p:sp>
        <p:nvSpPr>
          <p:cNvPr id="8" name="object 8"/>
          <p:cNvSpPr txBox="1"/>
          <p:nvPr/>
        </p:nvSpPr>
        <p:spPr>
          <a:xfrm>
            <a:off x="7008812" y="5120894"/>
            <a:ext cx="1029378" cy="525143"/>
          </a:xfrm>
          <a:prstGeom prst="rect">
            <a:avLst/>
          </a:prstGeom>
        </p:spPr>
        <p:txBody>
          <a:bodyPr vert="horz" wrap="square" lIns="0" tIns="32384" rIns="0" bIns="0" rtlCol="0">
            <a:spAutoFit/>
          </a:bodyPr>
          <a:lstStyle/>
          <a:p>
            <a:pPr marL="12700" marR="5080" indent="153670" algn="ctr">
              <a:spcBef>
                <a:spcPts val="254"/>
              </a:spcBef>
            </a:pPr>
            <a:r>
              <a:rPr sz="1600" spc="15" dirty="0">
                <a:solidFill>
                  <a:schemeClr val="bg1"/>
                </a:solidFill>
                <a:latin typeface="Calibri Light" pitchFamily="34" charset="0"/>
                <a:cs typeface="Calibri Light" pitchFamily="34" charset="0"/>
              </a:rPr>
              <a:t>Low  </a:t>
            </a:r>
            <a:r>
              <a:rPr sz="1600" spc="30" dirty="0">
                <a:solidFill>
                  <a:schemeClr val="bg1"/>
                </a:solidFill>
                <a:latin typeface="Calibri Light" pitchFamily="34" charset="0"/>
                <a:cs typeface="Calibri Light" pitchFamily="34" charset="0"/>
              </a:rPr>
              <a:t>vib</a:t>
            </a:r>
            <a:r>
              <a:rPr sz="1600" spc="50" dirty="0">
                <a:solidFill>
                  <a:schemeClr val="bg1"/>
                </a:solidFill>
                <a:latin typeface="Calibri Light" pitchFamily="34" charset="0"/>
                <a:cs typeface="Calibri Light" pitchFamily="34" charset="0"/>
              </a:rPr>
              <a:t>ra</a:t>
            </a:r>
            <a:r>
              <a:rPr sz="1600" spc="30" dirty="0">
                <a:solidFill>
                  <a:schemeClr val="bg1"/>
                </a:solidFill>
                <a:latin typeface="Calibri Light" pitchFamily="34" charset="0"/>
                <a:cs typeface="Calibri Light" pitchFamily="34" charset="0"/>
              </a:rPr>
              <a:t>tion</a:t>
            </a:r>
            <a:endParaRPr sz="1600" dirty="0">
              <a:solidFill>
                <a:schemeClr val="bg1"/>
              </a:solidFill>
              <a:latin typeface="Calibri Light" pitchFamily="34" charset="0"/>
              <a:cs typeface="Calibri Light" pitchFamily="34" charset="0"/>
            </a:endParaRPr>
          </a:p>
        </p:txBody>
      </p:sp>
      <p:sp>
        <p:nvSpPr>
          <p:cNvPr id="9" name="object 9"/>
          <p:cNvSpPr/>
          <p:nvPr/>
        </p:nvSpPr>
        <p:spPr>
          <a:xfrm>
            <a:off x="5737551" y="5304028"/>
            <a:ext cx="1385631" cy="363220"/>
          </a:xfrm>
          <a:custGeom>
            <a:avLst/>
            <a:gdLst/>
            <a:ahLst/>
            <a:cxnLst/>
            <a:rect l="l" t="t" r="r" b="b"/>
            <a:pathLst>
              <a:path w="1039495" h="363220">
                <a:moveTo>
                  <a:pt x="182244" y="0"/>
                </a:moveTo>
                <a:lnTo>
                  <a:pt x="0" y="149225"/>
                </a:lnTo>
                <a:lnTo>
                  <a:pt x="77850" y="363169"/>
                </a:lnTo>
                <a:lnTo>
                  <a:pt x="107695" y="259588"/>
                </a:lnTo>
                <a:lnTo>
                  <a:pt x="908672" y="259588"/>
                </a:lnTo>
                <a:lnTo>
                  <a:pt x="943076" y="252068"/>
                </a:lnTo>
                <a:lnTo>
                  <a:pt x="991348" y="240204"/>
                </a:lnTo>
                <a:lnTo>
                  <a:pt x="1039367" y="227076"/>
                </a:lnTo>
                <a:lnTo>
                  <a:pt x="1014318" y="139899"/>
                </a:lnTo>
                <a:lnTo>
                  <a:pt x="500608" y="139899"/>
                </a:lnTo>
                <a:lnTo>
                  <a:pt x="450664" y="138959"/>
                </a:lnTo>
                <a:lnTo>
                  <a:pt x="400743" y="136601"/>
                </a:lnTo>
                <a:lnTo>
                  <a:pt x="350874" y="132824"/>
                </a:lnTo>
                <a:lnTo>
                  <a:pt x="301088" y="127626"/>
                </a:lnTo>
                <a:lnTo>
                  <a:pt x="251415" y="121008"/>
                </a:lnTo>
                <a:lnTo>
                  <a:pt x="201884" y="112968"/>
                </a:lnTo>
                <a:lnTo>
                  <a:pt x="152526" y="103505"/>
                </a:lnTo>
                <a:lnTo>
                  <a:pt x="182244" y="0"/>
                </a:lnTo>
                <a:close/>
              </a:path>
              <a:path w="1039495" h="363220">
                <a:moveTo>
                  <a:pt x="908672" y="259588"/>
                </a:moveTo>
                <a:lnTo>
                  <a:pt x="107695" y="259588"/>
                </a:lnTo>
                <a:lnTo>
                  <a:pt x="156494" y="269336"/>
                </a:lnTo>
                <a:lnTo>
                  <a:pt x="205458" y="277806"/>
                </a:lnTo>
                <a:lnTo>
                  <a:pt x="254563" y="284999"/>
                </a:lnTo>
                <a:lnTo>
                  <a:pt x="303785" y="290916"/>
                </a:lnTo>
                <a:lnTo>
                  <a:pt x="353098" y="295557"/>
                </a:lnTo>
                <a:lnTo>
                  <a:pt x="402478" y="298924"/>
                </a:lnTo>
                <a:lnTo>
                  <a:pt x="451901" y="301017"/>
                </a:lnTo>
                <a:lnTo>
                  <a:pt x="501342" y="301837"/>
                </a:lnTo>
                <a:lnTo>
                  <a:pt x="550777" y="301384"/>
                </a:lnTo>
                <a:lnTo>
                  <a:pt x="600181" y="299661"/>
                </a:lnTo>
                <a:lnTo>
                  <a:pt x="649529" y="296667"/>
                </a:lnTo>
                <a:lnTo>
                  <a:pt x="698797" y="292403"/>
                </a:lnTo>
                <a:lnTo>
                  <a:pt x="747960" y="286871"/>
                </a:lnTo>
                <a:lnTo>
                  <a:pt x="796994" y="280070"/>
                </a:lnTo>
                <a:lnTo>
                  <a:pt x="845875" y="272002"/>
                </a:lnTo>
                <a:lnTo>
                  <a:pt x="894577" y="262668"/>
                </a:lnTo>
                <a:lnTo>
                  <a:pt x="908672" y="259588"/>
                </a:lnTo>
                <a:close/>
              </a:path>
              <a:path w="1039495" h="363220">
                <a:moveTo>
                  <a:pt x="994663" y="71501"/>
                </a:moveTo>
                <a:lnTo>
                  <a:pt x="946150" y="84692"/>
                </a:lnTo>
                <a:lnTo>
                  <a:pt x="897357" y="96474"/>
                </a:lnTo>
                <a:lnTo>
                  <a:pt x="848317" y="106846"/>
                </a:lnTo>
                <a:lnTo>
                  <a:pt x="799058" y="115808"/>
                </a:lnTo>
                <a:lnTo>
                  <a:pt x="749611" y="123358"/>
                </a:lnTo>
                <a:lnTo>
                  <a:pt x="700006" y="129495"/>
                </a:lnTo>
                <a:lnTo>
                  <a:pt x="650273" y="134219"/>
                </a:lnTo>
                <a:lnTo>
                  <a:pt x="600443" y="137528"/>
                </a:lnTo>
                <a:lnTo>
                  <a:pt x="550544" y="139422"/>
                </a:lnTo>
                <a:lnTo>
                  <a:pt x="500608" y="139899"/>
                </a:lnTo>
                <a:lnTo>
                  <a:pt x="1014318" y="139899"/>
                </a:lnTo>
                <a:lnTo>
                  <a:pt x="994663" y="71501"/>
                </a:lnTo>
                <a:close/>
              </a:path>
            </a:pathLst>
          </a:custGeom>
          <a:solidFill>
            <a:schemeClr val="accent6">
              <a:lumMod val="60000"/>
              <a:lumOff val="40000"/>
            </a:schemeClr>
          </a:solidFill>
          <a:ln>
            <a:solidFill>
              <a:schemeClr val="bg1"/>
            </a:solidFill>
          </a:ln>
        </p:spPr>
        <p:txBody>
          <a:bodyPr wrap="square" lIns="0" tIns="0" rIns="0" bIns="0" rtlCol="0"/>
          <a:lstStyle/>
          <a:p>
            <a:endParaRPr/>
          </a:p>
        </p:txBody>
      </p:sp>
      <p:sp>
        <p:nvSpPr>
          <p:cNvPr id="10" name="object 10"/>
          <p:cNvSpPr txBox="1"/>
          <p:nvPr/>
        </p:nvSpPr>
        <p:spPr>
          <a:xfrm>
            <a:off x="4723846" y="5120894"/>
            <a:ext cx="1141965" cy="525143"/>
          </a:xfrm>
          <a:prstGeom prst="rect">
            <a:avLst/>
          </a:prstGeom>
        </p:spPr>
        <p:txBody>
          <a:bodyPr vert="horz" wrap="square" lIns="0" tIns="32384" rIns="0" bIns="0" rtlCol="0">
            <a:spAutoFit/>
          </a:bodyPr>
          <a:lstStyle/>
          <a:p>
            <a:pPr marL="12700" marR="5080" indent="48260" algn="ctr">
              <a:spcBef>
                <a:spcPts val="254"/>
              </a:spcBef>
            </a:pPr>
            <a:r>
              <a:rPr sz="1600" spc="15" dirty="0">
                <a:solidFill>
                  <a:schemeClr val="bg1"/>
                </a:solidFill>
                <a:latin typeface="Calibri Light" pitchFamily="34" charset="0"/>
                <a:cs typeface="Calibri Light" pitchFamily="34" charset="0"/>
              </a:rPr>
              <a:t>Low </a:t>
            </a:r>
            <a:r>
              <a:rPr sz="1600" spc="55" dirty="0">
                <a:solidFill>
                  <a:schemeClr val="bg1"/>
                </a:solidFill>
                <a:latin typeface="Calibri Light" pitchFamily="34" charset="0"/>
                <a:cs typeface="Calibri Light" pitchFamily="34" charset="0"/>
              </a:rPr>
              <a:t>heat  </a:t>
            </a:r>
            <a:r>
              <a:rPr sz="1600" spc="35" dirty="0">
                <a:solidFill>
                  <a:schemeClr val="bg1"/>
                </a:solidFill>
                <a:latin typeface="Calibri Light" pitchFamily="34" charset="0"/>
                <a:cs typeface="Calibri Light" pitchFamily="34" charset="0"/>
              </a:rPr>
              <a:t>ge</a:t>
            </a:r>
            <a:r>
              <a:rPr sz="1600" spc="50" dirty="0">
                <a:solidFill>
                  <a:schemeClr val="bg1"/>
                </a:solidFill>
                <a:latin typeface="Calibri Light" pitchFamily="34" charset="0"/>
                <a:cs typeface="Calibri Light" pitchFamily="34" charset="0"/>
              </a:rPr>
              <a:t>n</a:t>
            </a:r>
            <a:r>
              <a:rPr sz="1600" spc="45" dirty="0">
                <a:solidFill>
                  <a:schemeClr val="bg1"/>
                </a:solidFill>
                <a:latin typeface="Calibri Light" pitchFamily="34" charset="0"/>
                <a:cs typeface="Calibri Light" pitchFamily="34" charset="0"/>
              </a:rPr>
              <a:t>e</a:t>
            </a:r>
            <a:r>
              <a:rPr sz="1600" spc="50" dirty="0">
                <a:solidFill>
                  <a:schemeClr val="bg1"/>
                </a:solidFill>
                <a:latin typeface="Calibri Light" pitchFamily="34" charset="0"/>
                <a:cs typeface="Calibri Light" pitchFamily="34" charset="0"/>
              </a:rPr>
              <a:t>ra</a:t>
            </a:r>
            <a:r>
              <a:rPr sz="1600" spc="30" dirty="0">
                <a:solidFill>
                  <a:schemeClr val="bg1"/>
                </a:solidFill>
                <a:latin typeface="Calibri Light" pitchFamily="34" charset="0"/>
                <a:cs typeface="Calibri Light" pitchFamily="34" charset="0"/>
              </a:rPr>
              <a:t>tion</a:t>
            </a:r>
            <a:endParaRPr sz="1600" dirty="0">
              <a:solidFill>
                <a:schemeClr val="bg1"/>
              </a:solidFill>
              <a:latin typeface="Calibri Light" pitchFamily="34" charset="0"/>
              <a:cs typeface="Calibri Light" pitchFamily="34" charset="0"/>
            </a:endParaRPr>
          </a:p>
        </p:txBody>
      </p:sp>
      <p:sp>
        <p:nvSpPr>
          <p:cNvPr id="11" name="object 11"/>
          <p:cNvSpPr/>
          <p:nvPr/>
        </p:nvSpPr>
        <p:spPr>
          <a:xfrm>
            <a:off x="3823906" y="4095750"/>
            <a:ext cx="893001" cy="914400"/>
          </a:xfrm>
          <a:custGeom>
            <a:avLst/>
            <a:gdLst/>
            <a:ahLst/>
            <a:cxnLst/>
            <a:rect l="l" t="t" r="r" b="b"/>
            <a:pathLst>
              <a:path w="669925" h="914400">
                <a:moveTo>
                  <a:pt x="275159" y="147574"/>
                </a:moveTo>
                <a:lnTo>
                  <a:pt x="105029" y="147574"/>
                </a:lnTo>
                <a:lnTo>
                  <a:pt x="120199" y="195160"/>
                </a:lnTo>
                <a:lnTo>
                  <a:pt x="136578" y="242273"/>
                </a:lnTo>
                <a:lnTo>
                  <a:pt x="154152" y="288891"/>
                </a:lnTo>
                <a:lnTo>
                  <a:pt x="172909" y="334993"/>
                </a:lnTo>
                <a:lnTo>
                  <a:pt x="192835" y="380557"/>
                </a:lnTo>
                <a:lnTo>
                  <a:pt x="213919" y="425562"/>
                </a:lnTo>
                <a:lnTo>
                  <a:pt x="236148" y="469986"/>
                </a:lnTo>
                <a:lnTo>
                  <a:pt x="259508" y="513808"/>
                </a:lnTo>
                <a:lnTo>
                  <a:pt x="283987" y="557006"/>
                </a:lnTo>
                <a:lnTo>
                  <a:pt x="309573" y="599558"/>
                </a:lnTo>
                <a:lnTo>
                  <a:pt x="336253" y="641442"/>
                </a:lnTo>
                <a:lnTo>
                  <a:pt x="364014" y="682639"/>
                </a:lnTo>
                <a:lnTo>
                  <a:pt x="392844" y="723124"/>
                </a:lnTo>
                <a:lnTo>
                  <a:pt x="422730" y="762879"/>
                </a:lnTo>
                <a:lnTo>
                  <a:pt x="453658" y="801879"/>
                </a:lnTo>
                <a:lnTo>
                  <a:pt x="485617" y="840105"/>
                </a:lnTo>
                <a:lnTo>
                  <a:pt x="518594" y="877534"/>
                </a:lnTo>
                <a:lnTo>
                  <a:pt x="552576" y="914145"/>
                </a:lnTo>
                <a:lnTo>
                  <a:pt x="669798" y="802386"/>
                </a:lnTo>
                <a:lnTo>
                  <a:pt x="635330" y="765150"/>
                </a:lnTo>
                <a:lnTo>
                  <a:pt x="601995" y="726995"/>
                </a:lnTo>
                <a:lnTo>
                  <a:pt x="569809" y="687947"/>
                </a:lnTo>
                <a:lnTo>
                  <a:pt x="538787" y="648033"/>
                </a:lnTo>
                <a:lnTo>
                  <a:pt x="508946" y="607279"/>
                </a:lnTo>
                <a:lnTo>
                  <a:pt x="480303" y="565713"/>
                </a:lnTo>
                <a:lnTo>
                  <a:pt x="452873" y="523361"/>
                </a:lnTo>
                <a:lnTo>
                  <a:pt x="426672" y="480250"/>
                </a:lnTo>
                <a:lnTo>
                  <a:pt x="401717" y="436407"/>
                </a:lnTo>
                <a:lnTo>
                  <a:pt x="378024" y="391858"/>
                </a:lnTo>
                <a:lnTo>
                  <a:pt x="355609" y="346631"/>
                </a:lnTo>
                <a:lnTo>
                  <a:pt x="334488" y="300751"/>
                </a:lnTo>
                <a:lnTo>
                  <a:pt x="314677" y="254247"/>
                </a:lnTo>
                <a:lnTo>
                  <a:pt x="296194" y="207144"/>
                </a:lnTo>
                <a:lnTo>
                  <a:pt x="279053" y="159470"/>
                </a:lnTo>
                <a:lnTo>
                  <a:pt x="275159" y="147574"/>
                </a:lnTo>
                <a:close/>
              </a:path>
              <a:path w="669925" h="914400">
                <a:moveTo>
                  <a:pt x="149479" y="0"/>
                </a:moveTo>
                <a:lnTo>
                  <a:pt x="0" y="171704"/>
                </a:lnTo>
                <a:lnTo>
                  <a:pt x="105029" y="147574"/>
                </a:lnTo>
                <a:lnTo>
                  <a:pt x="275159" y="147574"/>
                </a:lnTo>
                <a:lnTo>
                  <a:pt x="263271" y="111251"/>
                </a:lnTo>
                <a:lnTo>
                  <a:pt x="368300" y="87122"/>
                </a:lnTo>
                <a:lnTo>
                  <a:pt x="149479" y="0"/>
                </a:lnTo>
                <a:close/>
              </a:path>
            </a:pathLst>
          </a:custGeom>
          <a:solidFill>
            <a:schemeClr val="accent6">
              <a:lumMod val="60000"/>
              <a:lumOff val="40000"/>
            </a:schemeClr>
          </a:solidFill>
          <a:ln>
            <a:solidFill>
              <a:schemeClr val="bg1"/>
            </a:solidFill>
          </a:ln>
        </p:spPr>
        <p:txBody>
          <a:bodyPr wrap="square" lIns="0" tIns="0" rIns="0" bIns="0" rtlCol="0"/>
          <a:lstStyle/>
          <a:p>
            <a:endParaRPr/>
          </a:p>
        </p:txBody>
      </p:sp>
      <p:sp>
        <p:nvSpPr>
          <p:cNvPr id="12" name="object 12"/>
          <p:cNvSpPr/>
          <p:nvPr/>
        </p:nvSpPr>
        <p:spPr>
          <a:xfrm>
            <a:off x="3823906" y="4095750"/>
            <a:ext cx="893001" cy="914400"/>
          </a:xfrm>
          <a:custGeom>
            <a:avLst/>
            <a:gdLst/>
            <a:ahLst/>
            <a:cxnLst/>
            <a:rect l="l" t="t" r="r" b="b"/>
            <a:pathLst>
              <a:path w="669925" h="914400">
                <a:moveTo>
                  <a:pt x="552576" y="914145"/>
                </a:moveTo>
                <a:lnTo>
                  <a:pt x="518594" y="877534"/>
                </a:lnTo>
                <a:lnTo>
                  <a:pt x="485617" y="840105"/>
                </a:lnTo>
                <a:lnTo>
                  <a:pt x="453658" y="801879"/>
                </a:lnTo>
                <a:lnTo>
                  <a:pt x="422730" y="762879"/>
                </a:lnTo>
                <a:lnTo>
                  <a:pt x="392844" y="723124"/>
                </a:lnTo>
                <a:lnTo>
                  <a:pt x="364014" y="682639"/>
                </a:lnTo>
                <a:lnTo>
                  <a:pt x="336253" y="641442"/>
                </a:lnTo>
                <a:lnTo>
                  <a:pt x="309573" y="599558"/>
                </a:lnTo>
                <a:lnTo>
                  <a:pt x="283987" y="557006"/>
                </a:lnTo>
                <a:lnTo>
                  <a:pt x="259508" y="513808"/>
                </a:lnTo>
                <a:lnTo>
                  <a:pt x="236148" y="469986"/>
                </a:lnTo>
                <a:lnTo>
                  <a:pt x="213919" y="425562"/>
                </a:lnTo>
                <a:lnTo>
                  <a:pt x="192835" y="380557"/>
                </a:lnTo>
                <a:lnTo>
                  <a:pt x="172909" y="334993"/>
                </a:lnTo>
                <a:lnTo>
                  <a:pt x="154152" y="288891"/>
                </a:lnTo>
                <a:lnTo>
                  <a:pt x="136578" y="242273"/>
                </a:lnTo>
                <a:lnTo>
                  <a:pt x="120199" y="195160"/>
                </a:lnTo>
                <a:lnTo>
                  <a:pt x="105029" y="147574"/>
                </a:lnTo>
                <a:lnTo>
                  <a:pt x="0" y="171704"/>
                </a:lnTo>
                <a:lnTo>
                  <a:pt x="149479" y="0"/>
                </a:lnTo>
                <a:lnTo>
                  <a:pt x="368300" y="87122"/>
                </a:lnTo>
                <a:lnTo>
                  <a:pt x="263271" y="111251"/>
                </a:lnTo>
                <a:lnTo>
                  <a:pt x="279053" y="159470"/>
                </a:lnTo>
                <a:lnTo>
                  <a:pt x="296194" y="207144"/>
                </a:lnTo>
                <a:lnTo>
                  <a:pt x="314677" y="254247"/>
                </a:lnTo>
                <a:lnTo>
                  <a:pt x="334488" y="300751"/>
                </a:lnTo>
                <a:lnTo>
                  <a:pt x="355609" y="346631"/>
                </a:lnTo>
                <a:lnTo>
                  <a:pt x="378024" y="391858"/>
                </a:lnTo>
                <a:lnTo>
                  <a:pt x="401717" y="436407"/>
                </a:lnTo>
                <a:lnTo>
                  <a:pt x="426672" y="480250"/>
                </a:lnTo>
                <a:lnTo>
                  <a:pt x="452873" y="523361"/>
                </a:lnTo>
                <a:lnTo>
                  <a:pt x="480303" y="565713"/>
                </a:lnTo>
                <a:lnTo>
                  <a:pt x="508946" y="607279"/>
                </a:lnTo>
                <a:lnTo>
                  <a:pt x="538787" y="648033"/>
                </a:lnTo>
                <a:lnTo>
                  <a:pt x="569809" y="687947"/>
                </a:lnTo>
                <a:lnTo>
                  <a:pt x="601995" y="726995"/>
                </a:lnTo>
                <a:lnTo>
                  <a:pt x="635330" y="765150"/>
                </a:lnTo>
                <a:lnTo>
                  <a:pt x="669798" y="802386"/>
                </a:lnTo>
                <a:lnTo>
                  <a:pt x="552576" y="914145"/>
                </a:lnTo>
                <a:close/>
              </a:path>
            </a:pathLst>
          </a:custGeom>
          <a:ln w="19050">
            <a:solidFill>
              <a:srgbClr val="FFFFFF"/>
            </a:solidFill>
          </a:ln>
        </p:spPr>
        <p:txBody>
          <a:bodyPr wrap="square" lIns="0" tIns="0" rIns="0" bIns="0" rtlCol="0"/>
          <a:lstStyle/>
          <a:p>
            <a:endParaRPr/>
          </a:p>
        </p:txBody>
      </p:sp>
      <p:sp>
        <p:nvSpPr>
          <p:cNvPr id="13" name="object 13"/>
          <p:cNvSpPr txBox="1"/>
          <p:nvPr/>
        </p:nvSpPr>
        <p:spPr>
          <a:xfrm>
            <a:off x="3275012" y="3674110"/>
            <a:ext cx="1171199" cy="259045"/>
          </a:xfrm>
          <a:prstGeom prst="rect">
            <a:avLst/>
          </a:prstGeom>
        </p:spPr>
        <p:txBody>
          <a:bodyPr vert="horz" wrap="square" lIns="0" tIns="12700" rIns="0" bIns="0" rtlCol="0">
            <a:spAutoFit/>
          </a:bodyPr>
          <a:lstStyle/>
          <a:p>
            <a:pPr marL="12700" algn="ctr">
              <a:spcBef>
                <a:spcPts val="100"/>
              </a:spcBef>
            </a:pPr>
            <a:r>
              <a:rPr sz="1600" spc="50" dirty="0">
                <a:solidFill>
                  <a:schemeClr val="bg1"/>
                </a:solidFill>
                <a:latin typeface="Calibri Light" pitchFamily="34" charset="0"/>
                <a:cs typeface="Calibri Light" pitchFamily="34" charset="0"/>
              </a:rPr>
              <a:t>Customized</a:t>
            </a:r>
            <a:endParaRPr sz="1600" dirty="0">
              <a:solidFill>
                <a:schemeClr val="bg1"/>
              </a:solidFill>
              <a:latin typeface="Calibri Light" pitchFamily="34" charset="0"/>
              <a:cs typeface="Calibri Light" pitchFamily="34" charset="0"/>
            </a:endParaRPr>
          </a:p>
        </p:txBody>
      </p:sp>
      <p:sp>
        <p:nvSpPr>
          <p:cNvPr id="14" name="object 14"/>
          <p:cNvSpPr/>
          <p:nvPr/>
        </p:nvSpPr>
        <p:spPr>
          <a:xfrm>
            <a:off x="3671545" y="2778126"/>
            <a:ext cx="685621" cy="780415"/>
          </a:xfrm>
          <a:custGeom>
            <a:avLst/>
            <a:gdLst/>
            <a:ahLst/>
            <a:cxnLst/>
            <a:rect l="l" t="t" r="r" b="b"/>
            <a:pathLst>
              <a:path w="514350" h="780414">
                <a:moveTo>
                  <a:pt x="222250" y="0"/>
                </a:moveTo>
                <a:lnTo>
                  <a:pt x="305435" y="68579"/>
                </a:lnTo>
                <a:lnTo>
                  <a:pt x="277075" y="109488"/>
                </a:lnTo>
                <a:lnTo>
                  <a:pt x="249812" y="151072"/>
                </a:lnTo>
                <a:lnTo>
                  <a:pt x="223658" y="193309"/>
                </a:lnTo>
                <a:lnTo>
                  <a:pt x="198621" y="236175"/>
                </a:lnTo>
                <a:lnTo>
                  <a:pt x="174714" y="279649"/>
                </a:lnTo>
                <a:lnTo>
                  <a:pt x="151945" y="323707"/>
                </a:lnTo>
                <a:lnTo>
                  <a:pt x="130326" y="368328"/>
                </a:lnTo>
                <a:lnTo>
                  <a:pt x="109867" y="413488"/>
                </a:lnTo>
                <a:lnTo>
                  <a:pt x="90578" y="459165"/>
                </a:lnTo>
                <a:lnTo>
                  <a:pt x="72469" y="505337"/>
                </a:lnTo>
                <a:lnTo>
                  <a:pt x="55552" y="551981"/>
                </a:lnTo>
                <a:lnTo>
                  <a:pt x="39836" y="599074"/>
                </a:lnTo>
                <a:lnTo>
                  <a:pt x="25331" y="646593"/>
                </a:lnTo>
                <a:lnTo>
                  <a:pt x="12049" y="694517"/>
                </a:lnTo>
                <a:lnTo>
                  <a:pt x="0" y="742823"/>
                </a:lnTo>
                <a:lnTo>
                  <a:pt x="157606" y="780034"/>
                </a:lnTo>
                <a:lnTo>
                  <a:pt x="170209" y="729868"/>
                </a:lnTo>
                <a:lnTo>
                  <a:pt x="184266" y="680153"/>
                </a:lnTo>
                <a:lnTo>
                  <a:pt x="199764" y="630920"/>
                </a:lnTo>
                <a:lnTo>
                  <a:pt x="216689" y="582198"/>
                </a:lnTo>
                <a:lnTo>
                  <a:pt x="235025" y="534019"/>
                </a:lnTo>
                <a:lnTo>
                  <a:pt x="254758" y="486413"/>
                </a:lnTo>
                <a:lnTo>
                  <a:pt x="275873" y="439412"/>
                </a:lnTo>
                <a:lnTo>
                  <a:pt x="298357" y="393047"/>
                </a:lnTo>
                <a:lnTo>
                  <a:pt x="322194" y="347347"/>
                </a:lnTo>
                <a:lnTo>
                  <a:pt x="347369" y="302345"/>
                </a:lnTo>
                <a:lnTo>
                  <a:pt x="373869" y="258071"/>
                </a:lnTo>
                <a:lnTo>
                  <a:pt x="401679" y="214556"/>
                </a:lnTo>
                <a:lnTo>
                  <a:pt x="430784" y="171830"/>
                </a:lnTo>
                <a:lnTo>
                  <a:pt x="494476" y="171830"/>
                </a:lnTo>
                <a:lnTo>
                  <a:pt x="449453" y="13715"/>
                </a:lnTo>
                <a:lnTo>
                  <a:pt x="222250" y="0"/>
                </a:lnTo>
                <a:close/>
              </a:path>
              <a:path w="514350" h="780414">
                <a:moveTo>
                  <a:pt x="494476" y="171830"/>
                </a:moveTo>
                <a:lnTo>
                  <a:pt x="430784" y="171830"/>
                </a:lnTo>
                <a:lnTo>
                  <a:pt x="513969" y="240284"/>
                </a:lnTo>
                <a:lnTo>
                  <a:pt x="494476" y="171830"/>
                </a:lnTo>
                <a:close/>
              </a:path>
            </a:pathLst>
          </a:custGeom>
          <a:solidFill>
            <a:schemeClr val="accent6">
              <a:lumMod val="60000"/>
              <a:lumOff val="40000"/>
            </a:schemeClr>
          </a:solidFill>
          <a:ln>
            <a:solidFill>
              <a:schemeClr val="bg1"/>
            </a:solidFill>
          </a:ln>
        </p:spPr>
        <p:txBody>
          <a:bodyPr wrap="square" lIns="0" tIns="0" rIns="0" bIns="0" rtlCol="0"/>
          <a:lstStyle/>
          <a:p>
            <a:endParaRPr/>
          </a:p>
        </p:txBody>
      </p:sp>
      <p:sp>
        <p:nvSpPr>
          <p:cNvPr id="15" name="object 15"/>
          <p:cNvSpPr txBox="1"/>
          <p:nvPr/>
        </p:nvSpPr>
        <p:spPr>
          <a:xfrm>
            <a:off x="4579611" y="1930654"/>
            <a:ext cx="1210001" cy="524503"/>
          </a:xfrm>
          <a:prstGeom prst="rect">
            <a:avLst/>
          </a:prstGeom>
        </p:spPr>
        <p:txBody>
          <a:bodyPr vert="horz" wrap="square" lIns="0" tIns="31750" rIns="0" bIns="0" rtlCol="0">
            <a:spAutoFit/>
          </a:bodyPr>
          <a:lstStyle/>
          <a:p>
            <a:pPr marL="12700" marR="5080" indent="77470" algn="ctr">
              <a:spcBef>
                <a:spcPts val="250"/>
              </a:spcBef>
            </a:pPr>
            <a:r>
              <a:rPr sz="1600" spc="15" dirty="0">
                <a:solidFill>
                  <a:schemeClr val="bg1"/>
                </a:solidFill>
                <a:latin typeface="Calibri Light" pitchFamily="34" charset="0"/>
                <a:cs typeface="Calibri Light" pitchFamily="34" charset="0"/>
              </a:rPr>
              <a:t>Low </a:t>
            </a:r>
            <a:r>
              <a:rPr sz="1600" spc="35" dirty="0">
                <a:solidFill>
                  <a:schemeClr val="bg1"/>
                </a:solidFill>
                <a:latin typeface="Calibri Light" pitchFamily="34" charset="0"/>
                <a:cs typeface="Calibri Light" pitchFamily="34" charset="0"/>
              </a:rPr>
              <a:t>power  </a:t>
            </a:r>
            <a:r>
              <a:rPr sz="1600" spc="40" dirty="0">
                <a:solidFill>
                  <a:schemeClr val="bg1"/>
                </a:solidFill>
                <a:latin typeface="Calibri Light" pitchFamily="34" charset="0"/>
                <a:cs typeface="Calibri Light" pitchFamily="34" charset="0"/>
              </a:rPr>
              <a:t>co</a:t>
            </a:r>
            <a:r>
              <a:rPr sz="1600" spc="70" dirty="0">
                <a:solidFill>
                  <a:schemeClr val="bg1"/>
                </a:solidFill>
                <a:latin typeface="Calibri Light" pitchFamily="34" charset="0"/>
                <a:cs typeface="Calibri Light" pitchFamily="34" charset="0"/>
              </a:rPr>
              <a:t>nsump</a:t>
            </a:r>
            <a:r>
              <a:rPr sz="1600" spc="20" dirty="0">
                <a:solidFill>
                  <a:schemeClr val="bg1"/>
                </a:solidFill>
                <a:latin typeface="Calibri Light" pitchFamily="34" charset="0"/>
                <a:cs typeface="Calibri Light" pitchFamily="34" charset="0"/>
              </a:rPr>
              <a:t>t</a:t>
            </a:r>
            <a:r>
              <a:rPr sz="1600" spc="10" dirty="0">
                <a:solidFill>
                  <a:schemeClr val="bg1"/>
                </a:solidFill>
                <a:latin typeface="Calibri Light" pitchFamily="34" charset="0"/>
                <a:cs typeface="Calibri Light" pitchFamily="34" charset="0"/>
              </a:rPr>
              <a:t>i</a:t>
            </a:r>
            <a:r>
              <a:rPr sz="1600" spc="40" dirty="0">
                <a:solidFill>
                  <a:schemeClr val="bg1"/>
                </a:solidFill>
                <a:latin typeface="Calibri Light" pitchFamily="34" charset="0"/>
                <a:cs typeface="Calibri Light" pitchFamily="34" charset="0"/>
              </a:rPr>
              <a:t>on</a:t>
            </a:r>
            <a:endParaRPr sz="1600" dirty="0">
              <a:solidFill>
                <a:schemeClr val="bg1"/>
              </a:solidFill>
              <a:latin typeface="Calibri Light" pitchFamily="34" charset="0"/>
              <a:cs typeface="Calibri Light" pitchFamily="34" charset="0"/>
            </a:endParaRPr>
          </a:p>
        </p:txBody>
      </p:sp>
      <p:sp>
        <p:nvSpPr>
          <p:cNvPr id="16" name="object 16"/>
          <p:cNvSpPr/>
          <p:nvPr/>
        </p:nvSpPr>
        <p:spPr>
          <a:xfrm>
            <a:off x="5767176" y="1699896"/>
            <a:ext cx="1326380" cy="363855"/>
          </a:xfrm>
          <a:custGeom>
            <a:avLst/>
            <a:gdLst/>
            <a:ahLst/>
            <a:cxnLst/>
            <a:rect l="l" t="t" r="r" b="b"/>
            <a:pathLst>
              <a:path w="995045" h="363855">
                <a:moveTo>
                  <a:pt x="980344" y="225455"/>
                </a:moveTo>
                <a:lnTo>
                  <a:pt x="491085" y="225455"/>
                </a:lnTo>
                <a:lnTo>
                  <a:pt x="541511" y="226058"/>
                </a:lnTo>
                <a:lnTo>
                  <a:pt x="591921" y="228108"/>
                </a:lnTo>
                <a:lnTo>
                  <a:pt x="642284" y="231606"/>
                </a:lnTo>
                <a:lnTo>
                  <a:pt x="692569" y="236553"/>
                </a:lnTo>
                <a:lnTo>
                  <a:pt x="742745" y="242949"/>
                </a:lnTo>
                <a:lnTo>
                  <a:pt x="792780" y="250797"/>
                </a:lnTo>
                <a:lnTo>
                  <a:pt x="842644" y="260095"/>
                </a:lnTo>
                <a:lnTo>
                  <a:pt x="813435" y="363727"/>
                </a:lnTo>
                <a:lnTo>
                  <a:pt x="980344" y="225455"/>
                </a:lnTo>
                <a:close/>
              </a:path>
              <a:path w="995045" h="363855">
                <a:moveTo>
                  <a:pt x="491471" y="63537"/>
                </a:moveTo>
                <a:lnTo>
                  <a:pt x="441864" y="64277"/>
                </a:lnTo>
                <a:lnTo>
                  <a:pt x="392293" y="66299"/>
                </a:lnTo>
                <a:lnTo>
                  <a:pt x="342781" y="69600"/>
                </a:lnTo>
                <a:lnTo>
                  <a:pt x="293355" y="74182"/>
                </a:lnTo>
                <a:lnTo>
                  <a:pt x="244040" y="80042"/>
                </a:lnTo>
                <a:lnTo>
                  <a:pt x="194860" y="87182"/>
                </a:lnTo>
                <a:lnTo>
                  <a:pt x="145841" y="95601"/>
                </a:lnTo>
                <a:lnTo>
                  <a:pt x="97008" y="105297"/>
                </a:lnTo>
                <a:lnTo>
                  <a:pt x="48386" y="116272"/>
                </a:lnTo>
                <a:lnTo>
                  <a:pt x="0" y="128524"/>
                </a:lnTo>
                <a:lnTo>
                  <a:pt x="41655" y="284988"/>
                </a:lnTo>
                <a:lnTo>
                  <a:pt x="90828" y="272610"/>
                </a:lnTo>
                <a:lnTo>
                  <a:pt x="140263" y="261670"/>
                </a:lnTo>
                <a:lnTo>
                  <a:pt x="189932" y="252171"/>
                </a:lnTo>
                <a:lnTo>
                  <a:pt x="239801" y="244111"/>
                </a:lnTo>
                <a:lnTo>
                  <a:pt x="289841" y="237493"/>
                </a:lnTo>
                <a:lnTo>
                  <a:pt x="340021" y="232318"/>
                </a:lnTo>
                <a:lnTo>
                  <a:pt x="390309" y="228586"/>
                </a:lnTo>
                <a:lnTo>
                  <a:pt x="440674" y="226298"/>
                </a:lnTo>
                <a:lnTo>
                  <a:pt x="491085" y="225455"/>
                </a:lnTo>
                <a:lnTo>
                  <a:pt x="980344" y="225455"/>
                </a:lnTo>
                <a:lnTo>
                  <a:pt x="994790" y="213487"/>
                </a:lnTo>
                <a:lnTo>
                  <a:pt x="954254" y="103758"/>
                </a:lnTo>
                <a:lnTo>
                  <a:pt x="886587" y="103758"/>
                </a:lnTo>
                <a:lnTo>
                  <a:pt x="837600" y="94240"/>
                </a:lnTo>
                <a:lnTo>
                  <a:pt x="788449" y="86006"/>
                </a:lnTo>
                <a:lnTo>
                  <a:pt x="739157" y="79055"/>
                </a:lnTo>
                <a:lnTo>
                  <a:pt x="689750" y="73387"/>
                </a:lnTo>
                <a:lnTo>
                  <a:pt x="640253" y="69002"/>
                </a:lnTo>
                <a:lnTo>
                  <a:pt x="590691" y="65898"/>
                </a:lnTo>
                <a:lnTo>
                  <a:pt x="541088" y="64077"/>
                </a:lnTo>
                <a:lnTo>
                  <a:pt x="491471" y="63537"/>
                </a:lnTo>
                <a:close/>
              </a:path>
              <a:path w="995045" h="363855">
                <a:moveTo>
                  <a:pt x="915924" y="0"/>
                </a:moveTo>
                <a:lnTo>
                  <a:pt x="886587" y="103758"/>
                </a:lnTo>
                <a:lnTo>
                  <a:pt x="954254" y="103758"/>
                </a:lnTo>
                <a:lnTo>
                  <a:pt x="915924" y="0"/>
                </a:lnTo>
                <a:close/>
              </a:path>
            </a:pathLst>
          </a:custGeom>
          <a:solidFill>
            <a:schemeClr val="accent6">
              <a:lumMod val="60000"/>
              <a:lumOff val="40000"/>
            </a:schemeClr>
          </a:solidFill>
          <a:ln>
            <a:solidFill>
              <a:schemeClr val="bg1"/>
            </a:solidFill>
          </a:ln>
        </p:spPr>
        <p:txBody>
          <a:bodyPr wrap="square" lIns="0" tIns="0" rIns="0" bIns="0" rtlCol="0"/>
          <a:lstStyle/>
          <a:p>
            <a:endParaRPr/>
          </a:p>
        </p:txBody>
      </p:sp>
      <p:sp>
        <p:nvSpPr>
          <p:cNvPr id="17" name="object 17"/>
          <p:cNvSpPr txBox="1">
            <a:spLocks noGrp="1"/>
          </p:cNvSpPr>
          <p:nvPr>
            <p:ph type="title"/>
          </p:nvPr>
        </p:nvSpPr>
        <p:spPr>
          <a:xfrm>
            <a:off x="227012" y="228600"/>
            <a:ext cx="7685731" cy="689932"/>
          </a:xfrm>
          <a:prstGeom prst="rect">
            <a:avLst/>
          </a:prstGeom>
        </p:spPr>
        <p:txBody>
          <a:bodyPr vert="horz" wrap="square" lIns="0" tIns="12700" rIns="0" bIns="0" rtlCol="0">
            <a:spAutoFit/>
          </a:bodyPr>
          <a:lstStyle/>
          <a:p>
            <a:pPr marL="12700" algn="l">
              <a:lnSpc>
                <a:spcPct val="100000"/>
              </a:lnSpc>
              <a:spcBef>
                <a:spcPts val="100"/>
              </a:spcBef>
            </a:pPr>
            <a:r>
              <a:rPr lang="en-US" spc="110" dirty="0">
                <a:solidFill>
                  <a:schemeClr val="bg1"/>
                </a:solidFill>
                <a:latin typeface="Calibri bold" pitchFamily="34" charset="0"/>
                <a:cs typeface="Calibri bold" pitchFamily="34" charset="0"/>
              </a:rPr>
              <a:t>LEDL : </a:t>
            </a:r>
            <a:r>
              <a:rPr spc="110" dirty="0">
                <a:solidFill>
                  <a:schemeClr val="bg1"/>
                </a:solidFill>
                <a:latin typeface="Calibri bold" pitchFamily="34" charset="0"/>
                <a:cs typeface="Calibri bold" pitchFamily="34" charset="0"/>
              </a:rPr>
              <a:t>Key </a:t>
            </a:r>
            <a:r>
              <a:rPr spc="155" dirty="0">
                <a:solidFill>
                  <a:schemeClr val="bg1"/>
                </a:solidFill>
                <a:latin typeface="Calibri bold" pitchFamily="34" charset="0"/>
                <a:cs typeface="Calibri bold" pitchFamily="34" charset="0"/>
              </a:rPr>
              <a:t>product</a:t>
            </a:r>
            <a:r>
              <a:rPr spc="350" dirty="0">
                <a:solidFill>
                  <a:schemeClr val="bg1"/>
                </a:solidFill>
                <a:latin typeface="Calibri bold" pitchFamily="34" charset="0"/>
                <a:cs typeface="Calibri bold" pitchFamily="34" charset="0"/>
              </a:rPr>
              <a:t> </a:t>
            </a:r>
            <a:r>
              <a:rPr spc="150" dirty="0">
                <a:solidFill>
                  <a:schemeClr val="bg1"/>
                </a:solidFill>
                <a:latin typeface="Calibri bold" pitchFamily="34" charset="0"/>
                <a:cs typeface="Calibri bold" pitchFamily="34" charset="0"/>
              </a:rPr>
              <a:t>features</a:t>
            </a:r>
          </a:p>
        </p:txBody>
      </p:sp>
      <p:sp>
        <p:nvSpPr>
          <p:cNvPr id="18" name="object 18"/>
          <p:cNvSpPr/>
          <p:nvPr/>
        </p:nvSpPr>
        <p:spPr>
          <a:xfrm>
            <a:off x="2566762" y="1310640"/>
            <a:ext cx="1833402" cy="1156715"/>
          </a:xfrm>
          <a:prstGeom prst="rect">
            <a:avLst/>
          </a:prstGeom>
          <a:blipFill>
            <a:blip r:embed="rId3" cstate="email">
              <a:extLst>
                <a:ext uri="{28A0092B-C50C-407E-A947-70E740481C1C}">
                  <a14:useLocalDpi xmlns:a14="http://schemas.microsoft.com/office/drawing/2010/main"/>
                </a:ext>
              </a:extLst>
            </a:blip>
            <a:stretch>
              <a:fillRect/>
            </a:stretch>
          </a:blipFill>
          <a:effectLst>
            <a:outerShdw blurRad="50800" dist="38100" dir="2700000" algn="tl" rotWithShape="0">
              <a:prstClr val="black">
                <a:alpha val="40000"/>
              </a:prstClr>
            </a:outerShdw>
          </a:effectLst>
        </p:spPr>
        <p:txBody>
          <a:bodyPr wrap="square" lIns="0" tIns="0" rIns="0" bIns="0" rtlCol="0"/>
          <a:lstStyle/>
          <a:p>
            <a:endParaRPr/>
          </a:p>
        </p:txBody>
      </p:sp>
      <p:sp>
        <p:nvSpPr>
          <p:cNvPr id="19" name="object 19"/>
          <p:cNvSpPr/>
          <p:nvPr/>
        </p:nvSpPr>
        <p:spPr>
          <a:xfrm>
            <a:off x="8685212" y="990600"/>
            <a:ext cx="1566263" cy="117500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0" name="object 20"/>
          <p:cNvSpPr/>
          <p:nvPr/>
        </p:nvSpPr>
        <p:spPr>
          <a:xfrm>
            <a:off x="8227457" y="5105400"/>
            <a:ext cx="1402731" cy="1052322"/>
          </a:xfrm>
          <a:prstGeom prst="rect">
            <a:avLst/>
          </a:prstGeom>
          <a:blipFill>
            <a:blip r:embed="rId5" cstate="email">
              <a:extLst>
                <a:ext uri="{28A0092B-C50C-407E-A947-70E740481C1C}">
                  <a14:useLocalDpi xmlns:a14="http://schemas.microsoft.com/office/drawing/2010/main"/>
                </a:ext>
              </a:extLst>
            </a:blip>
            <a:stretch>
              <a:fillRect/>
            </a:stretch>
          </a:blipFill>
          <a:effectLst>
            <a:outerShdw blurRad="50800" dist="38100" dir="2700000" algn="tl" rotWithShape="0">
              <a:prstClr val="black">
                <a:alpha val="40000"/>
              </a:prstClr>
            </a:outerShdw>
          </a:effectLst>
        </p:spPr>
        <p:txBody>
          <a:bodyPr wrap="square" lIns="0" tIns="0" rIns="0" bIns="0" rtlCol="0"/>
          <a:lstStyle/>
          <a:p>
            <a:endParaRPr/>
          </a:p>
        </p:txBody>
      </p:sp>
      <p:sp>
        <p:nvSpPr>
          <p:cNvPr id="21" name="object 21"/>
          <p:cNvSpPr/>
          <p:nvPr/>
        </p:nvSpPr>
        <p:spPr>
          <a:xfrm>
            <a:off x="9575337" y="2992373"/>
            <a:ext cx="1496178" cy="1122426"/>
          </a:xfrm>
          <a:prstGeom prst="rect">
            <a:avLst/>
          </a:prstGeom>
          <a:blipFill>
            <a:blip r:embed="rId6" cstate="email">
              <a:extLst>
                <a:ext uri="{28A0092B-C50C-407E-A947-70E740481C1C}">
                  <a14:useLocalDpi xmlns:a14="http://schemas.microsoft.com/office/drawing/2010/main"/>
                </a:ext>
              </a:extLst>
            </a:blip>
            <a:stretch>
              <a:fillRect/>
            </a:stretch>
          </a:blipFill>
          <a:effectLst>
            <a:outerShdw blurRad="50800" dist="38100" dir="2700000" algn="tl" rotWithShape="0">
              <a:prstClr val="black">
                <a:alpha val="40000"/>
              </a:prstClr>
            </a:outerShdw>
          </a:effectLst>
        </p:spPr>
        <p:txBody>
          <a:bodyPr wrap="square" lIns="0" tIns="0" rIns="0" bIns="0" rtlCol="0"/>
          <a:lstStyle/>
          <a:p>
            <a:endParaRPr/>
          </a:p>
        </p:txBody>
      </p:sp>
      <p:sp>
        <p:nvSpPr>
          <p:cNvPr id="22" name="object 22"/>
          <p:cNvSpPr/>
          <p:nvPr/>
        </p:nvSpPr>
        <p:spPr>
          <a:xfrm>
            <a:off x="1717501" y="3210565"/>
            <a:ext cx="1349903" cy="1017680"/>
          </a:xfrm>
          <a:prstGeom prst="rect">
            <a:avLst/>
          </a:prstGeom>
          <a:blipFill>
            <a:blip r:embed="rId7" cstate="email">
              <a:extLst>
                <a:ext uri="{28A0092B-C50C-407E-A947-70E740481C1C}">
                  <a14:useLocalDpi xmlns:a14="http://schemas.microsoft.com/office/drawing/2010/main"/>
                </a:ext>
              </a:extLst>
            </a:blip>
            <a:stretch>
              <a:fillRect/>
            </a:stretch>
          </a:blipFill>
          <a:effectLst>
            <a:outerShdw blurRad="50800" dist="38100" dir="2700000" algn="tl" rotWithShape="0">
              <a:prstClr val="black">
                <a:alpha val="40000"/>
              </a:prstClr>
            </a:outerShdw>
          </a:effectLst>
        </p:spPr>
        <p:txBody>
          <a:bodyPr wrap="square" lIns="0" tIns="0" rIns="0" bIns="0" rtlCol="0"/>
          <a:lstStyle/>
          <a:p>
            <a:endParaRPr/>
          </a:p>
        </p:txBody>
      </p:sp>
      <p:sp>
        <p:nvSpPr>
          <p:cNvPr id="23" name="object 23"/>
          <p:cNvSpPr/>
          <p:nvPr/>
        </p:nvSpPr>
        <p:spPr>
          <a:xfrm>
            <a:off x="4801380" y="2971800"/>
            <a:ext cx="2742486" cy="1366266"/>
          </a:xfrm>
          <a:prstGeom prst="rect">
            <a:avLst/>
          </a:prstGeom>
          <a:blipFill>
            <a:blip r:embed="rId8"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6" name="Date Placeholder 25"/>
          <p:cNvSpPr>
            <a:spLocks noGrp="1"/>
          </p:cNvSpPr>
          <p:nvPr>
            <p:ph type="dt" sz="half" idx="10"/>
          </p:nvPr>
        </p:nvSpPr>
        <p:spPr/>
        <p:txBody>
          <a:bodyPr/>
          <a:lstStyle/>
          <a:p>
            <a:fld id="{BC23AEB9-6128-4ED5-B08B-0A5EE4D3A93F}" type="datetime1">
              <a:rPr lang="en-US" smtClean="0">
                <a:solidFill>
                  <a:schemeClr val="bg1"/>
                </a:solidFill>
              </a:rPr>
              <a:t>1/14/2020</a:t>
            </a:fld>
            <a:endParaRPr lang="en-US">
              <a:solidFill>
                <a:schemeClr val="bg1"/>
              </a:solidFill>
            </a:endParaRPr>
          </a:p>
        </p:txBody>
      </p:sp>
      <p:sp>
        <p:nvSpPr>
          <p:cNvPr id="27" name="Footer Placeholder 26"/>
          <p:cNvSpPr>
            <a:spLocks noGrp="1"/>
          </p:cNvSpPr>
          <p:nvPr>
            <p:ph type="ftr" sz="quarter" idx="11"/>
          </p:nvPr>
        </p:nvSpPr>
        <p:spPr/>
        <p:txBody>
          <a:bodyPr/>
          <a:lstStyle/>
          <a:p>
            <a:r>
              <a:rPr lang="en-US" smtClean="0">
                <a:solidFill>
                  <a:schemeClr val="bg1"/>
                </a:solidFill>
              </a:rPr>
              <a:t>www.ledl.in</a:t>
            </a:r>
            <a:endParaRPr lang="en-US">
              <a:solidFill>
                <a:schemeClr val="bg1"/>
              </a:solidFill>
            </a:endParaRPr>
          </a:p>
        </p:txBody>
      </p:sp>
      <p:grpSp>
        <p:nvGrpSpPr>
          <p:cNvPr id="28" name="Group 27"/>
          <p:cNvGrpSpPr/>
          <p:nvPr/>
        </p:nvGrpSpPr>
        <p:grpSpPr>
          <a:xfrm>
            <a:off x="11123612" y="228600"/>
            <a:ext cx="863436" cy="1079296"/>
            <a:chOff x="1370012" y="5029200"/>
            <a:chExt cx="1052740" cy="1315926"/>
          </a:xfrm>
        </p:grpSpPr>
        <p:sp>
          <p:nvSpPr>
            <p:cNvPr id="29" name="Rectangle 28"/>
            <p:cNvSpPr/>
            <p:nvPr/>
          </p:nvSpPr>
          <p:spPr>
            <a:xfrm>
              <a:off x="1370012" y="5029200"/>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bject 5"/>
            <p:cNvSpPr/>
            <p:nvPr/>
          </p:nvSpPr>
          <p:spPr>
            <a:xfrm>
              <a:off x="1560191" y="5158008"/>
              <a:ext cx="655684" cy="1017492"/>
            </a:xfrm>
            <a:prstGeom prst="rect">
              <a:avLst/>
            </a:prstGeom>
            <a:blipFill>
              <a:blip r:embed="rId9" cstate="email">
                <a:extLst>
                  <a:ext uri="{28A0092B-C50C-407E-A947-70E740481C1C}">
                    <a14:useLocalDpi xmlns:a14="http://schemas.microsoft.com/office/drawing/2010/main"/>
                  </a:ext>
                </a:extLst>
              </a:blip>
              <a:stretch>
                <a:fillRect/>
              </a:stretch>
            </a:blipFill>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rgbClr val="000066"/>
                </a:solidFill>
              </a:endParaRPr>
            </a:p>
          </p:txBody>
        </p:sp>
      </p:grpSp>
      <p:sp>
        <p:nvSpPr>
          <p:cNvPr id="31" name="Slide Number Placeholder 30"/>
          <p:cNvSpPr>
            <a:spLocks noGrp="1"/>
          </p:cNvSpPr>
          <p:nvPr>
            <p:ph type="sldNum" sz="quarter" idx="12"/>
          </p:nvPr>
        </p:nvSpPr>
        <p:spPr/>
        <p:txBody>
          <a:bodyPr/>
          <a:lstStyle/>
          <a:p>
            <a:fld id="{B6F15528-21DE-4FAA-801E-634DDDAF4B2B}" type="slidenum">
              <a:rPr lang="en-US" smtClean="0">
                <a:solidFill>
                  <a:schemeClr val="bg1"/>
                </a:solidFill>
              </a:rPr>
              <a:pPr/>
              <a:t>56</a:t>
            </a:fld>
            <a:endParaRPr lang="en-US">
              <a:solidFill>
                <a:schemeClr val="bg1"/>
              </a:solidFill>
            </a:endParaRPr>
          </a:p>
        </p:txBody>
      </p:sp>
    </p:spTree>
    <p:extLst>
      <p:ext uri="{BB962C8B-B14F-4D97-AF65-F5344CB8AC3E}">
        <p14:creationId xmlns:p14="http://schemas.microsoft.com/office/powerpoint/2010/main" val="18490523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3212" y="132879"/>
            <a:ext cx="5684733" cy="705321"/>
          </a:xfrm>
          <a:prstGeom prst="rect">
            <a:avLst/>
          </a:prstGeom>
        </p:spPr>
        <p:txBody>
          <a:bodyPr vert="horz" wrap="square" lIns="0" tIns="12700" rIns="0" bIns="0" rtlCol="0">
            <a:spAutoFit/>
          </a:bodyPr>
          <a:lstStyle/>
          <a:p>
            <a:pPr marL="12700" algn="l">
              <a:lnSpc>
                <a:spcPct val="100000"/>
              </a:lnSpc>
              <a:spcBef>
                <a:spcPts val="100"/>
              </a:spcBef>
            </a:pPr>
            <a:r>
              <a:rPr lang="en-US" sz="4500" spc="110" dirty="0">
                <a:solidFill>
                  <a:schemeClr val="bg1"/>
                </a:solidFill>
                <a:latin typeface="Calibri bold" pitchFamily="34" charset="0"/>
                <a:cs typeface="Calibri bold" pitchFamily="34" charset="0"/>
              </a:rPr>
              <a:t>LEDL : </a:t>
            </a:r>
            <a:r>
              <a:rPr sz="4500" spc="110" dirty="0">
                <a:solidFill>
                  <a:schemeClr val="bg1"/>
                </a:solidFill>
                <a:latin typeface="Calibri bold" pitchFamily="34" charset="0"/>
                <a:cs typeface="Calibri bold" pitchFamily="34" charset="0"/>
              </a:rPr>
              <a:t>Facility</a:t>
            </a:r>
          </a:p>
        </p:txBody>
      </p:sp>
      <p:sp>
        <p:nvSpPr>
          <p:cNvPr id="3" name="object 3"/>
          <p:cNvSpPr/>
          <p:nvPr/>
        </p:nvSpPr>
        <p:spPr>
          <a:xfrm>
            <a:off x="720156" y="1195577"/>
            <a:ext cx="5180251" cy="2293620"/>
          </a:xfrm>
          <a:prstGeom prst="rect">
            <a:avLst/>
          </a:prstGeom>
          <a:blipFill>
            <a:blip r:embed="rId2" cstate="email">
              <a:extLst>
                <a:ext uri="{28A0092B-C50C-407E-A947-70E740481C1C}">
                  <a14:useLocalDpi xmlns:a14="http://schemas.microsoft.com/office/drawing/2010/main"/>
                </a:ext>
              </a:extLst>
            </a:blip>
            <a:stretch>
              <a:fillRect/>
            </a:stretch>
          </a:blip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4" name="object 4"/>
          <p:cNvSpPr/>
          <p:nvPr/>
        </p:nvSpPr>
        <p:spPr>
          <a:xfrm>
            <a:off x="728282" y="4040292"/>
            <a:ext cx="5165015" cy="2302764"/>
          </a:xfrm>
          <a:prstGeom prst="rect">
            <a:avLst/>
          </a:prstGeom>
          <a:blipFill>
            <a:blip r:embed="rId3" cstate="email">
              <a:extLst>
                <a:ext uri="{28A0092B-C50C-407E-A947-70E740481C1C}">
                  <a14:useLocalDpi xmlns:a14="http://schemas.microsoft.com/office/drawing/2010/main"/>
                </a:ext>
              </a:extLst>
            </a:blip>
            <a:stretch>
              <a:fillRect/>
            </a:stretch>
          </a:blip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5" name="object 5"/>
          <p:cNvSpPr/>
          <p:nvPr/>
        </p:nvSpPr>
        <p:spPr>
          <a:xfrm>
            <a:off x="6297559" y="4044865"/>
            <a:ext cx="5180251" cy="2288286"/>
          </a:xfrm>
          <a:prstGeom prst="rect">
            <a:avLst/>
          </a:prstGeom>
          <a:blipFill>
            <a:blip r:embed="rId4" cstate="email">
              <a:extLst>
                <a:ext uri="{28A0092B-C50C-407E-A947-70E740481C1C}">
                  <a14:useLocalDpi xmlns:a14="http://schemas.microsoft.com/office/drawing/2010/main"/>
                </a:ext>
              </a:extLst>
            </a:blip>
            <a:stretch>
              <a:fillRect/>
            </a:stretch>
          </a:blip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6" name="object 6"/>
          <p:cNvSpPr txBox="1"/>
          <p:nvPr/>
        </p:nvSpPr>
        <p:spPr>
          <a:xfrm>
            <a:off x="1597074" y="6370996"/>
            <a:ext cx="2899078" cy="258404"/>
          </a:xfrm>
          <a:prstGeom prst="rect">
            <a:avLst/>
          </a:prstGeom>
        </p:spPr>
        <p:txBody>
          <a:bodyPr vert="horz" wrap="square" lIns="0" tIns="12065" rIns="0" bIns="0" rtlCol="0">
            <a:spAutoFit/>
          </a:bodyPr>
          <a:lstStyle/>
          <a:p>
            <a:pPr marL="12700" algn="ctr">
              <a:lnSpc>
                <a:spcPct val="100000"/>
              </a:lnSpc>
              <a:spcBef>
                <a:spcPts val="95"/>
              </a:spcBef>
            </a:pPr>
            <a:r>
              <a:rPr sz="1600" b="1" i="1" spc="-30" dirty="0">
                <a:solidFill>
                  <a:schemeClr val="bg1"/>
                </a:solidFill>
                <a:latin typeface="Calibri Light" pitchFamily="34" charset="0"/>
                <a:cs typeface="Calibri Light" pitchFamily="34" charset="0"/>
              </a:rPr>
              <a:t>Winding </a:t>
            </a:r>
            <a:r>
              <a:rPr sz="1600" b="1" i="1" spc="-65" dirty="0">
                <a:solidFill>
                  <a:schemeClr val="bg1"/>
                </a:solidFill>
                <a:latin typeface="Calibri Light" pitchFamily="34" charset="0"/>
                <a:cs typeface="Calibri Light" pitchFamily="34" charset="0"/>
              </a:rPr>
              <a:t>impregnation </a:t>
            </a:r>
            <a:r>
              <a:rPr sz="1600" b="1" i="1" spc="-60" dirty="0">
                <a:solidFill>
                  <a:schemeClr val="bg1"/>
                </a:solidFill>
                <a:latin typeface="Calibri Light" pitchFamily="34" charset="0"/>
                <a:cs typeface="Calibri Light" pitchFamily="34" charset="0"/>
              </a:rPr>
              <a:t>with </a:t>
            </a:r>
            <a:r>
              <a:rPr sz="1600" b="1" i="1" spc="40" dirty="0">
                <a:solidFill>
                  <a:schemeClr val="bg1"/>
                </a:solidFill>
                <a:latin typeface="Calibri Light" pitchFamily="34" charset="0"/>
                <a:cs typeface="Calibri Light" pitchFamily="34" charset="0"/>
              </a:rPr>
              <a:t>UV</a:t>
            </a:r>
            <a:r>
              <a:rPr sz="1600" b="1" i="1" spc="30" dirty="0">
                <a:solidFill>
                  <a:schemeClr val="bg1"/>
                </a:solidFill>
                <a:latin typeface="Calibri Light" pitchFamily="34" charset="0"/>
                <a:cs typeface="Calibri Light" pitchFamily="34" charset="0"/>
              </a:rPr>
              <a:t> </a:t>
            </a:r>
            <a:r>
              <a:rPr sz="1600" b="1" i="1" spc="-55" dirty="0">
                <a:solidFill>
                  <a:schemeClr val="bg1"/>
                </a:solidFill>
                <a:latin typeface="Calibri Light" pitchFamily="34" charset="0"/>
                <a:cs typeface="Calibri Light" pitchFamily="34" charset="0"/>
              </a:rPr>
              <a:t>curing</a:t>
            </a:r>
            <a:endParaRPr sz="1600" b="1" i="1" dirty="0">
              <a:solidFill>
                <a:schemeClr val="bg1"/>
              </a:solidFill>
              <a:latin typeface="Calibri Light" pitchFamily="34" charset="0"/>
              <a:cs typeface="Calibri Light" pitchFamily="34" charset="0"/>
            </a:endParaRPr>
          </a:p>
        </p:txBody>
      </p:sp>
      <p:sp>
        <p:nvSpPr>
          <p:cNvPr id="7" name="object 7"/>
          <p:cNvSpPr txBox="1"/>
          <p:nvPr/>
        </p:nvSpPr>
        <p:spPr>
          <a:xfrm>
            <a:off x="6874836" y="6370996"/>
            <a:ext cx="3920739" cy="258404"/>
          </a:xfrm>
          <a:prstGeom prst="rect">
            <a:avLst/>
          </a:prstGeom>
        </p:spPr>
        <p:txBody>
          <a:bodyPr vert="horz" wrap="square" lIns="0" tIns="12065" rIns="0" bIns="0" rtlCol="0">
            <a:spAutoFit/>
          </a:bodyPr>
          <a:lstStyle/>
          <a:p>
            <a:pPr marL="12700" algn="ctr">
              <a:lnSpc>
                <a:spcPct val="100000"/>
              </a:lnSpc>
              <a:spcBef>
                <a:spcPts val="95"/>
              </a:spcBef>
            </a:pPr>
            <a:r>
              <a:rPr sz="1600" b="1" i="1" spc="-60" dirty="0">
                <a:solidFill>
                  <a:schemeClr val="bg1"/>
                </a:solidFill>
                <a:latin typeface="Calibri Light" pitchFamily="34" charset="0"/>
                <a:cs typeface="Calibri Light" pitchFamily="34" charset="0"/>
              </a:rPr>
              <a:t>Dynamically </a:t>
            </a:r>
            <a:r>
              <a:rPr sz="1600" b="1" i="1" spc="-80" dirty="0">
                <a:solidFill>
                  <a:schemeClr val="bg1"/>
                </a:solidFill>
                <a:latin typeface="Calibri Light" pitchFamily="34" charset="0"/>
                <a:cs typeface="Calibri Light" pitchFamily="34" charset="0"/>
              </a:rPr>
              <a:t>balanced </a:t>
            </a:r>
            <a:r>
              <a:rPr sz="1600" b="1" i="1" spc="-10" dirty="0">
                <a:solidFill>
                  <a:schemeClr val="bg1"/>
                </a:solidFill>
                <a:latin typeface="Calibri Light" pitchFamily="34" charset="0"/>
                <a:cs typeface="Calibri Light" pitchFamily="34" charset="0"/>
              </a:rPr>
              <a:t>rotors </a:t>
            </a:r>
            <a:r>
              <a:rPr sz="1600" b="1" i="1" spc="-40" dirty="0">
                <a:solidFill>
                  <a:schemeClr val="bg1"/>
                </a:solidFill>
                <a:latin typeface="Calibri Light" pitchFamily="34" charset="0"/>
                <a:cs typeface="Calibri Light" pitchFamily="34" charset="0"/>
              </a:rPr>
              <a:t>for </a:t>
            </a:r>
            <a:r>
              <a:rPr sz="1600" b="1" i="1" spc="-65" dirty="0">
                <a:solidFill>
                  <a:schemeClr val="bg1"/>
                </a:solidFill>
                <a:latin typeface="Calibri Light" pitchFamily="34" charset="0"/>
                <a:cs typeface="Calibri Light" pitchFamily="34" charset="0"/>
              </a:rPr>
              <a:t>silent</a:t>
            </a:r>
            <a:r>
              <a:rPr sz="1600" b="1" i="1" spc="125" dirty="0">
                <a:solidFill>
                  <a:schemeClr val="bg1"/>
                </a:solidFill>
                <a:latin typeface="Calibri Light" pitchFamily="34" charset="0"/>
                <a:cs typeface="Calibri Light" pitchFamily="34" charset="0"/>
              </a:rPr>
              <a:t> </a:t>
            </a:r>
            <a:r>
              <a:rPr sz="1600" b="1" i="1" spc="-60" dirty="0">
                <a:solidFill>
                  <a:schemeClr val="bg1"/>
                </a:solidFill>
                <a:latin typeface="Calibri Light" pitchFamily="34" charset="0"/>
                <a:cs typeface="Calibri Light" pitchFamily="34" charset="0"/>
              </a:rPr>
              <a:t>performance</a:t>
            </a:r>
            <a:endParaRPr sz="1600" b="1" i="1">
              <a:solidFill>
                <a:schemeClr val="bg1"/>
              </a:solidFill>
              <a:latin typeface="Calibri Light" pitchFamily="34" charset="0"/>
              <a:cs typeface="Calibri Light" pitchFamily="34" charset="0"/>
            </a:endParaRPr>
          </a:p>
        </p:txBody>
      </p:sp>
      <p:sp>
        <p:nvSpPr>
          <p:cNvPr id="8" name="object 8"/>
          <p:cNvSpPr txBox="1"/>
          <p:nvPr/>
        </p:nvSpPr>
        <p:spPr>
          <a:xfrm>
            <a:off x="1498548" y="3497071"/>
            <a:ext cx="3579621" cy="258404"/>
          </a:xfrm>
          <a:prstGeom prst="rect">
            <a:avLst/>
          </a:prstGeom>
        </p:spPr>
        <p:txBody>
          <a:bodyPr vert="horz" wrap="square" lIns="0" tIns="12065" rIns="0" bIns="0" rtlCol="0">
            <a:spAutoFit/>
          </a:bodyPr>
          <a:lstStyle/>
          <a:p>
            <a:pPr marL="12700" algn="ctr">
              <a:lnSpc>
                <a:spcPct val="100000"/>
              </a:lnSpc>
              <a:spcBef>
                <a:spcPts val="95"/>
              </a:spcBef>
            </a:pPr>
            <a:r>
              <a:rPr sz="1600" b="1" i="1" spc="-75" dirty="0">
                <a:solidFill>
                  <a:schemeClr val="bg1"/>
                </a:solidFill>
                <a:latin typeface="Calibri Light" pitchFamily="34" charset="0"/>
                <a:cs typeface="Calibri Light" pitchFamily="34" charset="0"/>
              </a:rPr>
              <a:t>Fully </a:t>
            </a:r>
            <a:r>
              <a:rPr sz="1600" b="1" i="1" spc="-70" dirty="0">
                <a:solidFill>
                  <a:schemeClr val="bg1"/>
                </a:solidFill>
                <a:latin typeface="Calibri Light" pitchFamily="34" charset="0"/>
                <a:cs typeface="Calibri Light" pitchFamily="34" charset="0"/>
              </a:rPr>
              <a:t>certified </a:t>
            </a:r>
            <a:r>
              <a:rPr sz="1600" b="1" i="1" spc="-75" dirty="0">
                <a:solidFill>
                  <a:schemeClr val="bg1"/>
                </a:solidFill>
                <a:latin typeface="Calibri Light" pitchFamily="34" charset="0"/>
                <a:cs typeface="Calibri Light" pitchFamily="34" charset="0"/>
              </a:rPr>
              <a:t>and flexible </a:t>
            </a:r>
            <a:r>
              <a:rPr sz="1600" b="1" i="1" spc="-40" dirty="0">
                <a:solidFill>
                  <a:schemeClr val="bg1"/>
                </a:solidFill>
                <a:latin typeface="Calibri Light" pitchFamily="34" charset="0"/>
                <a:cs typeface="Calibri Light" pitchFamily="34" charset="0"/>
              </a:rPr>
              <a:t>production</a:t>
            </a:r>
            <a:r>
              <a:rPr sz="1600" b="1" i="1" spc="105" dirty="0">
                <a:solidFill>
                  <a:schemeClr val="bg1"/>
                </a:solidFill>
                <a:latin typeface="Calibri Light" pitchFamily="34" charset="0"/>
                <a:cs typeface="Calibri Light" pitchFamily="34" charset="0"/>
              </a:rPr>
              <a:t> </a:t>
            </a:r>
            <a:r>
              <a:rPr sz="1600" b="1" i="1" spc="-80" dirty="0">
                <a:solidFill>
                  <a:schemeClr val="bg1"/>
                </a:solidFill>
                <a:latin typeface="Calibri Light" pitchFamily="34" charset="0"/>
                <a:cs typeface="Calibri Light" pitchFamily="34" charset="0"/>
              </a:rPr>
              <a:t>capability</a:t>
            </a:r>
            <a:endParaRPr sz="1600" b="1" i="1" dirty="0">
              <a:solidFill>
                <a:schemeClr val="bg1"/>
              </a:solidFill>
              <a:latin typeface="Calibri Light" pitchFamily="34" charset="0"/>
              <a:cs typeface="Calibri Light" pitchFamily="34" charset="0"/>
            </a:endParaRPr>
          </a:p>
        </p:txBody>
      </p:sp>
      <p:sp>
        <p:nvSpPr>
          <p:cNvPr id="9" name="object 9"/>
          <p:cNvSpPr/>
          <p:nvPr/>
        </p:nvSpPr>
        <p:spPr>
          <a:xfrm>
            <a:off x="6290448" y="1207769"/>
            <a:ext cx="5187361" cy="2281428"/>
          </a:xfrm>
          <a:prstGeom prst="rect">
            <a:avLst/>
          </a:prstGeom>
          <a:blipFill>
            <a:blip r:embed="rId5" cstate="email">
              <a:extLst>
                <a:ext uri="{28A0092B-C50C-407E-A947-70E740481C1C}">
                  <a14:useLocalDpi xmlns:a14="http://schemas.microsoft.com/office/drawing/2010/main"/>
                </a:ext>
              </a:extLst>
            </a:blip>
            <a:stretch>
              <a:fillRect/>
            </a:stretch>
          </a:blipFill>
          <a:ln>
            <a:solidFill>
              <a:schemeClr val="bg1"/>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0" name="object 10"/>
          <p:cNvSpPr txBox="1"/>
          <p:nvPr/>
        </p:nvSpPr>
        <p:spPr>
          <a:xfrm>
            <a:off x="8107260" y="3500120"/>
            <a:ext cx="1357700" cy="258404"/>
          </a:xfrm>
          <a:prstGeom prst="rect">
            <a:avLst/>
          </a:prstGeom>
        </p:spPr>
        <p:txBody>
          <a:bodyPr vert="horz" wrap="square" lIns="0" tIns="12065" rIns="0" bIns="0" rtlCol="0">
            <a:spAutoFit/>
          </a:bodyPr>
          <a:lstStyle/>
          <a:p>
            <a:pPr marL="12700" algn="ctr">
              <a:lnSpc>
                <a:spcPct val="100000"/>
              </a:lnSpc>
              <a:spcBef>
                <a:spcPts val="95"/>
              </a:spcBef>
            </a:pPr>
            <a:r>
              <a:rPr sz="1600" b="1" i="1" spc="5" dirty="0">
                <a:solidFill>
                  <a:schemeClr val="bg1"/>
                </a:solidFill>
                <a:latin typeface="Calibri Light" pitchFamily="34" charset="0"/>
                <a:cs typeface="Calibri Light" pitchFamily="34" charset="0"/>
              </a:rPr>
              <a:t>Motor </a:t>
            </a:r>
            <a:r>
              <a:rPr sz="1600" b="1" i="1" spc="-60" dirty="0">
                <a:solidFill>
                  <a:schemeClr val="bg1"/>
                </a:solidFill>
                <a:latin typeface="Calibri Light" pitchFamily="34" charset="0"/>
                <a:cs typeface="Calibri Light" pitchFamily="34" charset="0"/>
              </a:rPr>
              <a:t>test</a:t>
            </a:r>
            <a:r>
              <a:rPr sz="1600" b="1" i="1" spc="-114" dirty="0">
                <a:solidFill>
                  <a:schemeClr val="bg1"/>
                </a:solidFill>
                <a:latin typeface="Calibri Light" pitchFamily="34" charset="0"/>
                <a:cs typeface="Calibri Light" pitchFamily="34" charset="0"/>
              </a:rPr>
              <a:t> </a:t>
            </a:r>
            <a:r>
              <a:rPr sz="1600" b="1" i="1" spc="-65" dirty="0">
                <a:solidFill>
                  <a:schemeClr val="bg1"/>
                </a:solidFill>
                <a:latin typeface="Calibri Light" pitchFamily="34" charset="0"/>
                <a:cs typeface="Calibri Light" pitchFamily="34" charset="0"/>
              </a:rPr>
              <a:t>bench</a:t>
            </a:r>
            <a:endParaRPr sz="1600" b="1" i="1">
              <a:solidFill>
                <a:schemeClr val="bg1"/>
              </a:solidFill>
              <a:latin typeface="Calibri Light" pitchFamily="34" charset="0"/>
              <a:cs typeface="Calibri Light" pitchFamily="34" charset="0"/>
            </a:endParaRPr>
          </a:p>
        </p:txBody>
      </p:sp>
      <p:sp>
        <p:nvSpPr>
          <p:cNvPr id="13" name="Date Placeholder 12"/>
          <p:cNvSpPr>
            <a:spLocks noGrp="1"/>
          </p:cNvSpPr>
          <p:nvPr>
            <p:ph type="dt" sz="half" idx="10"/>
          </p:nvPr>
        </p:nvSpPr>
        <p:spPr/>
        <p:txBody>
          <a:bodyPr/>
          <a:lstStyle/>
          <a:p>
            <a:fld id="{2B1726A2-BB6F-4B57-9315-525AF78145F4}" type="datetime1">
              <a:rPr lang="en-US" smtClean="0">
                <a:solidFill>
                  <a:schemeClr val="bg1"/>
                </a:solidFill>
              </a:rPr>
              <a:t>1/14/2020</a:t>
            </a:fld>
            <a:endParaRPr lang="en-US" dirty="0">
              <a:solidFill>
                <a:schemeClr val="bg1"/>
              </a:solidFill>
            </a:endParaRPr>
          </a:p>
        </p:txBody>
      </p:sp>
      <p:sp>
        <p:nvSpPr>
          <p:cNvPr id="14" name="Footer Placeholder 13"/>
          <p:cNvSpPr>
            <a:spLocks noGrp="1"/>
          </p:cNvSpPr>
          <p:nvPr>
            <p:ph type="ftr" sz="quarter" idx="11"/>
          </p:nvPr>
        </p:nvSpPr>
        <p:spPr/>
        <p:txBody>
          <a:bodyPr/>
          <a:lstStyle/>
          <a:p>
            <a:r>
              <a:rPr lang="en-US" smtClean="0">
                <a:solidFill>
                  <a:schemeClr val="bg1"/>
                </a:solidFill>
              </a:rPr>
              <a:t>www.ledl.in</a:t>
            </a:r>
            <a:endParaRPr lang="en-US">
              <a:solidFill>
                <a:schemeClr val="bg1"/>
              </a:solidFill>
            </a:endParaRPr>
          </a:p>
        </p:txBody>
      </p:sp>
      <p:grpSp>
        <p:nvGrpSpPr>
          <p:cNvPr id="15" name="Group 14"/>
          <p:cNvGrpSpPr/>
          <p:nvPr/>
        </p:nvGrpSpPr>
        <p:grpSpPr>
          <a:xfrm>
            <a:off x="11123612" y="228600"/>
            <a:ext cx="863436" cy="1079296"/>
            <a:chOff x="1370012" y="5029200"/>
            <a:chExt cx="1052740" cy="1315926"/>
          </a:xfrm>
        </p:grpSpPr>
        <p:sp>
          <p:nvSpPr>
            <p:cNvPr id="16" name="Rectangle 15"/>
            <p:cNvSpPr/>
            <p:nvPr/>
          </p:nvSpPr>
          <p:spPr>
            <a:xfrm>
              <a:off x="1370012" y="5029200"/>
              <a:ext cx="1052740" cy="131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bject 5"/>
            <p:cNvSpPr/>
            <p:nvPr/>
          </p:nvSpPr>
          <p:spPr>
            <a:xfrm>
              <a:off x="1560191" y="5158008"/>
              <a:ext cx="655684" cy="1017492"/>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rgbClr val="000066"/>
                </a:solidFill>
              </a:endParaRPr>
            </a:p>
          </p:txBody>
        </p:sp>
      </p:grpSp>
      <p:sp>
        <p:nvSpPr>
          <p:cNvPr id="18" name="Slide Number Placeholder 17"/>
          <p:cNvSpPr>
            <a:spLocks noGrp="1"/>
          </p:cNvSpPr>
          <p:nvPr>
            <p:ph type="sldNum" sz="quarter" idx="12"/>
          </p:nvPr>
        </p:nvSpPr>
        <p:spPr/>
        <p:txBody>
          <a:bodyPr/>
          <a:lstStyle/>
          <a:p>
            <a:fld id="{B6F15528-21DE-4FAA-801E-634DDDAF4B2B}" type="slidenum">
              <a:rPr lang="en-US" smtClean="0">
                <a:solidFill>
                  <a:schemeClr val="bg1"/>
                </a:solidFill>
              </a:rPr>
              <a:pPr/>
              <a:t>57</a:t>
            </a:fld>
            <a:endParaRPr lang="en-US">
              <a:solidFill>
                <a:schemeClr val="bg1"/>
              </a:solidFill>
            </a:endParaRPr>
          </a:p>
        </p:txBody>
      </p:sp>
    </p:spTree>
    <p:extLst>
      <p:ext uri="{BB962C8B-B14F-4D97-AF65-F5344CB8AC3E}">
        <p14:creationId xmlns:p14="http://schemas.microsoft.com/office/powerpoint/2010/main" val="27629423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74612" y="1219200"/>
            <a:ext cx="11961813" cy="510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475680" y="155752"/>
            <a:ext cx="11718202" cy="689932"/>
          </a:xfrm>
          <a:prstGeom prst="rect">
            <a:avLst/>
          </a:prstGeom>
        </p:spPr>
        <p:txBody>
          <a:bodyPr vert="horz" wrap="square" lIns="0" tIns="12700" rIns="0" bIns="0" rtlCol="0">
            <a:spAutoFit/>
          </a:bodyPr>
          <a:lstStyle/>
          <a:p>
            <a:pPr marL="12700">
              <a:lnSpc>
                <a:spcPct val="100000"/>
              </a:lnSpc>
              <a:spcBef>
                <a:spcPts val="100"/>
              </a:spcBef>
            </a:pPr>
            <a:r>
              <a:rPr spc="120" dirty="0">
                <a:solidFill>
                  <a:schemeClr val="bg1"/>
                </a:solidFill>
                <a:latin typeface="Calibri bold" pitchFamily="34" charset="0"/>
                <a:cs typeface="Calibri bold" pitchFamily="34" charset="0"/>
              </a:rPr>
              <a:t>Few </a:t>
            </a:r>
            <a:r>
              <a:rPr spc="20" dirty="0">
                <a:solidFill>
                  <a:schemeClr val="bg1"/>
                </a:solidFill>
                <a:latin typeface="Calibri bold" pitchFamily="34" charset="0"/>
                <a:cs typeface="Calibri bold" pitchFamily="34" charset="0"/>
              </a:rPr>
              <a:t>of </a:t>
            </a:r>
            <a:r>
              <a:rPr spc="160" dirty="0">
                <a:solidFill>
                  <a:schemeClr val="bg1"/>
                </a:solidFill>
                <a:latin typeface="Calibri bold" pitchFamily="34" charset="0"/>
                <a:cs typeface="Calibri bold" pitchFamily="34" charset="0"/>
              </a:rPr>
              <a:t>our</a:t>
            </a:r>
            <a:r>
              <a:rPr lang="en-IN" spc="565" dirty="0">
                <a:solidFill>
                  <a:schemeClr val="bg1"/>
                </a:solidFill>
                <a:latin typeface="Calibri bold" pitchFamily="34" charset="0"/>
                <a:cs typeface="Calibri bold" pitchFamily="34" charset="0"/>
              </a:rPr>
              <a:t> Esteemed </a:t>
            </a:r>
            <a:r>
              <a:rPr lang="en-IN" spc="135" dirty="0" smtClean="0">
                <a:solidFill>
                  <a:schemeClr val="bg1"/>
                </a:solidFill>
                <a:latin typeface="Calibri bold" pitchFamily="34" charset="0"/>
                <a:cs typeface="Calibri bold" pitchFamily="34" charset="0"/>
              </a:rPr>
              <a:t>Client</a:t>
            </a:r>
            <a:endParaRPr spc="135" dirty="0">
              <a:solidFill>
                <a:schemeClr val="bg1"/>
              </a:solidFill>
              <a:latin typeface="Calibri bold" pitchFamily="34" charset="0"/>
              <a:cs typeface="Calibri bold" pitchFamily="34" charset="0"/>
            </a:endParaRPr>
          </a:p>
        </p:txBody>
      </p:sp>
      <p:sp>
        <p:nvSpPr>
          <p:cNvPr id="5" name="Slide Number Placeholder 4"/>
          <p:cNvSpPr>
            <a:spLocks noGrp="1"/>
          </p:cNvSpPr>
          <p:nvPr>
            <p:ph type="sldNum" sz="quarter" idx="4294967295"/>
          </p:nvPr>
        </p:nvSpPr>
        <p:spPr/>
        <p:txBody>
          <a:bodyPr/>
          <a:lstStyle/>
          <a:p>
            <a:pPr marL="25400">
              <a:lnSpc>
                <a:spcPct val="100000"/>
              </a:lnSpc>
            </a:pPr>
            <a:fld id="{81D60167-4931-47E6-BA6A-407CBD079E47}" type="slidenum">
              <a:rPr lang="en-IN" spc="-40" smtClean="0">
                <a:solidFill>
                  <a:schemeClr val="bg1"/>
                </a:solidFill>
              </a:rPr>
              <a:pPr marL="25400">
                <a:lnSpc>
                  <a:spcPct val="100000"/>
                </a:lnSpc>
              </a:pPr>
              <a:t>58</a:t>
            </a:fld>
            <a:endParaRPr lang="en-IN" spc="-40" dirty="0">
              <a:solidFill>
                <a:schemeClr val="bg1"/>
              </a:solidFill>
            </a:endParaRPr>
          </a:p>
        </p:txBody>
      </p:sp>
      <p:pic>
        <p:nvPicPr>
          <p:cNvPr id="25" name="Picture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7012" y="4800600"/>
            <a:ext cx="3352801" cy="62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6"/>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9966434" y="1219200"/>
            <a:ext cx="2069991" cy="1004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a:ext>
            </a:extLst>
          </a:blip>
          <a:srcRect t="27040" b="25056"/>
          <a:stretch/>
        </p:blipFill>
        <p:spPr>
          <a:xfrm>
            <a:off x="6463707" y="5410200"/>
            <a:ext cx="3821705" cy="762000"/>
          </a:xfrm>
          <a:prstGeom prst="rect">
            <a:avLst/>
          </a:prstGeom>
        </p:spPr>
      </p:pic>
      <p:pic>
        <p:nvPicPr>
          <p:cNvPr id="22" name="Picture 21" descr="http://www.dstradersindia.com/images/lucas-tvs-Logo.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637212" y="1371600"/>
            <a:ext cx="1393766" cy="73152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3" descr="http://bms-ltd.com/_/ul/img/Veeder%20Root/Gilbarco_Veeder-Root.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03212" y="2362200"/>
            <a:ext cx="2708628" cy="4572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descr="http://www.proactivetechng.com/images/vortex_logo.png"/>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5332412" y="2286000"/>
            <a:ext cx="2141051" cy="7620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descr="C:\Users\212417.LECSFS.000\Desktop\TMEIC_Logo-with_tag_line_1311708466.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588827" y="2514600"/>
            <a:ext cx="2163185" cy="54864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descr="http://www.rane.co.in/images/logos/RTSSLlogo.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303212" y="4114800"/>
            <a:ext cx="2457267" cy="36576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descr="http://www.farecogaz.eu/images/memberlist/ge-energy.jp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227012" y="1447800"/>
            <a:ext cx="2371032" cy="6480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s://vignette.wikia.nocookie.net/logopedia/images/0/04/GE_Healthcare_Logo.png/revision/latest?cb=20140531135512"/>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t="7717" b="12918"/>
          <a:stretch/>
        </p:blipFill>
        <p:spPr bwMode="auto">
          <a:xfrm>
            <a:off x="10051421" y="2459615"/>
            <a:ext cx="1681791" cy="104558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a:extLst>
              <a:ext uri="{FF2B5EF4-FFF2-40B4-BE49-F238E27FC236}">
                <a16:creationId xmlns:a16="http://schemas.microsoft.com/office/drawing/2014/main" id="{1E3D25F3-0ED0-4EEB-B973-7C27CC0F3783}"/>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t="26831" b="17717"/>
          <a:stretch/>
        </p:blipFill>
        <p:spPr bwMode="auto">
          <a:xfrm>
            <a:off x="3275012" y="2286000"/>
            <a:ext cx="1813254" cy="6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a:extLst>
              <a:ext uri="{FF2B5EF4-FFF2-40B4-BE49-F238E27FC236}">
                <a16:creationId xmlns:a16="http://schemas.microsoft.com/office/drawing/2014/main" id="{98A0C2BC-3E2E-4757-A41A-96DA735BBC66}"/>
              </a:ext>
            </a:extLst>
          </p:cNvPr>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bwMode="auto">
          <a:xfrm>
            <a:off x="303212" y="3124200"/>
            <a:ext cx="1994021"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40">
            <a:extLst>
              <a:ext uri="{FF2B5EF4-FFF2-40B4-BE49-F238E27FC236}">
                <a16:creationId xmlns:a16="http://schemas.microsoft.com/office/drawing/2014/main" id="{A03AAF31-6FC5-4BBC-8937-FB1CF4588C17}"/>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2970212" y="3163069"/>
            <a:ext cx="2647682" cy="646931"/>
          </a:xfrm>
          <a:prstGeom prst="rect">
            <a:avLst/>
          </a:prstGeom>
        </p:spPr>
      </p:pic>
      <p:sp>
        <p:nvSpPr>
          <p:cNvPr id="42" name="object 4">
            <a:extLst>
              <a:ext uri="{FF2B5EF4-FFF2-40B4-BE49-F238E27FC236}">
                <a16:creationId xmlns:a16="http://schemas.microsoft.com/office/drawing/2014/main" id="{3A6AFFD9-80ED-4B0F-A5B6-DD5BC4B278D7}"/>
              </a:ext>
            </a:extLst>
          </p:cNvPr>
          <p:cNvSpPr/>
          <p:nvPr/>
        </p:nvSpPr>
        <p:spPr>
          <a:xfrm>
            <a:off x="3968724" y="4929600"/>
            <a:ext cx="2735288" cy="252000"/>
          </a:xfrm>
          <a:prstGeom prst="rect">
            <a:avLst/>
          </a:prstGeom>
          <a:blipFill>
            <a:blip r:embed="rId15" cstate="email">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43" name="object 7">
            <a:extLst>
              <a:ext uri="{FF2B5EF4-FFF2-40B4-BE49-F238E27FC236}">
                <a16:creationId xmlns:a16="http://schemas.microsoft.com/office/drawing/2014/main" id="{A402B2F8-77EE-4A02-A68B-611CE9B29AE6}"/>
              </a:ext>
            </a:extLst>
          </p:cNvPr>
          <p:cNvSpPr/>
          <p:nvPr/>
        </p:nvSpPr>
        <p:spPr>
          <a:xfrm>
            <a:off x="7245324" y="4572000"/>
            <a:ext cx="2735288" cy="576000"/>
          </a:xfrm>
          <a:prstGeom prst="rect">
            <a:avLst/>
          </a:prstGeom>
          <a:blipFill>
            <a:blip r:embed="rId16" cstate="email">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44" name="object 11">
            <a:extLst>
              <a:ext uri="{FF2B5EF4-FFF2-40B4-BE49-F238E27FC236}">
                <a16:creationId xmlns:a16="http://schemas.microsoft.com/office/drawing/2014/main" id="{6D463DDA-F334-42EE-BBE6-EFC8952650D1}"/>
              </a:ext>
            </a:extLst>
          </p:cNvPr>
          <p:cNvSpPr/>
          <p:nvPr/>
        </p:nvSpPr>
        <p:spPr>
          <a:xfrm>
            <a:off x="10606257" y="5105400"/>
            <a:ext cx="1203155" cy="831969"/>
          </a:xfrm>
          <a:prstGeom prst="rect">
            <a:avLst/>
          </a:prstGeom>
          <a:blipFill>
            <a:blip r:embed="rId17" cstate="email">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45" name="object 5">
            <a:extLst>
              <a:ext uri="{FF2B5EF4-FFF2-40B4-BE49-F238E27FC236}">
                <a16:creationId xmlns:a16="http://schemas.microsoft.com/office/drawing/2014/main" id="{F346DF29-4872-41B4-8FB2-CDD43177F23E}"/>
              </a:ext>
            </a:extLst>
          </p:cNvPr>
          <p:cNvSpPr/>
          <p:nvPr/>
        </p:nvSpPr>
        <p:spPr>
          <a:xfrm>
            <a:off x="3275012" y="1600200"/>
            <a:ext cx="1974866" cy="429527"/>
          </a:xfrm>
          <a:prstGeom prst="rect">
            <a:avLst/>
          </a:prstGeom>
          <a:blipFill>
            <a:blip r:embed="rId18"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6" name="object 3">
            <a:extLst>
              <a:ext uri="{FF2B5EF4-FFF2-40B4-BE49-F238E27FC236}">
                <a16:creationId xmlns:a16="http://schemas.microsoft.com/office/drawing/2014/main" id="{DBA7A227-1D3E-431F-BD67-A3D186B38F19}"/>
              </a:ext>
            </a:extLst>
          </p:cNvPr>
          <p:cNvSpPr/>
          <p:nvPr/>
        </p:nvSpPr>
        <p:spPr>
          <a:xfrm>
            <a:off x="7700946" y="1524000"/>
            <a:ext cx="1974866" cy="576000"/>
          </a:xfrm>
          <a:prstGeom prst="rect">
            <a:avLst/>
          </a:prstGeom>
          <a:blipFill>
            <a:blip r:embed="rId19" cstate="email">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pic>
        <p:nvPicPr>
          <p:cNvPr id="47" name="Picture 46">
            <a:extLst>
              <a:ext uri="{FF2B5EF4-FFF2-40B4-BE49-F238E27FC236}">
                <a16:creationId xmlns:a16="http://schemas.microsoft.com/office/drawing/2014/main" id="{4F0C6566-8AE5-479A-85C6-E7AD60159419}"/>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3555836" y="4038600"/>
            <a:ext cx="1928976" cy="636045"/>
          </a:xfrm>
          <a:prstGeom prst="rect">
            <a:avLst/>
          </a:prstGeom>
        </p:spPr>
      </p:pic>
      <p:pic>
        <p:nvPicPr>
          <p:cNvPr id="48" name="Picture 47">
            <a:extLst>
              <a:ext uri="{FF2B5EF4-FFF2-40B4-BE49-F238E27FC236}">
                <a16:creationId xmlns:a16="http://schemas.microsoft.com/office/drawing/2014/main" id="{CE86FFE3-C87E-4DEA-BA50-F5A945A7375B}"/>
              </a:ext>
            </a:extLst>
          </p:cNvPr>
          <p:cNvPicPr>
            <a:picLocks noChangeAspect="1"/>
          </p:cNvPicPr>
          <p:nvPr/>
        </p:nvPicPr>
        <p:blipFill rotWithShape="1">
          <a:blip r:embed="rId21" cstate="print">
            <a:extLst>
              <a:ext uri="{28A0092B-C50C-407E-A947-70E740481C1C}">
                <a14:useLocalDpi xmlns:a14="http://schemas.microsoft.com/office/drawing/2010/main"/>
              </a:ext>
            </a:extLst>
          </a:blip>
          <a:srcRect t="36269" b="33443"/>
          <a:stretch/>
        </p:blipFill>
        <p:spPr>
          <a:xfrm>
            <a:off x="227012" y="5638800"/>
            <a:ext cx="2927444" cy="533400"/>
          </a:xfrm>
          <a:prstGeom prst="rect">
            <a:avLst/>
          </a:prstGeom>
        </p:spPr>
      </p:pic>
      <p:pic>
        <p:nvPicPr>
          <p:cNvPr id="49" name="Picture 48">
            <a:extLst>
              <a:ext uri="{FF2B5EF4-FFF2-40B4-BE49-F238E27FC236}">
                <a16:creationId xmlns:a16="http://schemas.microsoft.com/office/drawing/2014/main" id="{7DD72C72-AC06-47EF-8FA8-4220599C8C1F}"/>
              </a:ext>
            </a:extLst>
          </p:cNvPr>
          <p:cNvPicPr>
            <a:picLocks noChangeAspect="1"/>
          </p:cNvPicPr>
          <p:nvPr/>
        </p:nvPicPr>
        <p:blipFill rotWithShape="1">
          <a:blip r:embed="rId22" cstate="email">
            <a:extLst>
              <a:ext uri="{28A0092B-C50C-407E-A947-70E740481C1C}">
                <a14:useLocalDpi xmlns:a14="http://schemas.microsoft.com/office/drawing/2010/main"/>
              </a:ext>
            </a:extLst>
          </a:blip>
          <a:srcRect t="27319" b="24762"/>
          <a:stretch/>
        </p:blipFill>
        <p:spPr>
          <a:xfrm>
            <a:off x="3912092" y="5486400"/>
            <a:ext cx="2258520" cy="540273"/>
          </a:xfrm>
          <a:prstGeom prst="rect">
            <a:avLst/>
          </a:prstGeom>
        </p:spPr>
      </p:pic>
      <p:pic>
        <p:nvPicPr>
          <p:cNvPr id="51" name="Picture 50">
            <a:extLst>
              <a:ext uri="{FF2B5EF4-FFF2-40B4-BE49-F238E27FC236}">
                <a16:creationId xmlns:a16="http://schemas.microsoft.com/office/drawing/2014/main" id="{8C75269F-DB2F-48C4-96CD-D0B2B9FC58EC}"/>
              </a:ext>
            </a:extLst>
          </p:cNvPr>
          <p:cNvPicPr>
            <a:picLocks noChangeAspect="1"/>
          </p:cNvPicPr>
          <p:nvPr/>
        </p:nvPicPr>
        <p:blipFill rotWithShape="1">
          <a:blip r:embed="rId23" cstate="email">
            <a:extLst>
              <a:ext uri="{28A0092B-C50C-407E-A947-70E740481C1C}">
                <a14:useLocalDpi xmlns:a14="http://schemas.microsoft.com/office/drawing/2010/main"/>
              </a:ext>
            </a:extLst>
          </a:blip>
          <a:srcRect l="10242" r="8451" b="23719"/>
          <a:stretch/>
        </p:blipFill>
        <p:spPr>
          <a:xfrm>
            <a:off x="10320147" y="3657600"/>
            <a:ext cx="1489265" cy="1048182"/>
          </a:xfrm>
          <a:prstGeom prst="rect">
            <a:avLst/>
          </a:prstGeom>
        </p:spPr>
      </p:pic>
      <p:sp>
        <p:nvSpPr>
          <p:cNvPr id="29" name="Date Placeholder 28"/>
          <p:cNvSpPr>
            <a:spLocks noGrp="1"/>
          </p:cNvSpPr>
          <p:nvPr>
            <p:ph type="dt" sz="half" idx="10"/>
          </p:nvPr>
        </p:nvSpPr>
        <p:spPr/>
        <p:txBody>
          <a:bodyPr/>
          <a:lstStyle/>
          <a:p>
            <a:fld id="{2E89A626-2786-41B1-AEC1-87B3934BB6A5}" type="datetime1">
              <a:rPr lang="en-US" smtClean="0">
                <a:solidFill>
                  <a:schemeClr val="bg1"/>
                </a:solidFill>
              </a:rPr>
              <a:t>1/14/2020</a:t>
            </a:fld>
            <a:endParaRPr lang="en-US">
              <a:solidFill>
                <a:schemeClr val="bg1"/>
              </a:solidFill>
            </a:endParaRPr>
          </a:p>
        </p:txBody>
      </p:sp>
      <p:pic>
        <p:nvPicPr>
          <p:cNvPr id="38" name="Picture 37" descr="http://www.citycircuitbreakers.com/IMAGES/generalelectric.gif"/>
          <p:cNvPicPr>
            <a:picLocks noChangeAspect="1" noChangeArrowheads="1"/>
          </p:cNvPicPr>
          <p:nvPr/>
        </p:nvPicPr>
        <p:blipFill rotWithShape="1">
          <a:blip r:embed="rId24" cstate="email">
            <a:extLst>
              <a:ext uri="{28A0092B-C50C-407E-A947-70E740481C1C}">
                <a14:useLocalDpi xmlns:a14="http://schemas.microsoft.com/office/drawing/2010/main"/>
              </a:ext>
            </a:extLst>
          </a:blip>
          <a:srcRect l="4071" t="6797" r="11161"/>
          <a:stretch/>
        </p:blipFill>
        <p:spPr bwMode="auto">
          <a:xfrm>
            <a:off x="7749870" y="3429000"/>
            <a:ext cx="2230742" cy="73152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49">
            <a:extLst>
              <a:ext uri="{FF2B5EF4-FFF2-40B4-BE49-F238E27FC236}">
                <a16:creationId xmlns:a16="http://schemas.microsoft.com/office/drawing/2014/main" id="{FE88E72F-7DA7-4C1C-A4A8-E3FB9B8430FD}"/>
              </a:ext>
            </a:extLst>
          </p:cNvPr>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5942012" y="3733800"/>
            <a:ext cx="1331861" cy="768882"/>
          </a:xfrm>
          <a:prstGeom prst="rect">
            <a:avLst/>
          </a:prstGeom>
        </p:spPr>
      </p:pic>
      <p:pic>
        <p:nvPicPr>
          <p:cNvPr id="23" name="Picture 3"/>
          <p:cNvPicPr>
            <a:picLocks noChangeAspect="1"/>
          </p:cNvPicPr>
          <p:nvPr/>
        </p:nvPicPr>
        <p:blipFill>
          <a:blip r:embed="rId26" cstate="email">
            <a:extLst>
              <a:ext uri="{28A0092B-C50C-407E-A947-70E740481C1C}">
                <a14:useLocalDpi xmlns:a14="http://schemas.microsoft.com/office/drawing/2010/main"/>
              </a:ext>
            </a:extLst>
          </a:blip>
          <a:srcRect/>
          <a:stretch>
            <a:fillRect/>
          </a:stretch>
        </p:blipFill>
        <p:spPr bwMode="auto">
          <a:xfrm>
            <a:off x="7085012" y="3048000"/>
            <a:ext cx="838200" cy="714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86277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3000" b="-23000"/>
          </a:stretch>
        </a:blipFill>
        <a:effectLst/>
      </p:bgPr>
    </p:bg>
    <p:spTree>
      <p:nvGrpSpPr>
        <p:cNvPr id="1" name=""/>
        <p:cNvGrpSpPr/>
        <p:nvPr/>
      </p:nvGrpSpPr>
      <p:grpSpPr>
        <a:xfrm>
          <a:off x="0" y="0"/>
          <a:ext cx="0" cy="0"/>
          <a:chOff x="0" y="0"/>
          <a:chExt cx="0" cy="0"/>
        </a:xfrm>
      </p:grpSpPr>
      <p:sp>
        <p:nvSpPr>
          <p:cNvPr id="9" name="object 9"/>
          <p:cNvSpPr txBox="1">
            <a:spLocks noGrp="1"/>
          </p:cNvSpPr>
          <p:nvPr>
            <p:ph type="sldNum" sz="quarter" idx="4294967295"/>
          </p:nvPr>
        </p:nvSpPr>
        <p:spPr>
          <a:xfrm>
            <a:off x="8735326" y="6446584"/>
            <a:ext cx="2844059" cy="184666"/>
          </a:xfrm>
          <a:prstGeom prst="rect">
            <a:avLst/>
          </a:prstGeom>
        </p:spPr>
        <p:txBody>
          <a:bodyPr vert="horz" wrap="square" lIns="0" tIns="0" rIns="0" bIns="0" rtlCol="0">
            <a:spAutoFit/>
          </a:bodyPr>
          <a:lstStyle/>
          <a:p>
            <a:pPr marL="25400">
              <a:lnSpc>
                <a:spcPct val="100000"/>
              </a:lnSpc>
            </a:pPr>
            <a:fld id="{81D60167-4931-47E6-BA6A-407CBD079E47}" type="slidenum">
              <a:rPr spc="-40" dirty="0">
                <a:solidFill>
                  <a:schemeClr val="bg1"/>
                </a:solidFill>
              </a:rPr>
              <a:pPr marL="25400">
                <a:lnSpc>
                  <a:spcPct val="100000"/>
                </a:lnSpc>
              </a:pPr>
              <a:t>59</a:t>
            </a:fld>
            <a:endParaRPr spc="-40" dirty="0">
              <a:solidFill>
                <a:schemeClr val="bg1"/>
              </a:solidFill>
            </a:endParaRPr>
          </a:p>
        </p:txBody>
      </p:sp>
      <p:sp>
        <p:nvSpPr>
          <p:cNvPr id="3" name="object 3"/>
          <p:cNvSpPr txBox="1"/>
          <p:nvPr/>
        </p:nvSpPr>
        <p:spPr>
          <a:xfrm>
            <a:off x="6932612" y="609600"/>
            <a:ext cx="4267275" cy="1700466"/>
          </a:xfrm>
          <a:prstGeom prst="rect">
            <a:avLst/>
          </a:prstGeom>
        </p:spPr>
        <p:txBody>
          <a:bodyPr vert="horz" wrap="square" lIns="0" tIns="12700" rIns="0" bIns="0" rtlCol="0">
            <a:spAutoFit/>
          </a:bodyPr>
          <a:lstStyle/>
          <a:p>
            <a:pPr marL="12700">
              <a:spcBef>
                <a:spcPts val="100"/>
              </a:spcBef>
            </a:pPr>
            <a:r>
              <a:rPr lang="en-US" b="1" spc="-120" dirty="0">
                <a:solidFill>
                  <a:schemeClr val="tx1">
                    <a:lumMod val="75000"/>
                    <a:lumOff val="25000"/>
                  </a:schemeClr>
                </a:solidFill>
                <a:latin typeface="Roboto" pitchFamily="2" charset="0"/>
                <a:ea typeface="Roboto" pitchFamily="2" charset="0"/>
                <a:cs typeface="Trebuchet MS"/>
              </a:rPr>
              <a:t>Hariharan R, </a:t>
            </a:r>
            <a:r>
              <a:rPr lang="en-US" b="1" spc="-120" dirty="0" smtClean="0">
                <a:solidFill>
                  <a:schemeClr val="tx1">
                    <a:lumMod val="75000"/>
                    <a:lumOff val="25000"/>
                  </a:schemeClr>
                </a:solidFill>
                <a:latin typeface="Roboto" pitchFamily="2" charset="0"/>
                <a:ea typeface="Roboto" pitchFamily="2" charset="0"/>
                <a:cs typeface="Trebuchet MS"/>
              </a:rPr>
              <a:t> </a:t>
            </a:r>
            <a:r>
              <a:rPr lang="en-US" spc="-120" dirty="0" smtClean="0">
                <a:solidFill>
                  <a:schemeClr val="tx1">
                    <a:lumMod val="75000"/>
                    <a:lumOff val="25000"/>
                  </a:schemeClr>
                </a:solidFill>
                <a:latin typeface="Roboto" pitchFamily="2" charset="0"/>
                <a:ea typeface="Roboto" pitchFamily="2" charset="0"/>
                <a:cs typeface="Trebuchet MS"/>
              </a:rPr>
              <a:t>Vice </a:t>
            </a:r>
            <a:r>
              <a:rPr lang="en-US" spc="-120" dirty="0">
                <a:solidFill>
                  <a:schemeClr val="tx1">
                    <a:lumMod val="75000"/>
                    <a:lumOff val="25000"/>
                  </a:schemeClr>
                </a:solidFill>
                <a:latin typeface="Roboto" pitchFamily="2" charset="0"/>
                <a:ea typeface="Roboto" pitchFamily="2" charset="0"/>
                <a:cs typeface="Trebuchet MS"/>
              </a:rPr>
              <a:t>President </a:t>
            </a:r>
            <a:endParaRPr lang="en-US" spc="-120" dirty="0" smtClean="0">
              <a:solidFill>
                <a:schemeClr val="tx1">
                  <a:lumMod val="75000"/>
                  <a:lumOff val="25000"/>
                </a:schemeClr>
              </a:solidFill>
              <a:latin typeface="Roboto" pitchFamily="2" charset="0"/>
              <a:ea typeface="Roboto" pitchFamily="2" charset="0"/>
              <a:cs typeface="Trebuchet MS"/>
            </a:endParaRPr>
          </a:p>
          <a:p>
            <a:pPr marL="12700">
              <a:spcBef>
                <a:spcPts val="100"/>
              </a:spcBef>
            </a:pPr>
            <a:r>
              <a:rPr lang="en-US" spc="-95" dirty="0" smtClean="0">
                <a:solidFill>
                  <a:schemeClr val="tx1">
                    <a:lumMod val="75000"/>
                    <a:lumOff val="25000"/>
                  </a:schemeClr>
                </a:solidFill>
                <a:latin typeface="Roboto" pitchFamily="2" charset="0"/>
                <a:ea typeface="Roboto" pitchFamily="2" charset="0"/>
                <a:cs typeface="Trebuchet MS"/>
              </a:rPr>
              <a:t>hariharan.r@lecsindia.com</a:t>
            </a:r>
          </a:p>
          <a:p>
            <a:pPr marL="12700">
              <a:spcBef>
                <a:spcPts val="100"/>
              </a:spcBef>
            </a:pPr>
            <a:r>
              <a:rPr lang="en-IN" spc="-45" dirty="0" smtClean="0">
                <a:solidFill>
                  <a:schemeClr val="tx1">
                    <a:lumMod val="75000"/>
                    <a:lumOff val="25000"/>
                  </a:schemeClr>
                </a:solidFill>
                <a:latin typeface="Roboto" pitchFamily="2" charset="0"/>
                <a:ea typeface="Roboto" pitchFamily="2" charset="0"/>
                <a:cs typeface="Trebuchet MS"/>
              </a:rPr>
              <a:t>+91 </a:t>
            </a:r>
            <a:r>
              <a:rPr spc="-45" dirty="0">
                <a:solidFill>
                  <a:schemeClr val="tx1">
                    <a:lumMod val="75000"/>
                    <a:lumOff val="25000"/>
                  </a:schemeClr>
                </a:solidFill>
                <a:latin typeface="Roboto" pitchFamily="2" charset="0"/>
                <a:ea typeface="Roboto" pitchFamily="2" charset="0"/>
                <a:cs typeface="Trebuchet MS"/>
              </a:rPr>
              <a:t>422</a:t>
            </a:r>
            <a:r>
              <a:rPr lang="en-IN" spc="235" dirty="0">
                <a:solidFill>
                  <a:schemeClr val="tx1">
                    <a:lumMod val="75000"/>
                    <a:lumOff val="25000"/>
                  </a:schemeClr>
                </a:solidFill>
                <a:latin typeface="Roboto" pitchFamily="2" charset="0"/>
                <a:ea typeface="Roboto" pitchFamily="2" charset="0"/>
                <a:cs typeface="Trebuchet MS"/>
              </a:rPr>
              <a:t> </a:t>
            </a:r>
            <a:r>
              <a:rPr lang="en-US" spc="-45" dirty="0" smtClean="0">
                <a:solidFill>
                  <a:schemeClr val="tx1">
                    <a:lumMod val="75000"/>
                    <a:lumOff val="25000"/>
                  </a:schemeClr>
                </a:solidFill>
                <a:latin typeface="Roboto" pitchFamily="2" charset="0"/>
                <a:ea typeface="Roboto" pitchFamily="2" charset="0"/>
                <a:cs typeface="Trebuchet MS"/>
              </a:rPr>
              <a:t>3093555</a:t>
            </a:r>
            <a:endParaRPr dirty="0">
              <a:solidFill>
                <a:schemeClr val="tx1">
                  <a:lumMod val="75000"/>
                  <a:lumOff val="25000"/>
                </a:schemeClr>
              </a:solidFill>
              <a:latin typeface="Roboto" pitchFamily="2" charset="0"/>
              <a:ea typeface="Roboto" pitchFamily="2" charset="0"/>
              <a:cs typeface="Times New Roman"/>
            </a:endParaRPr>
          </a:p>
          <a:p>
            <a:pPr marL="12700">
              <a:spcBef>
                <a:spcPts val="5"/>
              </a:spcBef>
            </a:pPr>
            <a:r>
              <a:rPr lang="en-US" spc="-45" dirty="0">
                <a:solidFill>
                  <a:schemeClr val="tx1">
                    <a:lumMod val="75000"/>
                    <a:lumOff val="25000"/>
                  </a:schemeClr>
                </a:solidFill>
                <a:latin typeface="Roboto" pitchFamily="2" charset="0"/>
                <a:ea typeface="Roboto" pitchFamily="2" charset="0"/>
                <a:cs typeface="Trebuchet MS"/>
              </a:rPr>
              <a:t>+91 73958 </a:t>
            </a:r>
            <a:r>
              <a:rPr lang="en-US" spc="-45" dirty="0" smtClean="0">
                <a:solidFill>
                  <a:schemeClr val="tx1">
                    <a:lumMod val="75000"/>
                    <a:lumOff val="25000"/>
                  </a:schemeClr>
                </a:solidFill>
                <a:latin typeface="Roboto" pitchFamily="2" charset="0"/>
                <a:ea typeface="Roboto" pitchFamily="2" charset="0"/>
                <a:cs typeface="Trebuchet MS"/>
              </a:rPr>
              <a:t>02270</a:t>
            </a:r>
            <a:endParaRPr dirty="0">
              <a:solidFill>
                <a:schemeClr val="tx1">
                  <a:lumMod val="75000"/>
                  <a:lumOff val="25000"/>
                </a:schemeClr>
              </a:solidFill>
              <a:latin typeface="Roboto" pitchFamily="2" charset="0"/>
              <a:ea typeface="Roboto" pitchFamily="2" charset="0"/>
              <a:cs typeface="Times New Roman"/>
            </a:endParaRPr>
          </a:p>
          <a:p>
            <a:pPr marL="12700"/>
            <a:r>
              <a:rPr lang="en-US" spc="-75" dirty="0" err="1">
                <a:solidFill>
                  <a:schemeClr val="tx1">
                    <a:lumMod val="75000"/>
                    <a:lumOff val="25000"/>
                  </a:schemeClr>
                </a:solidFill>
                <a:latin typeface="Roboto" pitchFamily="2" charset="0"/>
                <a:ea typeface="Roboto" pitchFamily="2" charset="0"/>
                <a:cs typeface="Trebuchet MS"/>
              </a:rPr>
              <a:t>Arasur</a:t>
            </a:r>
            <a:r>
              <a:rPr lang="en-US" spc="-75" dirty="0">
                <a:solidFill>
                  <a:schemeClr val="tx1">
                    <a:lumMod val="75000"/>
                    <a:lumOff val="25000"/>
                  </a:schemeClr>
                </a:solidFill>
                <a:latin typeface="Roboto" pitchFamily="2" charset="0"/>
                <a:ea typeface="Roboto" pitchFamily="2" charset="0"/>
                <a:cs typeface="Trebuchet MS"/>
              </a:rPr>
              <a:t>, Coimbatore 641407</a:t>
            </a:r>
          </a:p>
          <a:p>
            <a:pPr marL="12700"/>
            <a:endParaRPr dirty="0">
              <a:solidFill>
                <a:schemeClr val="tx1">
                  <a:lumMod val="75000"/>
                  <a:lumOff val="25000"/>
                </a:schemeClr>
              </a:solidFill>
              <a:latin typeface="Roboto" pitchFamily="2" charset="0"/>
              <a:ea typeface="Roboto" pitchFamily="2" charset="0"/>
              <a:cs typeface="Trebuchet MS"/>
            </a:endParaRPr>
          </a:p>
        </p:txBody>
      </p:sp>
      <p:sp>
        <p:nvSpPr>
          <p:cNvPr id="10" name="Rectangle 9"/>
          <p:cNvSpPr/>
          <p:nvPr/>
        </p:nvSpPr>
        <p:spPr>
          <a:xfrm>
            <a:off x="6856412" y="2611824"/>
            <a:ext cx="2895600" cy="1502976"/>
          </a:xfrm>
          <a:prstGeom prst="rect">
            <a:avLst/>
          </a:prstGeom>
        </p:spPr>
        <p:txBody>
          <a:bodyPr wrap="square">
            <a:spAutoFit/>
          </a:bodyPr>
          <a:lstStyle/>
          <a:p>
            <a:pPr marL="12700">
              <a:spcBef>
                <a:spcPts val="100"/>
              </a:spcBef>
            </a:pPr>
            <a:r>
              <a:rPr lang="en-US" b="1" spc="-120" dirty="0">
                <a:solidFill>
                  <a:schemeClr val="tx1">
                    <a:lumMod val="75000"/>
                    <a:lumOff val="25000"/>
                  </a:schemeClr>
                </a:solidFill>
                <a:latin typeface="Roboto" pitchFamily="2" charset="0"/>
                <a:ea typeface="Roboto" pitchFamily="2" charset="0"/>
                <a:cs typeface="Trebuchet MS"/>
              </a:rPr>
              <a:t>Jayakumar K, </a:t>
            </a:r>
            <a:r>
              <a:rPr lang="en-US" b="1" spc="-120" dirty="0" smtClean="0">
                <a:solidFill>
                  <a:schemeClr val="tx1">
                    <a:lumMod val="75000"/>
                    <a:lumOff val="25000"/>
                  </a:schemeClr>
                </a:solidFill>
                <a:latin typeface="Roboto" pitchFamily="2" charset="0"/>
                <a:ea typeface="Roboto" pitchFamily="2" charset="0"/>
                <a:cs typeface="Trebuchet MS"/>
              </a:rPr>
              <a:t> </a:t>
            </a:r>
            <a:r>
              <a:rPr lang="en-US" spc="-120" dirty="0" smtClean="0">
                <a:solidFill>
                  <a:schemeClr val="tx1">
                    <a:lumMod val="75000"/>
                    <a:lumOff val="25000"/>
                  </a:schemeClr>
                </a:solidFill>
                <a:latin typeface="Roboto" pitchFamily="2" charset="0"/>
                <a:ea typeface="Roboto" pitchFamily="2" charset="0"/>
                <a:cs typeface="Trebuchet MS"/>
              </a:rPr>
              <a:t>Business </a:t>
            </a:r>
            <a:r>
              <a:rPr lang="en-US" spc="-120" dirty="0">
                <a:solidFill>
                  <a:schemeClr val="tx1">
                    <a:lumMod val="75000"/>
                    <a:lumOff val="25000"/>
                  </a:schemeClr>
                </a:solidFill>
                <a:latin typeface="Roboto" pitchFamily="2" charset="0"/>
                <a:ea typeface="Roboto" pitchFamily="2" charset="0"/>
                <a:cs typeface="Trebuchet MS"/>
              </a:rPr>
              <a:t>Head </a:t>
            </a:r>
            <a:endParaRPr lang="en-US" spc="-120" dirty="0" smtClean="0">
              <a:solidFill>
                <a:schemeClr val="tx1">
                  <a:lumMod val="75000"/>
                  <a:lumOff val="25000"/>
                </a:schemeClr>
              </a:solidFill>
              <a:latin typeface="Roboto" pitchFamily="2" charset="0"/>
              <a:ea typeface="Roboto" pitchFamily="2" charset="0"/>
              <a:cs typeface="Trebuchet MS"/>
            </a:endParaRPr>
          </a:p>
          <a:p>
            <a:pPr marL="12700">
              <a:spcBef>
                <a:spcPts val="100"/>
              </a:spcBef>
            </a:pPr>
            <a:r>
              <a:rPr lang="en-US" spc="-95" dirty="0" smtClean="0">
                <a:solidFill>
                  <a:schemeClr val="tx1">
                    <a:lumMod val="75000"/>
                    <a:lumOff val="25000"/>
                  </a:schemeClr>
                </a:solidFill>
                <a:latin typeface="Roboto" pitchFamily="2" charset="0"/>
                <a:ea typeface="Roboto" pitchFamily="2" charset="0"/>
                <a:cs typeface="Trebuchet MS"/>
              </a:rPr>
              <a:t>jayakumar.k@lptindia.com</a:t>
            </a:r>
          </a:p>
          <a:p>
            <a:pPr marL="12700">
              <a:spcBef>
                <a:spcPts val="100"/>
              </a:spcBef>
            </a:pPr>
            <a:r>
              <a:rPr lang="en-US" spc="-45" dirty="0" smtClean="0">
                <a:solidFill>
                  <a:schemeClr val="tx1">
                    <a:lumMod val="75000"/>
                    <a:lumOff val="25000"/>
                  </a:schemeClr>
                </a:solidFill>
                <a:latin typeface="Roboto" pitchFamily="2" charset="0"/>
                <a:ea typeface="Roboto" pitchFamily="2" charset="0"/>
                <a:cs typeface="Trebuchet MS"/>
              </a:rPr>
              <a:t>+91 </a:t>
            </a:r>
            <a:r>
              <a:rPr lang="en-US" spc="-45" dirty="0">
                <a:solidFill>
                  <a:schemeClr val="tx1">
                    <a:lumMod val="75000"/>
                    <a:lumOff val="25000"/>
                  </a:schemeClr>
                </a:solidFill>
                <a:latin typeface="Roboto" pitchFamily="2" charset="0"/>
                <a:ea typeface="Roboto" pitchFamily="2" charset="0"/>
                <a:cs typeface="Trebuchet MS"/>
              </a:rPr>
              <a:t>422  </a:t>
            </a:r>
            <a:r>
              <a:rPr lang="en-US" spc="-45" dirty="0" smtClean="0">
                <a:solidFill>
                  <a:schemeClr val="tx1">
                    <a:lumMod val="75000"/>
                    <a:lumOff val="25000"/>
                  </a:schemeClr>
                </a:solidFill>
                <a:latin typeface="Roboto" pitchFamily="2" charset="0"/>
                <a:ea typeface="Roboto" pitchFamily="2" charset="0"/>
                <a:cs typeface="Trebuchet MS"/>
              </a:rPr>
              <a:t>7173500</a:t>
            </a:r>
            <a:endParaRPr lang="en-US" dirty="0">
              <a:solidFill>
                <a:schemeClr val="tx1">
                  <a:lumMod val="75000"/>
                  <a:lumOff val="25000"/>
                </a:schemeClr>
              </a:solidFill>
              <a:latin typeface="Roboto" pitchFamily="2" charset="0"/>
              <a:ea typeface="Roboto" pitchFamily="2" charset="0"/>
              <a:cs typeface="Times New Roman"/>
            </a:endParaRPr>
          </a:p>
          <a:p>
            <a:pPr marL="12700">
              <a:spcBef>
                <a:spcPts val="5"/>
              </a:spcBef>
            </a:pPr>
            <a:r>
              <a:rPr lang="en-US" spc="-45" dirty="0">
                <a:solidFill>
                  <a:schemeClr val="tx1">
                    <a:lumMod val="75000"/>
                    <a:lumOff val="25000"/>
                  </a:schemeClr>
                </a:solidFill>
                <a:latin typeface="Roboto" pitchFamily="2" charset="0"/>
                <a:ea typeface="Roboto" pitchFamily="2" charset="0"/>
                <a:cs typeface="Trebuchet MS"/>
              </a:rPr>
              <a:t>+91 98423 </a:t>
            </a:r>
            <a:r>
              <a:rPr lang="en-US" spc="-45" dirty="0" smtClean="0">
                <a:solidFill>
                  <a:schemeClr val="tx1">
                    <a:lumMod val="75000"/>
                    <a:lumOff val="25000"/>
                  </a:schemeClr>
                </a:solidFill>
                <a:latin typeface="Roboto" pitchFamily="2" charset="0"/>
                <a:ea typeface="Roboto" pitchFamily="2" charset="0"/>
                <a:cs typeface="Trebuchet MS"/>
              </a:rPr>
              <a:t>58926</a:t>
            </a:r>
          </a:p>
          <a:p>
            <a:pPr marL="12700">
              <a:spcBef>
                <a:spcPts val="5"/>
              </a:spcBef>
            </a:pPr>
            <a:r>
              <a:rPr lang="en-US" spc="-75" dirty="0" err="1" smtClean="0">
                <a:solidFill>
                  <a:schemeClr val="tx1">
                    <a:lumMod val="75000"/>
                    <a:lumOff val="25000"/>
                  </a:schemeClr>
                </a:solidFill>
                <a:latin typeface="Roboto" pitchFamily="2" charset="0"/>
                <a:ea typeface="Roboto" pitchFamily="2" charset="0"/>
                <a:cs typeface="Trebuchet MS"/>
              </a:rPr>
              <a:t>Arasur</a:t>
            </a:r>
            <a:r>
              <a:rPr lang="en-US" spc="-75" dirty="0">
                <a:solidFill>
                  <a:schemeClr val="tx1">
                    <a:lumMod val="75000"/>
                    <a:lumOff val="25000"/>
                  </a:schemeClr>
                </a:solidFill>
                <a:latin typeface="Roboto" pitchFamily="2" charset="0"/>
                <a:ea typeface="Roboto" pitchFamily="2" charset="0"/>
                <a:cs typeface="Trebuchet MS"/>
              </a:rPr>
              <a:t>, Coimbatore 641407</a:t>
            </a:r>
          </a:p>
        </p:txBody>
      </p:sp>
      <p:sp>
        <p:nvSpPr>
          <p:cNvPr id="11" name="Rectangle 10"/>
          <p:cNvSpPr/>
          <p:nvPr/>
        </p:nvSpPr>
        <p:spPr>
          <a:xfrm>
            <a:off x="6856412" y="4656550"/>
            <a:ext cx="4724400" cy="1490152"/>
          </a:xfrm>
          <a:prstGeom prst="rect">
            <a:avLst/>
          </a:prstGeom>
        </p:spPr>
        <p:txBody>
          <a:bodyPr wrap="square">
            <a:spAutoFit/>
          </a:bodyPr>
          <a:lstStyle/>
          <a:p>
            <a:pPr marL="12700">
              <a:spcBef>
                <a:spcPts val="100"/>
              </a:spcBef>
            </a:pPr>
            <a:r>
              <a:rPr lang="en-US" b="1" spc="-120" dirty="0" err="1">
                <a:solidFill>
                  <a:schemeClr val="tx1">
                    <a:lumMod val="75000"/>
                    <a:lumOff val="25000"/>
                  </a:schemeClr>
                </a:solidFill>
                <a:latin typeface="Roboto" pitchFamily="2" charset="0"/>
                <a:ea typeface="Roboto" pitchFamily="2" charset="0"/>
                <a:cs typeface="Trebuchet MS"/>
              </a:rPr>
              <a:t>Sowjanya</a:t>
            </a:r>
            <a:r>
              <a:rPr lang="en-US" b="1" spc="-120" dirty="0">
                <a:solidFill>
                  <a:schemeClr val="tx1">
                    <a:lumMod val="75000"/>
                    <a:lumOff val="25000"/>
                  </a:schemeClr>
                </a:solidFill>
                <a:latin typeface="Roboto" pitchFamily="2" charset="0"/>
                <a:ea typeface="Roboto" pitchFamily="2" charset="0"/>
                <a:cs typeface="Trebuchet MS"/>
              </a:rPr>
              <a:t> </a:t>
            </a:r>
            <a:r>
              <a:rPr lang="en-US" b="1" spc="-125" dirty="0" err="1">
                <a:solidFill>
                  <a:schemeClr val="tx1">
                    <a:lumMod val="75000"/>
                    <a:lumOff val="25000"/>
                  </a:schemeClr>
                </a:solidFill>
                <a:latin typeface="Roboto" pitchFamily="2" charset="0"/>
                <a:ea typeface="Roboto" pitchFamily="2" charset="0"/>
                <a:cs typeface="Trebuchet MS"/>
              </a:rPr>
              <a:t>Varadhan</a:t>
            </a:r>
            <a:r>
              <a:rPr lang="en-US" b="1" spc="-125" dirty="0">
                <a:solidFill>
                  <a:schemeClr val="tx1">
                    <a:lumMod val="75000"/>
                    <a:lumOff val="25000"/>
                  </a:schemeClr>
                </a:solidFill>
                <a:latin typeface="Roboto" pitchFamily="2" charset="0"/>
                <a:ea typeface="Roboto" pitchFamily="2" charset="0"/>
                <a:cs typeface="Trebuchet MS"/>
              </a:rPr>
              <a:t> </a:t>
            </a:r>
            <a:r>
              <a:rPr lang="en-US" b="1" spc="-45" dirty="0">
                <a:solidFill>
                  <a:schemeClr val="tx1">
                    <a:lumMod val="75000"/>
                    <a:lumOff val="25000"/>
                  </a:schemeClr>
                </a:solidFill>
                <a:latin typeface="Roboto" pitchFamily="2" charset="0"/>
                <a:ea typeface="Roboto" pitchFamily="2" charset="0"/>
                <a:cs typeface="Trebuchet MS"/>
              </a:rPr>
              <a:t>S, </a:t>
            </a:r>
            <a:r>
              <a:rPr lang="en-US" spc="-45" dirty="0" smtClean="0">
                <a:solidFill>
                  <a:schemeClr val="tx1">
                    <a:lumMod val="75000"/>
                    <a:lumOff val="25000"/>
                  </a:schemeClr>
                </a:solidFill>
                <a:latin typeface="Roboto" pitchFamily="2" charset="0"/>
                <a:ea typeface="Roboto" pitchFamily="2" charset="0"/>
                <a:cs typeface="Trebuchet MS"/>
              </a:rPr>
              <a:t>GM</a:t>
            </a:r>
          </a:p>
          <a:p>
            <a:pPr marL="12700">
              <a:spcBef>
                <a:spcPts val="100"/>
              </a:spcBef>
            </a:pPr>
            <a:r>
              <a:rPr lang="en-US" spc="-95" dirty="0" smtClean="0">
                <a:solidFill>
                  <a:schemeClr val="tx1">
                    <a:lumMod val="75000"/>
                    <a:lumOff val="25000"/>
                  </a:schemeClr>
                </a:solidFill>
                <a:latin typeface="Roboto" pitchFamily="2" charset="0"/>
                <a:ea typeface="Roboto" pitchFamily="2" charset="0"/>
                <a:cs typeface="Trebuchet MS"/>
              </a:rPr>
              <a:t>sowjanya@ledl.in  </a:t>
            </a:r>
            <a:r>
              <a:rPr lang="en-US" spc="-45" dirty="0">
                <a:solidFill>
                  <a:schemeClr val="tx1">
                    <a:lumMod val="75000"/>
                    <a:lumOff val="25000"/>
                  </a:schemeClr>
                </a:solidFill>
                <a:latin typeface="Roboto" pitchFamily="2" charset="0"/>
                <a:ea typeface="Roboto" pitchFamily="2" charset="0"/>
                <a:cs typeface="Trebuchet MS"/>
              </a:rPr>
              <a:t>+91 422  </a:t>
            </a:r>
            <a:r>
              <a:rPr lang="en-US" spc="-45" dirty="0" smtClean="0">
                <a:solidFill>
                  <a:schemeClr val="tx1">
                    <a:lumMod val="75000"/>
                    <a:lumOff val="25000"/>
                  </a:schemeClr>
                </a:solidFill>
                <a:latin typeface="Roboto" pitchFamily="2" charset="0"/>
                <a:ea typeface="Roboto" pitchFamily="2" charset="0"/>
                <a:cs typeface="Trebuchet MS"/>
              </a:rPr>
              <a:t>6631101</a:t>
            </a:r>
            <a:endParaRPr lang="en-US" dirty="0">
              <a:solidFill>
                <a:schemeClr val="tx1">
                  <a:lumMod val="75000"/>
                  <a:lumOff val="25000"/>
                </a:schemeClr>
              </a:solidFill>
              <a:latin typeface="Roboto" pitchFamily="2" charset="0"/>
              <a:ea typeface="Roboto" pitchFamily="2" charset="0"/>
              <a:cs typeface="Times New Roman"/>
            </a:endParaRPr>
          </a:p>
          <a:p>
            <a:pPr marL="12700">
              <a:spcBef>
                <a:spcPts val="5"/>
              </a:spcBef>
            </a:pPr>
            <a:r>
              <a:rPr lang="en-US" spc="-45" dirty="0">
                <a:solidFill>
                  <a:schemeClr val="tx1">
                    <a:lumMod val="75000"/>
                    <a:lumOff val="25000"/>
                  </a:schemeClr>
                </a:solidFill>
                <a:latin typeface="Roboto" pitchFamily="2" charset="0"/>
                <a:ea typeface="Roboto" pitchFamily="2" charset="0"/>
                <a:cs typeface="Trebuchet MS"/>
              </a:rPr>
              <a:t>+91 99406</a:t>
            </a:r>
            <a:r>
              <a:rPr lang="en-US" spc="-50" dirty="0">
                <a:solidFill>
                  <a:schemeClr val="tx1">
                    <a:lumMod val="75000"/>
                    <a:lumOff val="25000"/>
                  </a:schemeClr>
                </a:solidFill>
                <a:latin typeface="Roboto" pitchFamily="2" charset="0"/>
                <a:ea typeface="Roboto" pitchFamily="2" charset="0"/>
                <a:cs typeface="Trebuchet MS"/>
              </a:rPr>
              <a:t> </a:t>
            </a:r>
            <a:r>
              <a:rPr lang="en-US" spc="-45" dirty="0" smtClean="0">
                <a:solidFill>
                  <a:schemeClr val="tx1">
                    <a:lumMod val="75000"/>
                    <a:lumOff val="25000"/>
                  </a:schemeClr>
                </a:solidFill>
                <a:latin typeface="Roboto" pitchFamily="2" charset="0"/>
                <a:ea typeface="Roboto" pitchFamily="2" charset="0"/>
                <a:cs typeface="Trebuchet MS"/>
              </a:rPr>
              <a:t>85223</a:t>
            </a:r>
            <a:endParaRPr lang="en-US" dirty="0">
              <a:solidFill>
                <a:schemeClr val="tx1">
                  <a:lumMod val="75000"/>
                  <a:lumOff val="25000"/>
                </a:schemeClr>
              </a:solidFill>
              <a:latin typeface="Roboto" pitchFamily="2" charset="0"/>
              <a:ea typeface="Roboto" pitchFamily="2" charset="0"/>
              <a:cs typeface="Times New Roman"/>
            </a:endParaRPr>
          </a:p>
          <a:p>
            <a:pPr marL="12700"/>
            <a:r>
              <a:rPr lang="en-US" spc="-75" dirty="0">
                <a:solidFill>
                  <a:schemeClr val="tx1">
                    <a:lumMod val="75000"/>
                    <a:lumOff val="25000"/>
                  </a:schemeClr>
                </a:solidFill>
                <a:latin typeface="Roboto" pitchFamily="2" charset="0"/>
                <a:ea typeface="Roboto" pitchFamily="2" charset="0"/>
                <a:cs typeface="Trebuchet MS"/>
              </a:rPr>
              <a:t>504,Avinashi </a:t>
            </a:r>
            <a:r>
              <a:rPr lang="en-US" spc="-95" dirty="0">
                <a:solidFill>
                  <a:schemeClr val="tx1">
                    <a:lumMod val="75000"/>
                    <a:lumOff val="25000"/>
                  </a:schemeClr>
                </a:solidFill>
                <a:latin typeface="Roboto" pitchFamily="2" charset="0"/>
                <a:ea typeface="Roboto" pitchFamily="2" charset="0"/>
                <a:cs typeface="Trebuchet MS"/>
              </a:rPr>
              <a:t>Road, </a:t>
            </a:r>
            <a:r>
              <a:rPr lang="en-US" spc="-135" dirty="0" err="1">
                <a:solidFill>
                  <a:schemeClr val="tx1">
                    <a:lumMod val="75000"/>
                    <a:lumOff val="25000"/>
                  </a:schemeClr>
                </a:solidFill>
                <a:latin typeface="Roboto" pitchFamily="2" charset="0"/>
                <a:ea typeface="Roboto" pitchFamily="2" charset="0"/>
                <a:cs typeface="Trebuchet MS"/>
              </a:rPr>
              <a:t>Peelamedu</a:t>
            </a:r>
            <a:r>
              <a:rPr lang="en-US" spc="-135" dirty="0">
                <a:solidFill>
                  <a:schemeClr val="tx1">
                    <a:lumMod val="75000"/>
                    <a:lumOff val="25000"/>
                  </a:schemeClr>
                </a:solidFill>
                <a:latin typeface="Roboto" pitchFamily="2" charset="0"/>
                <a:ea typeface="Roboto" pitchFamily="2" charset="0"/>
                <a:cs typeface="Trebuchet MS"/>
              </a:rPr>
              <a:t>, </a:t>
            </a:r>
            <a:endParaRPr lang="en-US" spc="-135" dirty="0" smtClean="0">
              <a:solidFill>
                <a:schemeClr val="tx1">
                  <a:lumMod val="75000"/>
                  <a:lumOff val="25000"/>
                </a:schemeClr>
              </a:solidFill>
              <a:latin typeface="Roboto" pitchFamily="2" charset="0"/>
              <a:ea typeface="Roboto" pitchFamily="2" charset="0"/>
              <a:cs typeface="Trebuchet MS"/>
            </a:endParaRPr>
          </a:p>
          <a:p>
            <a:pPr marL="12700"/>
            <a:r>
              <a:rPr lang="en-US" spc="-55" dirty="0" smtClean="0">
                <a:solidFill>
                  <a:schemeClr val="tx1">
                    <a:lumMod val="75000"/>
                    <a:lumOff val="25000"/>
                  </a:schemeClr>
                </a:solidFill>
                <a:latin typeface="Roboto" pitchFamily="2" charset="0"/>
                <a:ea typeface="Roboto" pitchFamily="2" charset="0"/>
                <a:cs typeface="Trebuchet MS"/>
              </a:rPr>
              <a:t>Coimbatore </a:t>
            </a:r>
            <a:r>
              <a:rPr lang="en-US" spc="-80" dirty="0">
                <a:solidFill>
                  <a:schemeClr val="tx1">
                    <a:lumMod val="75000"/>
                    <a:lumOff val="25000"/>
                  </a:schemeClr>
                </a:solidFill>
                <a:latin typeface="Roboto" pitchFamily="2" charset="0"/>
                <a:ea typeface="Roboto" pitchFamily="2" charset="0"/>
                <a:cs typeface="Trebuchet MS"/>
              </a:rPr>
              <a:t>-</a:t>
            </a:r>
            <a:r>
              <a:rPr lang="en-US" spc="-254" dirty="0">
                <a:solidFill>
                  <a:schemeClr val="tx1">
                    <a:lumMod val="75000"/>
                    <a:lumOff val="25000"/>
                  </a:schemeClr>
                </a:solidFill>
                <a:latin typeface="Roboto" pitchFamily="2" charset="0"/>
                <a:ea typeface="Roboto" pitchFamily="2" charset="0"/>
                <a:cs typeface="Trebuchet MS"/>
              </a:rPr>
              <a:t> </a:t>
            </a:r>
            <a:r>
              <a:rPr lang="en-US" spc="-45" dirty="0">
                <a:solidFill>
                  <a:schemeClr val="tx1">
                    <a:lumMod val="75000"/>
                    <a:lumOff val="25000"/>
                  </a:schemeClr>
                </a:solidFill>
                <a:latin typeface="Roboto" pitchFamily="2" charset="0"/>
                <a:ea typeface="Roboto" pitchFamily="2" charset="0"/>
                <a:cs typeface="Trebuchet MS"/>
              </a:rPr>
              <a:t>641004</a:t>
            </a:r>
            <a:endParaRPr lang="en-US" dirty="0">
              <a:solidFill>
                <a:schemeClr val="tx1">
                  <a:lumMod val="75000"/>
                  <a:lumOff val="25000"/>
                </a:schemeClr>
              </a:solidFill>
              <a:latin typeface="Roboto" pitchFamily="2" charset="0"/>
              <a:ea typeface="Roboto" pitchFamily="2" charset="0"/>
              <a:cs typeface="Trebuchet MS"/>
            </a:endParaRPr>
          </a:p>
        </p:txBody>
      </p:sp>
      <p:sp>
        <p:nvSpPr>
          <p:cNvPr id="18" name="Date Placeholder 17"/>
          <p:cNvSpPr>
            <a:spLocks noGrp="1"/>
          </p:cNvSpPr>
          <p:nvPr>
            <p:ph type="dt" sz="half" idx="10"/>
          </p:nvPr>
        </p:nvSpPr>
        <p:spPr/>
        <p:txBody>
          <a:bodyPr/>
          <a:lstStyle/>
          <a:p>
            <a:fld id="{3820B863-BCF8-45D9-852C-12B94AADEB33}" type="datetime1">
              <a:rPr lang="en-US" smtClean="0">
                <a:solidFill>
                  <a:schemeClr val="bg1"/>
                </a:solidFill>
              </a:rPr>
              <a:t>1/14/2020</a:t>
            </a:fld>
            <a:endParaRPr lang="en-US">
              <a:solidFill>
                <a:schemeClr val="bg1"/>
              </a:solidFill>
            </a:endParaRPr>
          </a:p>
        </p:txBody>
      </p:sp>
      <p:sp>
        <p:nvSpPr>
          <p:cNvPr id="19" name="Footer Placeholder 18"/>
          <p:cNvSpPr>
            <a:spLocks noGrp="1"/>
          </p:cNvSpPr>
          <p:nvPr>
            <p:ph type="ftr" sz="quarter" idx="11"/>
          </p:nvPr>
        </p:nvSpPr>
        <p:spPr/>
        <p:txBody>
          <a:bodyPr/>
          <a:lstStyle/>
          <a:p>
            <a:r>
              <a:rPr lang="en-US" dirty="0" smtClean="0">
                <a:solidFill>
                  <a:schemeClr val="bg1"/>
                </a:solidFill>
              </a:rPr>
              <a:t>www.lecsindia.com</a:t>
            </a:r>
            <a:endParaRPr lang="en-US" dirty="0">
              <a:solidFill>
                <a:schemeClr val="bg1"/>
              </a:solidFill>
            </a:endParaRPr>
          </a:p>
        </p:txBody>
      </p:sp>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4212" y="914400"/>
            <a:ext cx="2142394" cy="762000"/>
          </a:xfrm>
          <a:prstGeom prst="rect">
            <a:avLst/>
          </a:prstGeom>
        </p:spPr>
      </p:pic>
      <p:pic>
        <p:nvPicPr>
          <p:cNvPr id="26" name="Picture 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88806" y="2667000"/>
            <a:ext cx="1215081" cy="1321250"/>
          </a:xfrm>
          <a:prstGeom prst="rect">
            <a:avLst/>
          </a:prstGeom>
        </p:spPr>
      </p:pic>
      <p:sp>
        <p:nvSpPr>
          <p:cNvPr id="29" name="object 5"/>
          <p:cNvSpPr/>
          <p:nvPr/>
        </p:nvSpPr>
        <p:spPr>
          <a:xfrm>
            <a:off x="5417406" y="4698902"/>
            <a:ext cx="949411" cy="1473298"/>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rgbClr val="000066"/>
              </a:solidFill>
            </a:endParaRPr>
          </a:p>
        </p:txBody>
      </p:sp>
      <p:sp>
        <p:nvSpPr>
          <p:cNvPr id="14" name="object 17">
            <a:extLst>
              <a:ext uri="{FF2B5EF4-FFF2-40B4-BE49-F238E27FC236}">
                <a16:creationId xmlns:a16="http://schemas.microsoft.com/office/drawing/2014/main" id="{6423A026-D99B-48EB-8AF0-4E6B68FD5B21}"/>
              </a:ext>
            </a:extLst>
          </p:cNvPr>
          <p:cNvSpPr txBox="1">
            <a:spLocks noGrp="1"/>
          </p:cNvSpPr>
          <p:nvPr>
            <p:ph type="title"/>
          </p:nvPr>
        </p:nvSpPr>
        <p:spPr>
          <a:xfrm>
            <a:off x="379412" y="457200"/>
            <a:ext cx="3962400" cy="689932"/>
          </a:xfrm>
          <a:prstGeom prst="rect">
            <a:avLst/>
          </a:prstGeom>
        </p:spPr>
        <p:txBody>
          <a:bodyPr vert="horz" wrap="square" lIns="0" tIns="12700" rIns="0" bIns="0" rtlCol="0">
            <a:spAutoFit/>
          </a:bodyPr>
          <a:lstStyle/>
          <a:p>
            <a:pPr marL="12700" algn="l">
              <a:lnSpc>
                <a:spcPct val="100000"/>
              </a:lnSpc>
              <a:spcBef>
                <a:spcPts val="100"/>
              </a:spcBef>
            </a:pPr>
            <a:r>
              <a:rPr lang="en-IN" spc="110" dirty="0">
                <a:solidFill>
                  <a:schemeClr val="tx1">
                    <a:lumMod val="75000"/>
                    <a:lumOff val="25000"/>
                  </a:schemeClr>
                </a:solidFill>
                <a:latin typeface="Calibri bold" pitchFamily="34" charset="0"/>
                <a:cs typeface="Calibri bold" pitchFamily="34" charset="0"/>
              </a:rPr>
              <a:t>Contact Us</a:t>
            </a:r>
            <a:endParaRPr spc="150" dirty="0">
              <a:solidFill>
                <a:schemeClr val="tx1">
                  <a:lumMod val="75000"/>
                  <a:lumOff val="25000"/>
                </a:schemeClr>
              </a:solidFill>
              <a:latin typeface="Calibri bold" pitchFamily="34" charset="0"/>
              <a:cs typeface="Calibri bold" pitchFamily="34" charset="0"/>
            </a:endParaRPr>
          </a:p>
        </p:txBody>
      </p:sp>
      <p:cxnSp>
        <p:nvCxnSpPr>
          <p:cNvPr id="31" name="Straight Connector 30"/>
          <p:cNvCxnSpPr/>
          <p:nvPr/>
        </p:nvCxnSpPr>
        <p:spPr>
          <a:xfrm>
            <a:off x="6780212" y="609600"/>
            <a:ext cx="0" cy="152400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780212" y="2667000"/>
            <a:ext cx="0" cy="152400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780212" y="4546502"/>
            <a:ext cx="0" cy="152400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81566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BB1625C-4BB5-4051-96CB-673AD08B1CE7}" type="datetime1">
              <a:rPr lang="en-US" smtClean="0">
                <a:solidFill>
                  <a:schemeClr val="bg1"/>
                </a:solidFill>
              </a:rPr>
              <a:t>1/14/2020</a:t>
            </a:fld>
            <a:endParaRPr lang="en-US">
              <a:solidFill>
                <a:schemeClr val="bg1"/>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chemeClr val="bg1"/>
                </a:solidFill>
              </a:rPr>
              <a:pPr/>
              <a:t>60</a:t>
            </a:fld>
            <a:endParaRPr lang="en-US">
              <a:solidFill>
                <a:schemeClr val="bg1"/>
              </a:solidFill>
            </a:endParaRPr>
          </a:p>
        </p:txBody>
      </p:sp>
      <p:sp>
        <p:nvSpPr>
          <p:cNvPr id="7" name="Rectangle 6"/>
          <p:cNvSpPr/>
          <p:nvPr/>
        </p:nvSpPr>
        <p:spPr>
          <a:xfrm>
            <a:off x="3631144" y="2590800"/>
            <a:ext cx="5070619" cy="1015663"/>
          </a:xfrm>
          <a:prstGeom prst="rect">
            <a:avLst/>
          </a:prstGeom>
        </p:spPr>
        <p:txBody>
          <a:bodyPr wrap="none">
            <a:spAutoFit/>
          </a:bodyPr>
          <a:lstStyle/>
          <a:p>
            <a:pPr algn="ctr"/>
            <a:r>
              <a:rPr lang="en-IN" sz="6000" dirty="0" smtClean="0">
                <a:solidFill>
                  <a:schemeClr val="bg1"/>
                </a:solidFill>
                <a:latin typeface="Lato" pitchFamily="34" charset="0"/>
              </a:rPr>
              <a:t>THANK YOU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1805</TotalTime>
  <Words>2592</Words>
  <Application>Microsoft Office PowerPoint</Application>
  <PresentationFormat>Custom</PresentationFormat>
  <Paragraphs>848</Paragraphs>
  <Slides>60</Slides>
  <Notes>9</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60</vt:i4>
      </vt:variant>
    </vt:vector>
  </HeadingPairs>
  <TitlesOfParts>
    <vt:vector size="77" baseType="lpstr">
      <vt:lpstr>맑은 고딕</vt:lpstr>
      <vt:lpstr>Arial</vt:lpstr>
      <vt:lpstr>Calibri</vt:lpstr>
      <vt:lpstr>Calibri bold</vt:lpstr>
      <vt:lpstr>Calibri Light</vt:lpstr>
      <vt:lpstr>Lato</vt:lpstr>
      <vt:lpstr>Lato Black</vt:lpstr>
      <vt:lpstr>Lato Light</vt:lpstr>
      <vt:lpstr>Oswald bold</vt:lpstr>
      <vt:lpstr>Roboto</vt:lpstr>
      <vt:lpstr>Roboto Bold</vt:lpstr>
      <vt:lpstr>Roboto Light</vt:lpstr>
      <vt:lpstr>Roboto Medium</vt:lpstr>
      <vt:lpstr>Times New Roman</vt:lpstr>
      <vt:lpstr>Trebuchet MS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LECS Products</vt:lpstr>
      <vt:lpstr>LECS Products</vt:lpstr>
      <vt:lpstr>PowerPoint Presentation</vt:lpstr>
      <vt:lpstr>PowerPoint Presentation</vt:lpstr>
      <vt:lpstr>The Operating Team</vt:lpstr>
      <vt:lpstr>LPT : Our Capability – Design</vt:lpstr>
      <vt:lpstr>LPT : Our Capability – Design</vt:lpstr>
      <vt:lpstr>LPT : Our Capability – Design</vt:lpstr>
      <vt:lpstr>LPT : Our Capability – Engineering</vt:lpstr>
      <vt:lpstr>LPT : Our Capability – Engineering</vt:lpstr>
      <vt:lpstr>LPT : Our Capability – Engineering</vt:lpstr>
      <vt:lpstr>LPT : Our Capability – Testing</vt:lpstr>
      <vt:lpstr>LPT : Achievements</vt:lpstr>
      <vt:lpstr>LPT : Key product features</vt:lpstr>
      <vt:lpstr>LPT : Our Customization Cycle</vt:lpstr>
      <vt:lpstr>LPT : Facility</vt:lpstr>
      <vt:lpstr>LPT : Facility</vt:lpstr>
      <vt:lpstr>LPT : Product Portfolio</vt:lpstr>
      <vt:lpstr>PowerPoint Presentation</vt:lpstr>
      <vt:lpstr>The Operating Team</vt:lpstr>
      <vt:lpstr>PowerPoint Presentation</vt:lpstr>
      <vt:lpstr>LEDL : Product Capability </vt:lpstr>
      <vt:lpstr>LEDL : Our Capability</vt:lpstr>
      <vt:lpstr>LEDL : Our Capability</vt:lpstr>
      <vt:lpstr>LEDL : Our Capability</vt:lpstr>
      <vt:lpstr>LEDL : Achievements</vt:lpstr>
      <vt:lpstr>LEDL : Key product features</vt:lpstr>
      <vt:lpstr>LEDL : Facility</vt:lpstr>
      <vt:lpstr>Few of our Esteemed Client</vt:lpstr>
      <vt:lpstr>Contact Us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Vikram</dc:creator>
  <cp:lastModifiedBy>219006</cp:lastModifiedBy>
  <cp:revision>192</cp:revision>
  <dcterms:created xsi:type="dcterms:W3CDTF">2006-08-16T00:00:00Z</dcterms:created>
  <dcterms:modified xsi:type="dcterms:W3CDTF">2020-01-14T05:19:57Z</dcterms:modified>
</cp:coreProperties>
</file>